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 id="2147483685" r:id="rId5"/>
  </p:sldMasterIdLst>
  <p:notesMasterIdLst>
    <p:notesMasterId r:id="rId30"/>
  </p:notesMasterIdLst>
  <p:sldIdLst>
    <p:sldId id="256" r:id="rId6"/>
    <p:sldId id="493" r:id="rId7"/>
    <p:sldId id="559" r:id="rId8"/>
    <p:sldId id="494" r:id="rId9"/>
    <p:sldId id="556" r:id="rId10"/>
    <p:sldId id="557" r:id="rId11"/>
    <p:sldId id="558" r:id="rId12"/>
    <p:sldId id="560" r:id="rId13"/>
    <p:sldId id="561" r:id="rId14"/>
    <p:sldId id="562" r:id="rId15"/>
    <p:sldId id="563" r:id="rId16"/>
    <p:sldId id="564" r:id="rId17"/>
    <p:sldId id="566" r:id="rId18"/>
    <p:sldId id="565" r:id="rId19"/>
    <p:sldId id="567" r:id="rId20"/>
    <p:sldId id="568" r:id="rId21"/>
    <p:sldId id="569" r:id="rId22"/>
    <p:sldId id="570" r:id="rId23"/>
    <p:sldId id="571" r:id="rId24"/>
    <p:sldId id="572" r:id="rId25"/>
    <p:sldId id="573" r:id="rId26"/>
    <p:sldId id="575" r:id="rId27"/>
    <p:sldId id="547" r:id="rId28"/>
    <p:sldId id="54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thew McGilvray" initials="MM" lastIdx="7" clrIdx="0">
    <p:extLst>
      <p:ext uri="{19B8F6BF-5375-455C-9EA6-DF929625EA0E}">
        <p15:presenceInfo xmlns:p15="http://schemas.microsoft.com/office/powerpoint/2012/main" userId="S-1-5-21-1229272821-920026266-854245398-305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6E6"/>
    <a:srgbClr val="FDE61D"/>
    <a:srgbClr val="5B9BD5"/>
    <a:srgbClr val="FCD4D1"/>
    <a:srgbClr val="FFF58A"/>
    <a:srgbClr val="0C264A"/>
    <a:srgbClr val="35B779"/>
    <a:srgbClr val="31688E"/>
    <a:srgbClr val="3C004D"/>
    <a:srgbClr val="162C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664" dt="2026-09-24T05:40:53.4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454073-F2D5-4814-B9FF-A31FE61A96A8}"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AF090A-A983-4278-A242-6FC556250DAA}" type="slidenum">
              <a:rPr lang="en-GB" smtClean="0"/>
              <a:t>‹#›</a:t>
            </a:fld>
            <a:endParaRPr lang="en-GB"/>
          </a:p>
        </p:txBody>
      </p:sp>
    </p:spTree>
    <p:extLst>
      <p:ext uri="{BB962C8B-B14F-4D97-AF65-F5344CB8AC3E}">
        <p14:creationId xmlns:p14="http://schemas.microsoft.com/office/powerpoint/2010/main" val="3338776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1AF090A-A983-4278-A242-6FC556250DAA}" type="slidenum">
              <a:rPr lang="en-GB" smtClean="0"/>
              <a:t>1</a:t>
            </a:fld>
            <a:endParaRPr lang="en-GB"/>
          </a:p>
        </p:txBody>
      </p:sp>
    </p:spTree>
    <p:extLst>
      <p:ext uri="{BB962C8B-B14F-4D97-AF65-F5344CB8AC3E}">
        <p14:creationId xmlns:p14="http://schemas.microsoft.com/office/powerpoint/2010/main" val="2218145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a:buFont typeface="Arial" panose="020B0604020202020204" pitchFamily="34" charset="0"/>
              <a:buChar char="•"/>
            </a:pPr>
            <a:endParaRPr lang="en-US" sz="1800" b="0" i="0" u="none" strike="noStrike" baseline="0">
              <a:latin typeface="TeXGyreTermesX-Regular"/>
            </a:endParaRPr>
          </a:p>
        </p:txBody>
      </p:sp>
      <p:sp>
        <p:nvSpPr>
          <p:cNvPr id="4" name="Slide Number Placeholder 3"/>
          <p:cNvSpPr>
            <a:spLocks noGrp="1"/>
          </p:cNvSpPr>
          <p:nvPr>
            <p:ph type="sldNum" sz="quarter" idx="5"/>
          </p:nvPr>
        </p:nvSpPr>
        <p:spPr/>
        <p:txBody>
          <a:bodyPr/>
          <a:lstStyle/>
          <a:p>
            <a:fld id="{B1AF090A-A983-4278-A242-6FC556250DAA}" type="slidenum">
              <a:rPr lang="en-GB" smtClean="0"/>
              <a:t>2</a:t>
            </a:fld>
            <a:endParaRPr lang="en-GB"/>
          </a:p>
        </p:txBody>
      </p:sp>
    </p:spTree>
    <p:extLst>
      <p:ext uri="{BB962C8B-B14F-4D97-AF65-F5344CB8AC3E}">
        <p14:creationId xmlns:p14="http://schemas.microsoft.com/office/powerpoint/2010/main" val="183298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a:buFont typeface="Arial" panose="020B0604020202020204" pitchFamily="34" charset="0"/>
              <a:buChar char="•"/>
            </a:pPr>
            <a:endParaRPr lang="en-US" sz="1800" b="0" i="0" u="none" strike="noStrike" baseline="0">
              <a:latin typeface="TeXGyreTermesX-Regular"/>
            </a:endParaRPr>
          </a:p>
        </p:txBody>
      </p:sp>
      <p:sp>
        <p:nvSpPr>
          <p:cNvPr id="4" name="Slide Number Placeholder 3"/>
          <p:cNvSpPr>
            <a:spLocks noGrp="1"/>
          </p:cNvSpPr>
          <p:nvPr>
            <p:ph type="sldNum" sz="quarter" idx="5"/>
          </p:nvPr>
        </p:nvSpPr>
        <p:spPr/>
        <p:txBody>
          <a:bodyPr/>
          <a:lstStyle/>
          <a:p>
            <a:fld id="{B1AF090A-A983-4278-A242-6FC556250DAA}" type="slidenum">
              <a:rPr lang="en-GB" smtClean="0"/>
              <a:t>3</a:t>
            </a:fld>
            <a:endParaRPr lang="en-GB"/>
          </a:p>
        </p:txBody>
      </p:sp>
    </p:spTree>
    <p:extLst>
      <p:ext uri="{BB962C8B-B14F-4D97-AF65-F5344CB8AC3E}">
        <p14:creationId xmlns:p14="http://schemas.microsoft.com/office/powerpoint/2010/main" val="183298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1AF090A-A983-4278-A242-6FC556250DAA}" type="slidenum">
              <a:rPr lang="en-GB" smtClean="0"/>
              <a:t>4</a:t>
            </a:fld>
            <a:endParaRPr lang="en-GB"/>
          </a:p>
        </p:txBody>
      </p:sp>
    </p:spTree>
    <p:extLst>
      <p:ext uri="{BB962C8B-B14F-4D97-AF65-F5344CB8AC3E}">
        <p14:creationId xmlns:p14="http://schemas.microsoft.com/office/powerpoint/2010/main" val="3016982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8AAA7-6161-5552-3E75-5AF31B3152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570564-C793-E0A7-A59F-01B5DC1C4A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8E6DDB-EC2C-4898-46EA-EFB70199197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AD8002D-547D-8F8F-2E01-E0290786959C}"/>
              </a:ext>
            </a:extLst>
          </p:cNvPr>
          <p:cNvSpPr>
            <a:spLocks noGrp="1"/>
          </p:cNvSpPr>
          <p:nvPr>
            <p:ph type="sldNum" sz="quarter" idx="5"/>
          </p:nvPr>
        </p:nvSpPr>
        <p:spPr/>
        <p:txBody>
          <a:bodyPr/>
          <a:lstStyle/>
          <a:p>
            <a:fld id="{B1AF090A-A983-4278-A242-6FC556250DAA}" type="slidenum">
              <a:rPr lang="en-GB" smtClean="0"/>
              <a:t>5</a:t>
            </a:fld>
            <a:endParaRPr lang="en-GB"/>
          </a:p>
        </p:txBody>
      </p:sp>
    </p:spTree>
    <p:extLst>
      <p:ext uri="{BB962C8B-B14F-4D97-AF65-F5344CB8AC3E}">
        <p14:creationId xmlns:p14="http://schemas.microsoft.com/office/powerpoint/2010/main" val="63192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3BB52-87EC-FB66-0B02-5C9A11C23A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15FE7-6753-6824-9274-FF37D607CA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FA3801-D948-D962-1499-FC939B13FC2D}"/>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C471395-8AD3-FB2B-5A52-A0EFC03A75F1}"/>
              </a:ext>
            </a:extLst>
          </p:cNvPr>
          <p:cNvSpPr>
            <a:spLocks noGrp="1"/>
          </p:cNvSpPr>
          <p:nvPr>
            <p:ph type="sldNum" sz="quarter" idx="5"/>
          </p:nvPr>
        </p:nvSpPr>
        <p:spPr/>
        <p:txBody>
          <a:bodyPr/>
          <a:lstStyle/>
          <a:p>
            <a:fld id="{B1AF090A-A983-4278-A242-6FC556250DAA}" type="slidenum">
              <a:rPr lang="en-GB" smtClean="0"/>
              <a:t>6</a:t>
            </a:fld>
            <a:endParaRPr lang="en-GB"/>
          </a:p>
        </p:txBody>
      </p:sp>
    </p:spTree>
    <p:extLst>
      <p:ext uri="{BB962C8B-B14F-4D97-AF65-F5344CB8AC3E}">
        <p14:creationId xmlns:p14="http://schemas.microsoft.com/office/powerpoint/2010/main" val="1307547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C9142-D7F4-623B-F1F1-747A2F686C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202BFC-B961-A097-19E4-F4D6DA963A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38B393-98C4-D511-E59A-ED567446C77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FE2FD70C-2953-8D2D-766B-936549478D76}"/>
              </a:ext>
            </a:extLst>
          </p:cNvPr>
          <p:cNvSpPr>
            <a:spLocks noGrp="1"/>
          </p:cNvSpPr>
          <p:nvPr>
            <p:ph type="sldNum" sz="quarter" idx="5"/>
          </p:nvPr>
        </p:nvSpPr>
        <p:spPr/>
        <p:txBody>
          <a:bodyPr/>
          <a:lstStyle/>
          <a:p>
            <a:fld id="{B1AF090A-A983-4278-A242-6FC556250DAA}" type="slidenum">
              <a:rPr lang="en-GB" smtClean="0"/>
              <a:t>7</a:t>
            </a:fld>
            <a:endParaRPr lang="en-GB"/>
          </a:p>
        </p:txBody>
      </p:sp>
    </p:spTree>
    <p:extLst>
      <p:ext uri="{BB962C8B-B14F-4D97-AF65-F5344CB8AC3E}">
        <p14:creationId xmlns:p14="http://schemas.microsoft.com/office/powerpoint/2010/main" val="1471057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2320A-823D-FF2E-92BA-3F0C8C9ECB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571F58-7C0F-93D7-98A6-935FD8648B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90A781-3F32-FFD4-4A28-DB1C4308644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57722D5-235A-F2A5-75A3-052524AC0569}"/>
              </a:ext>
            </a:extLst>
          </p:cNvPr>
          <p:cNvSpPr>
            <a:spLocks noGrp="1"/>
          </p:cNvSpPr>
          <p:nvPr>
            <p:ph type="sldNum" sz="quarter" idx="5"/>
          </p:nvPr>
        </p:nvSpPr>
        <p:spPr/>
        <p:txBody>
          <a:bodyPr/>
          <a:lstStyle/>
          <a:p>
            <a:fld id="{B1AF090A-A983-4278-A242-6FC556250DAA}" type="slidenum">
              <a:rPr lang="en-GB" smtClean="0"/>
              <a:t>8</a:t>
            </a:fld>
            <a:endParaRPr lang="en-GB"/>
          </a:p>
        </p:txBody>
      </p:sp>
    </p:spTree>
    <p:extLst>
      <p:ext uri="{BB962C8B-B14F-4D97-AF65-F5344CB8AC3E}">
        <p14:creationId xmlns:p14="http://schemas.microsoft.com/office/powerpoint/2010/main" val="1738447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E9117-CEE0-1787-9A3B-D80051044B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B30045-8E66-C2B0-4F9A-AAFC0E1726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97EB40-6363-3C94-40C9-226FB65B3F0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4CC4798-741F-329E-9E0B-37552DB345E4}"/>
              </a:ext>
            </a:extLst>
          </p:cNvPr>
          <p:cNvSpPr>
            <a:spLocks noGrp="1"/>
          </p:cNvSpPr>
          <p:nvPr>
            <p:ph type="sldNum" sz="quarter" idx="5"/>
          </p:nvPr>
        </p:nvSpPr>
        <p:spPr/>
        <p:txBody>
          <a:bodyPr/>
          <a:lstStyle/>
          <a:p>
            <a:fld id="{B1AF090A-A983-4278-A242-6FC556250DAA}" type="slidenum">
              <a:rPr lang="en-GB" smtClean="0"/>
              <a:t>9</a:t>
            </a:fld>
            <a:endParaRPr lang="en-GB"/>
          </a:p>
        </p:txBody>
      </p:sp>
    </p:spTree>
    <p:extLst>
      <p:ext uri="{BB962C8B-B14F-4D97-AF65-F5344CB8AC3E}">
        <p14:creationId xmlns:p14="http://schemas.microsoft.com/office/powerpoint/2010/main" val="3294168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78492-0472-6434-AF9A-1CF10EE310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13D1E-A013-6708-9CD2-27135A6ABC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B1599C-F040-CD3F-CC60-25ED7FEC6FE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0999071-C791-68BC-747A-696597B795FC}"/>
              </a:ext>
            </a:extLst>
          </p:cNvPr>
          <p:cNvSpPr>
            <a:spLocks noGrp="1"/>
          </p:cNvSpPr>
          <p:nvPr>
            <p:ph type="sldNum" sz="quarter" idx="5"/>
          </p:nvPr>
        </p:nvSpPr>
        <p:spPr/>
        <p:txBody>
          <a:bodyPr/>
          <a:lstStyle/>
          <a:p>
            <a:fld id="{B1AF090A-A983-4278-A242-6FC556250DAA}" type="slidenum">
              <a:rPr lang="en-GB" smtClean="0"/>
              <a:t>10</a:t>
            </a:fld>
            <a:endParaRPr lang="en-GB"/>
          </a:p>
        </p:txBody>
      </p:sp>
    </p:spTree>
    <p:extLst>
      <p:ext uri="{BB962C8B-B14F-4D97-AF65-F5344CB8AC3E}">
        <p14:creationId xmlns:p14="http://schemas.microsoft.com/office/powerpoint/2010/main" val="2711528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5FB35-2A7E-4851-662A-FA31B779B1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7F740C-2886-A88A-FA9D-F79EBB6AC7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8AA409-A6AC-9E89-F19E-622C37AF97F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F541009-E891-67B0-7636-0C8152302755}"/>
              </a:ext>
            </a:extLst>
          </p:cNvPr>
          <p:cNvSpPr>
            <a:spLocks noGrp="1"/>
          </p:cNvSpPr>
          <p:nvPr>
            <p:ph type="sldNum" sz="quarter" idx="5"/>
          </p:nvPr>
        </p:nvSpPr>
        <p:spPr/>
        <p:txBody>
          <a:bodyPr/>
          <a:lstStyle/>
          <a:p>
            <a:fld id="{B1AF090A-A983-4278-A242-6FC556250DAA}" type="slidenum">
              <a:rPr lang="en-GB" smtClean="0"/>
              <a:t>11</a:t>
            </a:fld>
            <a:endParaRPr lang="en-GB"/>
          </a:p>
        </p:txBody>
      </p:sp>
    </p:spTree>
    <p:extLst>
      <p:ext uri="{BB962C8B-B14F-4D97-AF65-F5344CB8AC3E}">
        <p14:creationId xmlns:p14="http://schemas.microsoft.com/office/powerpoint/2010/main" val="1927497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72C36-B86C-55EA-148A-302194470B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DD2772-4B2B-A3D2-7587-1BFCE535E3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240B41-11D7-4C74-AE27-145818D4407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F5C569C-F8B9-774B-71E0-23D039ED2711}"/>
              </a:ext>
            </a:extLst>
          </p:cNvPr>
          <p:cNvSpPr>
            <a:spLocks noGrp="1"/>
          </p:cNvSpPr>
          <p:nvPr>
            <p:ph type="sldNum" sz="quarter" idx="5"/>
          </p:nvPr>
        </p:nvSpPr>
        <p:spPr/>
        <p:txBody>
          <a:bodyPr/>
          <a:lstStyle/>
          <a:p>
            <a:fld id="{B1AF090A-A983-4278-A242-6FC556250DAA}" type="slidenum">
              <a:rPr lang="en-GB" smtClean="0"/>
              <a:t>12</a:t>
            </a:fld>
            <a:endParaRPr lang="en-GB"/>
          </a:p>
        </p:txBody>
      </p:sp>
    </p:spTree>
    <p:extLst>
      <p:ext uri="{BB962C8B-B14F-4D97-AF65-F5344CB8AC3E}">
        <p14:creationId xmlns:p14="http://schemas.microsoft.com/office/powerpoint/2010/main" val="22388022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80392-1C49-5F89-53B7-FB311F23FF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A3A4D5-84E3-D739-1286-B50080335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7CDF24-800C-CBF9-35EE-19C041C3993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5E56E13-8328-A863-3E60-F9BEF6110B5C}"/>
              </a:ext>
            </a:extLst>
          </p:cNvPr>
          <p:cNvSpPr>
            <a:spLocks noGrp="1"/>
          </p:cNvSpPr>
          <p:nvPr>
            <p:ph type="sldNum" sz="quarter" idx="5"/>
          </p:nvPr>
        </p:nvSpPr>
        <p:spPr/>
        <p:txBody>
          <a:bodyPr/>
          <a:lstStyle/>
          <a:p>
            <a:fld id="{B1AF090A-A983-4278-A242-6FC556250DAA}" type="slidenum">
              <a:rPr lang="en-GB" smtClean="0"/>
              <a:t>13</a:t>
            </a:fld>
            <a:endParaRPr lang="en-GB"/>
          </a:p>
        </p:txBody>
      </p:sp>
    </p:spTree>
    <p:extLst>
      <p:ext uri="{BB962C8B-B14F-4D97-AF65-F5344CB8AC3E}">
        <p14:creationId xmlns:p14="http://schemas.microsoft.com/office/powerpoint/2010/main" val="1755791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5689E-FDA1-65DA-535A-60FA4D0DEC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AD88EF-9DB3-083E-AD97-8E1DDF676D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EC97D7-8743-E7F9-620D-7D34C6B3FEC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7D8D9FC-980A-EF65-0001-FD832FCA5556}"/>
              </a:ext>
            </a:extLst>
          </p:cNvPr>
          <p:cNvSpPr>
            <a:spLocks noGrp="1"/>
          </p:cNvSpPr>
          <p:nvPr>
            <p:ph type="sldNum" sz="quarter" idx="5"/>
          </p:nvPr>
        </p:nvSpPr>
        <p:spPr/>
        <p:txBody>
          <a:bodyPr/>
          <a:lstStyle/>
          <a:p>
            <a:fld id="{B1AF090A-A983-4278-A242-6FC556250DAA}" type="slidenum">
              <a:rPr lang="en-GB" smtClean="0"/>
              <a:t>14</a:t>
            </a:fld>
            <a:endParaRPr lang="en-GB"/>
          </a:p>
        </p:txBody>
      </p:sp>
    </p:spTree>
    <p:extLst>
      <p:ext uri="{BB962C8B-B14F-4D97-AF65-F5344CB8AC3E}">
        <p14:creationId xmlns:p14="http://schemas.microsoft.com/office/powerpoint/2010/main" val="1862584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7D13A-525D-7E21-97A8-9DA1F32573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1FAD8-70E1-9446-A71C-01E8A45845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E2244C-A904-07FF-A803-A3E2ED9336A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10461D5-90A6-B280-D1D6-FFDFA380D2EE}"/>
              </a:ext>
            </a:extLst>
          </p:cNvPr>
          <p:cNvSpPr>
            <a:spLocks noGrp="1"/>
          </p:cNvSpPr>
          <p:nvPr>
            <p:ph type="sldNum" sz="quarter" idx="5"/>
          </p:nvPr>
        </p:nvSpPr>
        <p:spPr/>
        <p:txBody>
          <a:bodyPr/>
          <a:lstStyle/>
          <a:p>
            <a:fld id="{B1AF090A-A983-4278-A242-6FC556250DAA}" type="slidenum">
              <a:rPr lang="en-GB" smtClean="0"/>
              <a:t>15</a:t>
            </a:fld>
            <a:endParaRPr lang="en-GB"/>
          </a:p>
        </p:txBody>
      </p:sp>
    </p:spTree>
    <p:extLst>
      <p:ext uri="{BB962C8B-B14F-4D97-AF65-F5344CB8AC3E}">
        <p14:creationId xmlns:p14="http://schemas.microsoft.com/office/powerpoint/2010/main" val="1391945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CF3CA-E84F-94CE-2F45-2EE2813835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383BCB-722C-E357-E8E3-C02B0DB4E4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FBDF0D-DE02-3295-9B12-3C1B6F5D92F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DB825A0-5E57-445C-F618-1B25C50FFE92}"/>
              </a:ext>
            </a:extLst>
          </p:cNvPr>
          <p:cNvSpPr>
            <a:spLocks noGrp="1"/>
          </p:cNvSpPr>
          <p:nvPr>
            <p:ph type="sldNum" sz="quarter" idx="5"/>
          </p:nvPr>
        </p:nvSpPr>
        <p:spPr/>
        <p:txBody>
          <a:bodyPr/>
          <a:lstStyle/>
          <a:p>
            <a:fld id="{B1AF090A-A983-4278-A242-6FC556250DAA}" type="slidenum">
              <a:rPr lang="en-GB" smtClean="0"/>
              <a:t>16</a:t>
            </a:fld>
            <a:endParaRPr lang="en-GB"/>
          </a:p>
        </p:txBody>
      </p:sp>
    </p:spTree>
    <p:extLst>
      <p:ext uri="{BB962C8B-B14F-4D97-AF65-F5344CB8AC3E}">
        <p14:creationId xmlns:p14="http://schemas.microsoft.com/office/powerpoint/2010/main" val="1318047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23E68-CC65-4013-8798-715FF547B6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EB3567-932F-A711-10B9-5E60608156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C8594C-70A4-41F7-B841-007588C9D07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932578C8-B9E9-E329-6379-32C7D7F9D587}"/>
              </a:ext>
            </a:extLst>
          </p:cNvPr>
          <p:cNvSpPr>
            <a:spLocks noGrp="1"/>
          </p:cNvSpPr>
          <p:nvPr>
            <p:ph type="sldNum" sz="quarter" idx="5"/>
          </p:nvPr>
        </p:nvSpPr>
        <p:spPr/>
        <p:txBody>
          <a:bodyPr/>
          <a:lstStyle/>
          <a:p>
            <a:fld id="{B1AF090A-A983-4278-A242-6FC556250DAA}" type="slidenum">
              <a:rPr lang="en-GB" smtClean="0"/>
              <a:t>17</a:t>
            </a:fld>
            <a:endParaRPr lang="en-GB"/>
          </a:p>
        </p:txBody>
      </p:sp>
    </p:spTree>
    <p:extLst>
      <p:ext uri="{BB962C8B-B14F-4D97-AF65-F5344CB8AC3E}">
        <p14:creationId xmlns:p14="http://schemas.microsoft.com/office/powerpoint/2010/main" val="4103920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AC285-CA6D-3C3C-6AC1-D8256469EC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21450-79EA-9668-8C48-7DC1A2E282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5D2082-730F-854D-D0FC-15ABD26013B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FACAF5C1-A0AE-655D-F99B-8CDF99F68012}"/>
              </a:ext>
            </a:extLst>
          </p:cNvPr>
          <p:cNvSpPr>
            <a:spLocks noGrp="1"/>
          </p:cNvSpPr>
          <p:nvPr>
            <p:ph type="sldNum" sz="quarter" idx="5"/>
          </p:nvPr>
        </p:nvSpPr>
        <p:spPr/>
        <p:txBody>
          <a:bodyPr/>
          <a:lstStyle/>
          <a:p>
            <a:fld id="{B1AF090A-A983-4278-A242-6FC556250DAA}" type="slidenum">
              <a:rPr lang="en-GB" smtClean="0"/>
              <a:t>18</a:t>
            </a:fld>
            <a:endParaRPr lang="en-GB"/>
          </a:p>
        </p:txBody>
      </p:sp>
    </p:spTree>
    <p:extLst>
      <p:ext uri="{BB962C8B-B14F-4D97-AF65-F5344CB8AC3E}">
        <p14:creationId xmlns:p14="http://schemas.microsoft.com/office/powerpoint/2010/main" val="21495472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CF272-8048-2CBB-EBEC-764E05ECC3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7954C7-BF94-F502-1B9E-F06FEA7A11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254DCE-B813-D559-40B6-560DDE1694AD}"/>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F30D32B1-7007-E433-1988-CCD3CCBE1D66}"/>
              </a:ext>
            </a:extLst>
          </p:cNvPr>
          <p:cNvSpPr>
            <a:spLocks noGrp="1"/>
          </p:cNvSpPr>
          <p:nvPr>
            <p:ph type="sldNum" sz="quarter" idx="5"/>
          </p:nvPr>
        </p:nvSpPr>
        <p:spPr/>
        <p:txBody>
          <a:bodyPr/>
          <a:lstStyle/>
          <a:p>
            <a:fld id="{B1AF090A-A983-4278-A242-6FC556250DAA}" type="slidenum">
              <a:rPr lang="en-GB" smtClean="0"/>
              <a:t>19</a:t>
            </a:fld>
            <a:endParaRPr lang="en-GB"/>
          </a:p>
        </p:txBody>
      </p:sp>
    </p:spTree>
    <p:extLst>
      <p:ext uri="{BB962C8B-B14F-4D97-AF65-F5344CB8AC3E}">
        <p14:creationId xmlns:p14="http://schemas.microsoft.com/office/powerpoint/2010/main" val="1199045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1B8F8-E3C4-BFF1-8A29-B122D073C9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3B3C7F-1E62-9A95-118E-E7F1899EE3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1F100E-88AD-CCAA-CFB2-3A8DBCFE30A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8D4D450-8C36-5ED4-734B-7BE2CCEE1DB7}"/>
              </a:ext>
            </a:extLst>
          </p:cNvPr>
          <p:cNvSpPr>
            <a:spLocks noGrp="1"/>
          </p:cNvSpPr>
          <p:nvPr>
            <p:ph type="sldNum" sz="quarter" idx="5"/>
          </p:nvPr>
        </p:nvSpPr>
        <p:spPr/>
        <p:txBody>
          <a:bodyPr/>
          <a:lstStyle/>
          <a:p>
            <a:fld id="{B1AF090A-A983-4278-A242-6FC556250DAA}" type="slidenum">
              <a:rPr lang="en-GB" smtClean="0"/>
              <a:t>20</a:t>
            </a:fld>
            <a:endParaRPr lang="en-GB"/>
          </a:p>
        </p:txBody>
      </p:sp>
    </p:spTree>
    <p:extLst>
      <p:ext uri="{BB962C8B-B14F-4D97-AF65-F5344CB8AC3E}">
        <p14:creationId xmlns:p14="http://schemas.microsoft.com/office/powerpoint/2010/main" val="36715697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582D6-B244-BF6F-ED04-7D402D5E95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F734B-7E59-3619-6FBF-DE12E402C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A61183-9293-3157-C1DC-15E6DDED829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8FD3ABA0-DF74-64D6-BF2F-116FEC2DB6B2}"/>
              </a:ext>
            </a:extLst>
          </p:cNvPr>
          <p:cNvSpPr>
            <a:spLocks noGrp="1"/>
          </p:cNvSpPr>
          <p:nvPr>
            <p:ph type="sldNum" sz="quarter" idx="5"/>
          </p:nvPr>
        </p:nvSpPr>
        <p:spPr/>
        <p:txBody>
          <a:bodyPr/>
          <a:lstStyle/>
          <a:p>
            <a:fld id="{B1AF090A-A983-4278-A242-6FC556250DAA}" type="slidenum">
              <a:rPr lang="en-GB" smtClean="0"/>
              <a:t>21</a:t>
            </a:fld>
            <a:endParaRPr lang="en-GB"/>
          </a:p>
        </p:txBody>
      </p:sp>
    </p:spTree>
    <p:extLst>
      <p:ext uri="{BB962C8B-B14F-4D97-AF65-F5344CB8AC3E}">
        <p14:creationId xmlns:p14="http://schemas.microsoft.com/office/powerpoint/2010/main" val="41362223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D701C-4B36-3C33-218B-D44E9299F0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F6819-3421-4AD3-017B-19A9AEF8F1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5CFFD8-037C-FF93-7FF6-F64103E29DE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84D33FAD-67A2-71AB-F2F5-376B82E635FA}"/>
              </a:ext>
            </a:extLst>
          </p:cNvPr>
          <p:cNvSpPr>
            <a:spLocks noGrp="1"/>
          </p:cNvSpPr>
          <p:nvPr>
            <p:ph type="sldNum" sz="quarter" idx="5"/>
          </p:nvPr>
        </p:nvSpPr>
        <p:spPr/>
        <p:txBody>
          <a:bodyPr/>
          <a:lstStyle/>
          <a:p>
            <a:fld id="{B1AF090A-A983-4278-A242-6FC556250DAA}" type="slidenum">
              <a:rPr lang="en-GB" smtClean="0"/>
              <a:t>22</a:t>
            </a:fld>
            <a:endParaRPr lang="en-GB"/>
          </a:p>
        </p:txBody>
      </p:sp>
    </p:spTree>
    <p:extLst>
      <p:ext uri="{BB962C8B-B14F-4D97-AF65-F5344CB8AC3E}">
        <p14:creationId xmlns:p14="http://schemas.microsoft.com/office/powerpoint/2010/main" val="13494384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Need to be able to add carbon into an analysis, but need to know the source OR look at regions outside of carbon affected regions but wont pick up if there are coupling effects</a:t>
            </a:r>
          </a:p>
        </p:txBody>
      </p:sp>
      <p:sp>
        <p:nvSpPr>
          <p:cNvPr id="4" name="Slide Number Placeholder 3"/>
          <p:cNvSpPr>
            <a:spLocks noGrp="1"/>
          </p:cNvSpPr>
          <p:nvPr>
            <p:ph type="sldNum" sz="quarter" idx="5"/>
          </p:nvPr>
        </p:nvSpPr>
        <p:spPr/>
        <p:txBody>
          <a:bodyPr/>
          <a:lstStyle/>
          <a:p>
            <a:fld id="{B1AF090A-A983-4278-A242-6FC556250DAA}" type="slidenum">
              <a:rPr lang="en-GB" smtClean="0"/>
              <a:t>23</a:t>
            </a:fld>
            <a:endParaRPr lang="en-GB"/>
          </a:p>
        </p:txBody>
      </p:sp>
    </p:spTree>
    <p:extLst>
      <p:ext uri="{BB962C8B-B14F-4D97-AF65-F5344CB8AC3E}">
        <p14:creationId xmlns:p14="http://schemas.microsoft.com/office/powerpoint/2010/main" val="10073351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8.emf"/><Relationship Id="rId13" Type="http://schemas.openxmlformats.org/officeDocument/2006/relationships/hyperlink" Target="https://www.facebook.com/dstlmod/" TargetMode="External"/><Relationship Id="rId3" Type="http://schemas.openxmlformats.org/officeDocument/2006/relationships/hyperlink" Target="https://github.com/dstl" TargetMode="External"/><Relationship Id="rId7" Type="http://schemas.openxmlformats.org/officeDocument/2006/relationships/hyperlink" Target="https://www.linkedin.com/company/dstl/" TargetMode="External"/><Relationship Id="rId12" Type="http://schemas.openxmlformats.org/officeDocument/2006/relationships/image" Target="../media/image10.emf"/><Relationship Id="rId2" Type="http://schemas.openxmlformats.org/officeDocument/2006/relationships/image" Target="../media/image4.emf"/><Relationship Id="rId1" Type="http://schemas.openxmlformats.org/officeDocument/2006/relationships/slideMaster" Target="../slideMasters/slideMaster2.xml"/><Relationship Id="rId6" Type="http://schemas.openxmlformats.org/officeDocument/2006/relationships/image" Target="../media/image7.emf"/><Relationship Id="rId11" Type="http://schemas.openxmlformats.org/officeDocument/2006/relationships/hyperlink" Target="https://www.instagram.com/dstlmod" TargetMode="External"/><Relationship Id="rId5" Type="http://schemas.openxmlformats.org/officeDocument/2006/relationships/hyperlink" Target="https://twitter.com/dstlmod" TargetMode="External"/><Relationship Id="rId10" Type="http://schemas.openxmlformats.org/officeDocument/2006/relationships/image" Target="../media/image9.emf"/><Relationship Id="rId4" Type="http://schemas.openxmlformats.org/officeDocument/2006/relationships/image" Target="../media/image6.png"/><Relationship Id="rId9" Type="http://schemas.openxmlformats.org/officeDocument/2006/relationships/hyperlink" Target="https://www.gov.uk/government/organisations/defence-science-and-technology-laboratory" TargetMode="External"/><Relationship Id="rId14" Type="http://schemas.openxmlformats.org/officeDocument/2006/relationships/image" Target="../media/image11.emf"/></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797675"/>
          </a:xfrm>
          <a:prstGeom prst="rect">
            <a:avLst/>
          </a:prstGeom>
        </p:spPr>
      </p:pic>
      <p:sp>
        <p:nvSpPr>
          <p:cNvPr id="2" name="Title 1"/>
          <p:cNvSpPr>
            <a:spLocks noGrp="1"/>
          </p:cNvSpPr>
          <p:nvPr>
            <p:ph type="ctrTitle"/>
          </p:nvPr>
        </p:nvSpPr>
        <p:spPr>
          <a:xfrm>
            <a:off x="2700337" y="1847850"/>
            <a:ext cx="6791326" cy="2733675"/>
          </a:xfrm>
          <a:solidFill>
            <a:schemeClr val="bg1"/>
          </a:solidFill>
          <a:ln w="28575">
            <a:solidFill>
              <a:srgbClr val="0C264A"/>
            </a:solidFill>
          </a:ln>
        </p:spPr>
        <p:txBody>
          <a:bodyPr anchor="ctr">
            <a:normAutofit/>
          </a:bodyPr>
          <a:lstStyle>
            <a:lvl1pPr algn="ctr">
              <a:defRPr sz="3600">
                <a:solidFill>
                  <a:srgbClr val="0C264A"/>
                </a:solidFill>
              </a:defRPr>
            </a:lvl1pPr>
          </a:lstStyle>
          <a:p>
            <a:r>
              <a:rPr lang="en-US"/>
              <a:t>Click to edit Master title style</a:t>
            </a:r>
            <a:endParaRPr lang="en-GB"/>
          </a:p>
        </p:txBody>
      </p:sp>
      <p:sp>
        <p:nvSpPr>
          <p:cNvPr id="3" name="Subtitle 2"/>
          <p:cNvSpPr>
            <a:spLocks noGrp="1"/>
          </p:cNvSpPr>
          <p:nvPr>
            <p:ph type="subTitle" idx="1"/>
          </p:nvPr>
        </p:nvSpPr>
        <p:spPr>
          <a:xfrm>
            <a:off x="1016000" y="9379858"/>
            <a:ext cx="8966200" cy="1747837"/>
          </a:xfrm>
          <a:ln>
            <a:noFill/>
          </a:ln>
        </p:spPr>
        <p:txBody>
          <a:bodyPr anchor="ctr"/>
          <a:lstStyle>
            <a:lvl1pPr marL="0" indent="0" algn="ctr">
              <a:buNone/>
              <a:defRPr sz="2400">
                <a:solidFill>
                  <a:srgbClr val="0C264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1" name="Footer Placeholder 4"/>
          <p:cNvSpPr>
            <a:spLocks noGrp="1"/>
          </p:cNvSpPr>
          <p:nvPr>
            <p:ph type="ftr" sz="quarter" idx="3"/>
          </p:nvPr>
        </p:nvSpPr>
        <p:spPr>
          <a:xfrm>
            <a:off x="4038600" y="64325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GB"/>
          </a:p>
        </p:txBody>
      </p:sp>
      <p:pic>
        <p:nvPicPr>
          <p:cNvPr id="7" name="Picture 6"/>
          <p:cNvPicPr>
            <a:picLocks noChangeAspect="1"/>
          </p:cNvPicPr>
          <p:nvPr/>
        </p:nvPicPr>
        <p:blipFill>
          <a:blip r:embed="rId3"/>
          <a:stretch>
            <a:fillRect/>
          </a:stretch>
        </p:blipFill>
        <p:spPr>
          <a:xfrm>
            <a:off x="6424585" y="765936"/>
            <a:ext cx="1227219" cy="1227219"/>
          </a:xfrm>
          <a:prstGeom prst="rect">
            <a:avLst/>
          </a:prstGeom>
        </p:spPr>
      </p:pic>
      <p:sp>
        <p:nvSpPr>
          <p:cNvPr id="8" name="Rectangle 7"/>
          <p:cNvSpPr/>
          <p:nvPr/>
        </p:nvSpPr>
        <p:spPr>
          <a:xfrm>
            <a:off x="0" y="6298248"/>
            <a:ext cx="12191999" cy="551815"/>
          </a:xfrm>
          <a:prstGeom prst="rect">
            <a:avLst/>
          </a:prstGeom>
          <a:solidFill>
            <a:srgbClr val="0C2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Date Placeholder 3"/>
          <p:cNvSpPr>
            <a:spLocks noGrp="1"/>
          </p:cNvSpPr>
          <p:nvPr>
            <p:ph type="dt" sz="half" idx="2"/>
          </p:nvPr>
        </p:nvSpPr>
        <p:spPr>
          <a:xfrm>
            <a:off x="838200" y="6432550"/>
            <a:ext cx="2743200" cy="365125"/>
          </a:xfrm>
          <a:prstGeom prst="rect">
            <a:avLst/>
          </a:prstGeom>
        </p:spPr>
        <p:txBody>
          <a:bodyPr vert="horz" lIns="91440" tIns="45720" rIns="91440" bIns="45720" rtlCol="0" anchor="ctr"/>
          <a:lstStyle>
            <a:lvl1pPr algn="l">
              <a:defRPr sz="1200">
                <a:solidFill>
                  <a:schemeClr val="bg1"/>
                </a:solidFill>
              </a:defRPr>
            </a:lvl1pPr>
          </a:lstStyle>
          <a:p>
            <a:fld id="{25533E5E-E277-465D-8717-6218A4FBB690}" type="datetime1">
              <a:rPr lang="en-GB" smtClean="0"/>
              <a:t>23/09/2026</a:t>
            </a:fld>
            <a:endParaRPr lang="en-GB"/>
          </a:p>
        </p:txBody>
      </p:sp>
      <p:sp>
        <p:nvSpPr>
          <p:cNvPr id="10" name="Text Placeholder 2"/>
          <p:cNvSpPr>
            <a:spLocks noGrp="1"/>
          </p:cNvSpPr>
          <p:nvPr>
            <p:ph type="body" idx="10"/>
          </p:nvPr>
        </p:nvSpPr>
        <p:spPr>
          <a:xfrm>
            <a:off x="2700337" y="3530689"/>
            <a:ext cx="6791326" cy="720474"/>
          </a:xfrm>
        </p:spPr>
        <p:txBody>
          <a:bodyPr/>
          <a:lstStyle>
            <a:lvl1pPr marL="0" indent="0" algn="ctr">
              <a:buNone/>
              <a:defRPr sz="2400" i="1">
                <a:solidFill>
                  <a:srgbClr val="0C264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2" name="Picture 11" descr="Defence Science and Technology Laboratory - Wikipedia">
            <a:extLst>
              <a:ext uri="{FF2B5EF4-FFF2-40B4-BE49-F238E27FC236}">
                <a16:creationId xmlns:a16="http://schemas.microsoft.com/office/drawing/2014/main" id="{22301692-7EDF-4468-8814-4A40DEBB624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812267" y="249042"/>
            <a:ext cx="1112825" cy="517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035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1151909" cy="1041620"/>
          </a:xfrm>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0EC3481-1E9E-49BB-BD79-9BADEB81882E}" type="datetime1">
              <a:rPr lang="en-GB" smtClean="0"/>
              <a:t>23/09/2026</a:t>
            </a:fld>
            <a:endParaRPr lang="en-GB"/>
          </a:p>
        </p:txBody>
      </p:sp>
      <p:sp>
        <p:nvSpPr>
          <p:cNvPr id="5" name="Footer Placeholder 4"/>
          <p:cNvSpPr>
            <a:spLocks noGrp="1"/>
          </p:cNvSpPr>
          <p:nvPr>
            <p:ph type="ftr" sz="quarter" idx="11"/>
          </p:nvPr>
        </p:nvSpPr>
        <p:spPr/>
        <p:txBody>
          <a:bodyPr/>
          <a:lstStyle/>
          <a:p>
            <a:r>
              <a:rPr lang="en-GB"/>
              <a:t>Ice Giants Kick-off Meeting</a:t>
            </a:r>
          </a:p>
        </p:txBody>
      </p:sp>
      <p:sp>
        <p:nvSpPr>
          <p:cNvPr id="6" name="Slide Number Placeholder 5"/>
          <p:cNvSpPr>
            <a:spLocks noGrp="1"/>
          </p:cNvSpPr>
          <p:nvPr>
            <p:ph type="sldNum" sz="quarter" idx="12"/>
          </p:nvPr>
        </p:nvSpPr>
        <p:spPr/>
        <p:txBody>
          <a:bodyPr/>
          <a:lstStyle/>
          <a:p>
            <a:fld id="{6F9F3561-78EE-4681-83AF-B473019E77BC}" type="slidenum">
              <a:rPr lang="en-GB" smtClean="0"/>
              <a:t>‹#›</a:t>
            </a:fld>
            <a:endParaRPr lang="en-GB"/>
          </a:p>
        </p:txBody>
      </p:sp>
      <p:pic>
        <p:nvPicPr>
          <p:cNvPr id="7" name="Picture 6" descr="Defence Science and Technology Laboratory - Wikipedia">
            <a:extLst>
              <a:ext uri="{FF2B5EF4-FFF2-40B4-BE49-F238E27FC236}">
                <a16:creationId xmlns:a16="http://schemas.microsoft.com/office/drawing/2014/main" id="{65D8C065-5CDD-4487-BE90-E617B0B28B9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812267" y="249042"/>
            <a:ext cx="1112825" cy="517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8244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0C264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1606117"/>
          </a:xfrm>
        </p:spPr>
        <p:txBody>
          <a:bodyPr anchor="b"/>
          <a:lstStyle>
            <a:lvl1pPr algn="ctr">
              <a:defRPr sz="6000"/>
            </a:lvl1pPr>
          </a:lstStyle>
          <a:p>
            <a:r>
              <a:rPr lang="en-US"/>
              <a:t>Click to edit Master title style</a:t>
            </a:r>
            <a:endParaRPr lang="en-GB"/>
          </a:p>
        </p:txBody>
      </p:sp>
      <p:sp>
        <p:nvSpPr>
          <p:cNvPr id="3" name="Text Placeholder 2"/>
          <p:cNvSpPr>
            <a:spLocks noGrp="1"/>
          </p:cNvSpPr>
          <p:nvPr>
            <p:ph type="body" idx="1"/>
          </p:nvPr>
        </p:nvSpPr>
        <p:spPr>
          <a:xfrm>
            <a:off x="838200" y="3315855"/>
            <a:ext cx="10515600"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31F38A-752F-49BA-91D2-66805FB81CB5}" type="datetime1">
              <a:rPr lang="en-GB" smtClean="0"/>
              <a:t>23/09/2026</a:t>
            </a:fld>
            <a:endParaRPr lang="en-GB"/>
          </a:p>
        </p:txBody>
      </p:sp>
      <p:sp>
        <p:nvSpPr>
          <p:cNvPr id="5" name="Footer Placeholder 4"/>
          <p:cNvSpPr>
            <a:spLocks noGrp="1"/>
          </p:cNvSpPr>
          <p:nvPr>
            <p:ph type="ftr" sz="quarter" idx="11"/>
          </p:nvPr>
        </p:nvSpPr>
        <p:spPr/>
        <p:txBody>
          <a:bodyPr/>
          <a:lstStyle/>
          <a:p>
            <a:r>
              <a:rPr lang="en-GB"/>
              <a:t>Ice Giants Kick-off Meeting</a:t>
            </a:r>
          </a:p>
        </p:txBody>
      </p:sp>
      <p:sp>
        <p:nvSpPr>
          <p:cNvPr id="6" name="Slide Number Placeholder 5"/>
          <p:cNvSpPr>
            <a:spLocks noGrp="1"/>
          </p:cNvSpPr>
          <p:nvPr>
            <p:ph type="sldNum" sz="quarter" idx="12"/>
          </p:nvPr>
        </p:nvSpPr>
        <p:spPr/>
        <p:txBody>
          <a:bodyPr/>
          <a:lstStyle/>
          <a:p>
            <a:fld id="{6F9F3561-78EE-4681-83AF-B473019E77BC}" type="slidenum">
              <a:rPr lang="en-GB" smtClean="0"/>
              <a:t>‹#›</a:t>
            </a:fld>
            <a:endParaRPr lang="en-GB"/>
          </a:p>
        </p:txBody>
      </p:sp>
    </p:spTree>
    <p:extLst>
      <p:ext uri="{BB962C8B-B14F-4D97-AF65-F5344CB8AC3E}">
        <p14:creationId xmlns:p14="http://schemas.microsoft.com/office/powerpoint/2010/main" val="2466006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1166764" cy="1044000"/>
          </a:xfr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536196E-F9CB-4572-B3EC-497A6D5DB3BD}" type="datetime1">
              <a:rPr lang="en-GB" smtClean="0"/>
              <a:t>23/09/2026</a:t>
            </a:fld>
            <a:endParaRPr lang="en-GB"/>
          </a:p>
        </p:txBody>
      </p:sp>
      <p:sp>
        <p:nvSpPr>
          <p:cNvPr id="6" name="Footer Placeholder 5"/>
          <p:cNvSpPr>
            <a:spLocks noGrp="1"/>
          </p:cNvSpPr>
          <p:nvPr>
            <p:ph type="ftr" sz="quarter" idx="11"/>
          </p:nvPr>
        </p:nvSpPr>
        <p:spPr/>
        <p:txBody>
          <a:bodyPr/>
          <a:lstStyle/>
          <a:p>
            <a:r>
              <a:rPr lang="en-GB"/>
              <a:t>Ice Giants Kick-off Meeting</a:t>
            </a:r>
          </a:p>
        </p:txBody>
      </p:sp>
      <p:sp>
        <p:nvSpPr>
          <p:cNvPr id="7" name="Slide Number Placeholder 6"/>
          <p:cNvSpPr>
            <a:spLocks noGrp="1"/>
          </p:cNvSpPr>
          <p:nvPr>
            <p:ph type="sldNum" sz="quarter" idx="12"/>
          </p:nvPr>
        </p:nvSpPr>
        <p:spPr/>
        <p:txBody>
          <a:bodyPr/>
          <a:lstStyle/>
          <a:p>
            <a:fld id="{6F9F3561-78EE-4681-83AF-B473019E77BC}" type="slidenum">
              <a:rPr lang="en-GB" smtClean="0"/>
              <a:t>‹#›</a:t>
            </a:fld>
            <a:endParaRPr lang="en-GB"/>
          </a:p>
        </p:txBody>
      </p:sp>
      <p:pic>
        <p:nvPicPr>
          <p:cNvPr id="8" name="Picture 7" descr="Defence Science and Technology Laboratory - Wikipedia">
            <a:extLst>
              <a:ext uri="{FF2B5EF4-FFF2-40B4-BE49-F238E27FC236}">
                <a16:creationId xmlns:a16="http://schemas.microsoft.com/office/drawing/2014/main" id="{D6FEBD4A-CE60-4C98-9418-4891FC3157A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812267" y="249042"/>
            <a:ext cx="1112825" cy="517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581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1194473" cy="1044000"/>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9E90FD5-629B-434D-932D-6D79DE4CCD79}" type="datetime1">
              <a:rPr lang="en-GB" smtClean="0"/>
              <a:t>23/09/2026</a:t>
            </a:fld>
            <a:endParaRPr lang="en-GB"/>
          </a:p>
        </p:txBody>
      </p:sp>
      <p:sp>
        <p:nvSpPr>
          <p:cNvPr id="8" name="Footer Placeholder 7"/>
          <p:cNvSpPr>
            <a:spLocks noGrp="1"/>
          </p:cNvSpPr>
          <p:nvPr>
            <p:ph type="ftr" sz="quarter" idx="11"/>
          </p:nvPr>
        </p:nvSpPr>
        <p:spPr/>
        <p:txBody>
          <a:bodyPr/>
          <a:lstStyle/>
          <a:p>
            <a:r>
              <a:rPr lang="en-GB"/>
              <a:t>Ice Giants Kick-off Meeting</a:t>
            </a:r>
          </a:p>
        </p:txBody>
      </p:sp>
      <p:sp>
        <p:nvSpPr>
          <p:cNvPr id="9" name="Slide Number Placeholder 8"/>
          <p:cNvSpPr>
            <a:spLocks noGrp="1"/>
          </p:cNvSpPr>
          <p:nvPr>
            <p:ph type="sldNum" sz="quarter" idx="12"/>
          </p:nvPr>
        </p:nvSpPr>
        <p:spPr/>
        <p:txBody>
          <a:bodyPr/>
          <a:lstStyle/>
          <a:p>
            <a:fld id="{6F9F3561-78EE-4681-83AF-B473019E77BC}" type="slidenum">
              <a:rPr lang="en-GB" smtClean="0"/>
              <a:t>‹#›</a:t>
            </a:fld>
            <a:endParaRPr lang="en-GB"/>
          </a:p>
        </p:txBody>
      </p:sp>
      <p:pic>
        <p:nvPicPr>
          <p:cNvPr id="10" name="Picture 9" descr="Defence Science and Technology Laboratory - Wikipedia">
            <a:extLst>
              <a:ext uri="{FF2B5EF4-FFF2-40B4-BE49-F238E27FC236}">
                <a16:creationId xmlns:a16="http://schemas.microsoft.com/office/drawing/2014/main" id="{5C384E0E-37A6-4415-82F2-90DD0F9780D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812267" y="249042"/>
            <a:ext cx="1112825" cy="517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8180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821E02F-A1BE-454C-A079-A629DB793C7E}"/>
              </a:ext>
            </a:extLst>
          </p:cNvPr>
          <p:cNvSpPr txBox="1">
            <a:spLocks/>
          </p:cNvSpPr>
          <p:nvPr userDrawn="1"/>
        </p:nvSpPr>
        <p:spPr>
          <a:xfrm>
            <a:off x="9812267" y="0"/>
            <a:ext cx="1368950" cy="1044000"/>
          </a:xfrm>
          <a:prstGeom prst="rect">
            <a:avLst/>
          </a:prstGeom>
          <a:solidFill>
            <a:srgbClr val="0C264A"/>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endParaRPr lang="en-GB"/>
          </a:p>
        </p:txBody>
      </p:sp>
      <p:sp>
        <p:nvSpPr>
          <p:cNvPr id="2" name="Title 1"/>
          <p:cNvSpPr>
            <a:spLocks noGrp="1"/>
          </p:cNvSpPr>
          <p:nvPr>
            <p:ph type="title"/>
          </p:nvPr>
        </p:nvSpPr>
        <p:spPr>
          <a:xfrm>
            <a:off x="0" y="0"/>
            <a:ext cx="9812267" cy="1044000"/>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94F95DB-D77F-4D70-A9BB-95B8B01F1DDA}" type="datetime1">
              <a:rPr lang="en-GB" smtClean="0"/>
              <a:t>23/09/2026</a:t>
            </a:fld>
            <a:endParaRPr lang="en-GB"/>
          </a:p>
        </p:txBody>
      </p:sp>
      <p:sp>
        <p:nvSpPr>
          <p:cNvPr id="5" name="Slide Number Placeholder 4"/>
          <p:cNvSpPr>
            <a:spLocks noGrp="1"/>
          </p:cNvSpPr>
          <p:nvPr>
            <p:ph type="sldNum" sz="quarter" idx="12"/>
          </p:nvPr>
        </p:nvSpPr>
        <p:spPr/>
        <p:txBody>
          <a:bodyPr/>
          <a:lstStyle/>
          <a:p>
            <a:fld id="{6F9F3561-78EE-4681-83AF-B473019E77BC}" type="slidenum">
              <a:rPr lang="en-GB" smtClean="0"/>
              <a:t>‹#›</a:t>
            </a:fld>
            <a:endParaRPr lang="en-GB"/>
          </a:p>
        </p:txBody>
      </p:sp>
      <p:sp>
        <p:nvSpPr>
          <p:cNvPr id="4" name="Footer Placeholder 3"/>
          <p:cNvSpPr>
            <a:spLocks noGrp="1"/>
          </p:cNvSpPr>
          <p:nvPr>
            <p:ph type="ftr" sz="quarter" idx="11"/>
          </p:nvPr>
        </p:nvSpPr>
        <p:spPr/>
        <p:txBody>
          <a:bodyPr/>
          <a:lstStyle>
            <a:lvl1pPr>
              <a:defRPr/>
            </a:lvl1pPr>
          </a:lstStyle>
          <a:p>
            <a:r>
              <a:rPr lang="en-GB"/>
              <a:t>Ice Giants Kick-off Meeting</a:t>
            </a:r>
          </a:p>
        </p:txBody>
      </p:sp>
    </p:spTree>
    <p:extLst>
      <p:ext uri="{BB962C8B-B14F-4D97-AF65-F5344CB8AC3E}">
        <p14:creationId xmlns:p14="http://schemas.microsoft.com/office/powerpoint/2010/main" val="2809009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FB14DF-48D3-47CD-B852-775FD0BCB62E}" type="datetime1">
              <a:rPr lang="en-GB" smtClean="0"/>
              <a:t>23/09/2026</a:t>
            </a:fld>
            <a:endParaRPr lang="en-GB"/>
          </a:p>
        </p:txBody>
      </p:sp>
      <p:sp>
        <p:nvSpPr>
          <p:cNvPr id="3" name="Footer Placeholder 2"/>
          <p:cNvSpPr>
            <a:spLocks noGrp="1"/>
          </p:cNvSpPr>
          <p:nvPr>
            <p:ph type="ftr" sz="quarter" idx="11"/>
          </p:nvPr>
        </p:nvSpPr>
        <p:spPr/>
        <p:txBody>
          <a:bodyPr/>
          <a:lstStyle>
            <a:lvl1pPr>
              <a:defRPr/>
            </a:lvl1pPr>
          </a:lstStyle>
          <a:p>
            <a:r>
              <a:rPr lang="en-GB"/>
              <a:t>Ice Giants Kick-off Meeting</a:t>
            </a:r>
          </a:p>
        </p:txBody>
      </p:sp>
      <p:sp>
        <p:nvSpPr>
          <p:cNvPr id="4" name="Slide Number Placeholder 3"/>
          <p:cNvSpPr>
            <a:spLocks noGrp="1"/>
          </p:cNvSpPr>
          <p:nvPr>
            <p:ph type="sldNum" sz="quarter" idx="12"/>
          </p:nvPr>
        </p:nvSpPr>
        <p:spPr/>
        <p:txBody>
          <a:bodyPr/>
          <a:lstStyle/>
          <a:p>
            <a:fld id="{6F9F3561-78EE-4681-83AF-B473019E77BC}" type="slidenum">
              <a:rPr lang="en-GB" smtClean="0"/>
              <a:t>‹#›</a:t>
            </a:fld>
            <a:endParaRPr lang="en-GB"/>
          </a:p>
        </p:txBody>
      </p:sp>
    </p:spTree>
    <p:extLst>
      <p:ext uri="{BB962C8B-B14F-4D97-AF65-F5344CB8AC3E}">
        <p14:creationId xmlns:p14="http://schemas.microsoft.com/office/powerpoint/2010/main" val="2717453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F3DF2F-E8E3-485D-9F7B-200C0DA3D18C}" type="datetime1">
              <a:rPr lang="en-GB" smtClean="0"/>
              <a:t>23/09/2026</a:t>
            </a:fld>
            <a:endParaRPr lang="en-GB"/>
          </a:p>
        </p:txBody>
      </p:sp>
      <p:sp>
        <p:nvSpPr>
          <p:cNvPr id="7" name="Slide Number Placeholder 6"/>
          <p:cNvSpPr>
            <a:spLocks noGrp="1"/>
          </p:cNvSpPr>
          <p:nvPr>
            <p:ph type="sldNum" sz="quarter" idx="12"/>
          </p:nvPr>
        </p:nvSpPr>
        <p:spPr/>
        <p:txBody>
          <a:bodyPr/>
          <a:lstStyle/>
          <a:p>
            <a:fld id="{6F9F3561-78EE-4681-83AF-B473019E77BC}" type="slidenum">
              <a:rPr lang="en-GB" smtClean="0"/>
              <a:t>‹#›</a:t>
            </a:fld>
            <a:endParaRPr lang="en-GB"/>
          </a:p>
        </p:txBody>
      </p:sp>
      <p:sp>
        <p:nvSpPr>
          <p:cNvPr id="6" name="Footer Placeholder 5"/>
          <p:cNvSpPr>
            <a:spLocks noGrp="1"/>
          </p:cNvSpPr>
          <p:nvPr>
            <p:ph type="ftr" sz="quarter" idx="11"/>
          </p:nvPr>
        </p:nvSpPr>
        <p:spPr/>
        <p:txBody>
          <a:bodyPr/>
          <a:lstStyle>
            <a:lvl1pPr>
              <a:defRPr/>
            </a:lvl1pPr>
          </a:lstStyle>
          <a:p>
            <a:r>
              <a:rPr lang="en-GB"/>
              <a:t>Ice Giants Kick-off Meeting</a:t>
            </a:r>
          </a:p>
        </p:txBody>
      </p:sp>
    </p:spTree>
    <p:extLst>
      <p:ext uri="{BB962C8B-B14F-4D97-AF65-F5344CB8AC3E}">
        <p14:creationId xmlns:p14="http://schemas.microsoft.com/office/powerpoint/2010/main" val="883495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BA0C3D2-BA48-44FB-AC99-1D0951F32B23}" type="datetime1">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F9F3561-78EE-4681-83AF-B473019E77BC}" type="slidenum">
              <a:rPr lang="en-GB" smtClean="0"/>
              <a:t>‹#›</a:t>
            </a:fld>
            <a:endParaRPr lang="en-GB"/>
          </a:p>
        </p:txBody>
      </p:sp>
    </p:spTree>
    <p:extLst>
      <p:ext uri="{BB962C8B-B14F-4D97-AF65-F5344CB8AC3E}">
        <p14:creationId xmlns:p14="http://schemas.microsoft.com/office/powerpoint/2010/main" val="2419266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BABA29D-4EA8-4B25-B863-8361E662DB63}" type="datetime1">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9F3561-78EE-4681-83AF-B473019E77BC}" type="slidenum">
              <a:rPr lang="en-GB" smtClean="0"/>
              <a:t>‹#›</a:t>
            </a:fld>
            <a:endParaRPr lang="en-GB"/>
          </a:p>
        </p:txBody>
      </p:sp>
      <p:pic>
        <p:nvPicPr>
          <p:cNvPr id="7" name="Picture 6" descr="Defence Science and Technology Laboratory - Wikipedia">
            <a:extLst>
              <a:ext uri="{FF2B5EF4-FFF2-40B4-BE49-F238E27FC236}">
                <a16:creationId xmlns:a16="http://schemas.microsoft.com/office/drawing/2014/main" id="{64C06491-68DD-41FD-94A6-4B5BC4CFBC5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812267" y="249042"/>
            <a:ext cx="1112825" cy="517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505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733FC0-1BC4-4408-8C44-EC3E364095B8}" type="datetime1">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9F3561-78EE-4681-83AF-B473019E77BC}" type="slidenum">
              <a:rPr lang="en-GB" smtClean="0"/>
              <a:t>‹#›</a:t>
            </a:fld>
            <a:endParaRPr lang="en-GB"/>
          </a:p>
        </p:txBody>
      </p:sp>
      <p:pic>
        <p:nvPicPr>
          <p:cNvPr id="7" name="Picture 6" descr="Defence Science and Technology Laboratory - Wikipedia">
            <a:extLst>
              <a:ext uri="{FF2B5EF4-FFF2-40B4-BE49-F238E27FC236}">
                <a16:creationId xmlns:a16="http://schemas.microsoft.com/office/drawing/2014/main" id="{A8C65677-6BD1-46E3-A29E-17D920B02DA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812267" y="249042"/>
            <a:ext cx="1112825" cy="517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094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4D605FC-932A-433B-9346-491B246EA837}" type="datetime1">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9F3561-78EE-4681-83AF-B473019E77BC}" type="slidenum">
              <a:rPr lang="en-GB" smtClean="0"/>
              <a:t>‹#›</a:t>
            </a:fld>
            <a:endParaRPr lang="en-GB"/>
          </a:p>
        </p:txBody>
      </p:sp>
    </p:spTree>
    <p:extLst>
      <p:ext uri="{BB962C8B-B14F-4D97-AF65-F5344CB8AC3E}">
        <p14:creationId xmlns:p14="http://schemas.microsoft.com/office/powerpoint/2010/main" val="323870083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bg>
      <p:bgRef idx="1001">
        <a:schemeClr val="bg2"/>
      </p:bgRef>
    </p:bg>
    <p:spTree>
      <p:nvGrpSpPr>
        <p:cNvPr id="1" name=""/>
        <p:cNvGrpSpPr/>
        <p:nvPr/>
      </p:nvGrpSpPr>
      <p:grpSpPr>
        <a:xfrm>
          <a:off x="0" y="0"/>
          <a:ext cx="0" cy="0"/>
          <a:chOff x="0" y="0"/>
          <a:chExt cx="0" cy="0"/>
        </a:xfrm>
      </p:grpSpPr>
      <p:cxnSp>
        <p:nvCxnSpPr>
          <p:cNvPr id="5" name="Straight Connector 4"/>
          <p:cNvCxnSpPr/>
          <p:nvPr userDrawn="1"/>
        </p:nvCxnSpPr>
        <p:spPr>
          <a:xfrm>
            <a:off x="5546654" y="3620525"/>
            <a:ext cx="109869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Subtitle 2"/>
          <p:cNvSpPr>
            <a:spLocks noGrp="1"/>
          </p:cNvSpPr>
          <p:nvPr>
            <p:ph type="subTitle" idx="1"/>
          </p:nvPr>
        </p:nvSpPr>
        <p:spPr>
          <a:xfrm>
            <a:off x="-5289" y="3909053"/>
            <a:ext cx="12192000" cy="909803"/>
          </a:xfrm>
          <a:noFill/>
          <a:ln w="9525">
            <a:noFill/>
            <a:miter lim="800000"/>
            <a:headEnd/>
            <a:tailEnd/>
          </a:ln>
        </p:spPr>
        <p:txBody>
          <a:bodyPr vert="horz" wrap="square" lIns="180000" tIns="42639" rIns="180000" bIns="42639" numCol="1" rtlCol="0" anchor="t" anchorCtr="0" compatLnSpc="1">
            <a:prstTxWarp prst="textNoShape">
              <a:avLst/>
            </a:prstTxWarp>
            <a:normAutofit/>
          </a:bodyPr>
          <a:lstStyle>
            <a:lvl1pPr marL="0" indent="0" algn="ctr">
              <a:buNone/>
              <a:defRPr lang="en-GB" sz="1867" spc="51" baseline="0" dirty="0">
                <a:solidFill>
                  <a:schemeClr val="tx1"/>
                </a:solidFill>
              </a:defRPr>
            </a:lvl1pPr>
          </a:lstStyle>
          <a:p>
            <a:pPr marL="228594" lvl="0" indent="-228594" algn="ctr" defTabSz="851921" fontAlgn="base">
              <a:lnSpc>
                <a:spcPct val="120000"/>
              </a:lnSpc>
              <a:spcBef>
                <a:spcPts val="300"/>
              </a:spcBef>
              <a:spcAft>
                <a:spcPct val="0"/>
              </a:spcAft>
              <a:buClr>
                <a:srgbClr val="C00000"/>
              </a:buClr>
            </a:pPr>
            <a:r>
              <a:rPr lang="en-US"/>
              <a:t>Click to edit Master subtitle style</a:t>
            </a:r>
            <a:endParaRPr lang="en-GB"/>
          </a:p>
        </p:txBody>
      </p:sp>
      <p:pic>
        <p:nvPicPr>
          <p:cNvPr id="9" name="Picture 3" descr="The Ministry of Defence logo." title="The Ministry of Defence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black">
          <a:xfrm>
            <a:off x="335360" y="5729978"/>
            <a:ext cx="960107" cy="771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Connector 9"/>
          <p:cNvCxnSpPr/>
          <p:nvPr userDrawn="1"/>
        </p:nvCxnSpPr>
        <p:spPr>
          <a:xfrm>
            <a:off x="11280578" y="5733256"/>
            <a:ext cx="497175" cy="0"/>
          </a:xfrm>
          <a:prstGeom prst="line">
            <a:avLst/>
          </a:prstGeom>
          <a:ln w="12700">
            <a:solidFill>
              <a:srgbClr val="CE2256"/>
            </a:solidFill>
          </a:ln>
        </p:spPr>
        <p:style>
          <a:lnRef idx="1">
            <a:schemeClr val="accent1"/>
          </a:lnRef>
          <a:fillRef idx="0">
            <a:schemeClr val="accent1"/>
          </a:fillRef>
          <a:effectRef idx="0">
            <a:schemeClr val="accent1"/>
          </a:effectRef>
          <a:fontRef idx="minor">
            <a:schemeClr val="tx1"/>
          </a:fontRef>
        </p:style>
      </p:cxnSp>
      <p:pic>
        <p:nvPicPr>
          <p:cNvPr id="11" name="Picture 3" descr="The DSTL logo. DSTL - the science inside." title="The DSTL logo"/>
          <p:cNvPicPr>
            <a:picLocks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black">
          <a:xfrm>
            <a:off x="4463821" y="1316765"/>
            <a:ext cx="3264360" cy="579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bwMode="black">
          <a:xfrm>
            <a:off x="0" y="2185116"/>
            <a:ext cx="12192000" cy="1222016"/>
          </a:xfrm>
        </p:spPr>
        <p:txBody>
          <a:bodyPr tIns="43200" rIns="360000" bIns="43200" anchor="b" anchorCtr="0">
            <a:normAutofit/>
          </a:bodyPr>
          <a:lstStyle>
            <a:lvl1pPr algn="ctr">
              <a:defRPr sz="4000">
                <a:solidFill>
                  <a:schemeClr val="tx1"/>
                </a:solidFill>
              </a:defRPr>
            </a:lvl1pPr>
          </a:lstStyle>
          <a:p>
            <a:r>
              <a:rPr lang="en-US"/>
              <a:t>Click to edit Master title style</a:t>
            </a:r>
            <a:endParaRPr lang="en-GB"/>
          </a:p>
        </p:txBody>
      </p:sp>
      <p:sp>
        <p:nvSpPr>
          <p:cNvPr id="7" name="Rectangle 6"/>
          <p:cNvSpPr/>
          <p:nvPr userDrawn="1"/>
        </p:nvSpPr>
        <p:spPr bwMode="white">
          <a:xfrm>
            <a:off x="9072331" y="68723"/>
            <a:ext cx="3024000" cy="864000"/>
          </a:xfrm>
          <a:prstGeom prst="rect">
            <a:avLst/>
          </a:prstGeom>
          <a:solidFill>
            <a:srgbClr val="1302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rgbClr val="120228"/>
              </a:solidFill>
            </a:endParaRPr>
          </a:p>
        </p:txBody>
      </p:sp>
      <p:sp>
        <p:nvSpPr>
          <p:cNvPr id="2" name="Footer Placeholder 1"/>
          <p:cNvSpPr>
            <a:spLocks noGrp="1"/>
          </p:cNvSpPr>
          <p:nvPr>
            <p:ph type="ftr" sz="quarter" idx="10"/>
          </p:nvPr>
        </p:nvSpPr>
        <p:spPr/>
        <p:txBody>
          <a:bodyPr/>
          <a:lstStyle/>
          <a:p>
            <a:r>
              <a:rPr lang="en-GB"/>
              <a:t>UK OFFICIAL</a:t>
            </a:r>
          </a:p>
        </p:txBody>
      </p:sp>
      <p:sp>
        <p:nvSpPr>
          <p:cNvPr id="12" name="Slide Number Placeholder 3"/>
          <p:cNvSpPr>
            <a:spLocks noGrp="1"/>
          </p:cNvSpPr>
          <p:nvPr>
            <p:ph type="sldNum" sz="quarter" idx="11"/>
          </p:nvPr>
        </p:nvSpPr>
        <p:spPr>
          <a:xfrm>
            <a:off x="9080205" y="6527645"/>
            <a:ext cx="2743200" cy="282343"/>
          </a:xfrm>
        </p:spPr>
        <p:txBody>
          <a:bodyPr/>
          <a:lstStyle/>
          <a:p>
            <a:fld id="{41D5E06E-8463-49C0-8B6A-3B9E03BCC454}" type="slidenum">
              <a:rPr lang="en-GB" smtClean="0"/>
              <a:pPr/>
              <a:t>‹#›</a:t>
            </a:fld>
            <a:endParaRPr lang="en-GB"/>
          </a:p>
        </p:txBody>
      </p:sp>
      <p:sp>
        <p:nvSpPr>
          <p:cNvPr id="13" name="Date Placeholder 5"/>
          <p:cNvSpPr>
            <a:spLocks noGrp="1"/>
          </p:cNvSpPr>
          <p:nvPr>
            <p:ph type="dt" sz="half" idx="2"/>
          </p:nvPr>
        </p:nvSpPr>
        <p:spPr>
          <a:xfrm>
            <a:off x="8400256" y="5751117"/>
            <a:ext cx="3562133" cy="366183"/>
          </a:xfrm>
          <a:prstGeom prst="rect">
            <a:avLst/>
          </a:prstGeom>
        </p:spPr>
        <p:txBody>
          <a:bodyPr vert="horz" lIns="91440" tIns="45720" rIns="91440" bIns="45720" rtlCol="0" anchor="ctr"/>
          <a:lstStyle>
            <a:lvl1pPr algn="l">
              <a:defRPr sz="1333">
                <a:solidFill>
                  <a:schemeClr val="tx1">
                    <a:tint val="75000"/>
                  </a:schemeClr>
                </a:solidFill>
              </a:defRPr>
            </a:lvl1pPr>
          </a:lstStyle>
          <a:p>
            <a:pPr algn="r"/>
            <a:endParaRPr lang="en-GB"/>
          </a:p>
        </p:txBody>
      </p:sp>
    </p:spTree>
    <p:extLst>
      <p:ext uri="{BB962C8B-B14F-4D97-AF65-F5344CB8AC3E}">
        <p14:creationId xmlns:p14="http://schemas.microsoft.com/office/powerpoint/2010/main" val="1735378876"/>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ft Column Layou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35362" y="1508789"/>
            <a:ext cx="5156201" cy="4319185"/>
          </a:xfrm>
          <a:noFill/>
          <a:ln w="9525">
            <a:noFill/>
            <a:miter lim="800000"/>
            <a:headEnd/>
            <a:tailEnd/>
          </a:ln>
        </p:spPr>
        <p:txBody>
          <a:bodyPr vert="horz" wrap="square" lIns="85278" tIns="42639" rIns="85278" bIns="42639" numCol="1" anchor="t" anchorCtr="0" compatLnSpc="1">
            <a:prstTxWarp prst="textNoShape">
              <a:avLst/>
            </a:prstTxWarp>
            <a:normAutofit/>
          </a:bodyPr>
          <a:lstStyle>
            <a:lvl1pPr>
              <a:defRPr lang="en-US" dirty="0" smtClean="0"/>
            </a:lvl1pPr>
            <a:lvl2pPr>
              <a:defRPr lang="en-US" dirty="0" smtClean="0"/>
            </a:lvl2pPr>
            <a:lvl3pPr>
              <a:defRPr lang="en-US" dirty="0" smtClean="0"/>
            </a:lvl3pPr>
            <a:lvl4pPr>
              <a:defRPr lang="en-US" dirty="0" smtClean="0"/>
            </a:lvl4pPr>
            <a:lvl5pPr>
              <a:defRPr lang="en-GB"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p:nvPr>
        </p:nvSpPr>
        <p:spPr/>
        <p:txBody>
          <a:bodyPr>
            <a:normAutofit/>
          </a:bodyPr>
          <a:lstStyle>
            <a:lvl1pPr>
              <a:defRPr sz="2667"/>
            </a:lvl1pPr>
          </a:lstStyle>
          <a:p>
            <a:r>
              <a:rPr lang="en-US"/>
              <a:t>Click to edit Master title style</a:t>
            </a:r>
            <a:endParaRPr lang="en-GB"/>
          </a:p>
        </p:txBody>
      </p:sp>
      <p:sp>
        <p:nvSpPr>
          <p:cNvPr id="4" name="Slide Number Placeholder 3"/>
          <p:cNvSpPr>
            <a:spLocks noGrp="1"/>
          </p:cNvSpPr>
          <p:nvPr>
            <p:ph type="sldNum" sz="quarter" idx="11"/>
          </p:nvPr>
        </p:nvSpPr>
        <p:spPr/>
        <p:txBody>
          <a:bodyPr/>
          <a:lstStyle/>
          <a:p>
            <a:fld id="{41D5E06E-8463-49C0-8B6A-3B9E03BCC454}" type="slidenum">
              <a:rPr lang="en-GB" smtClean="0"/>
              <a:t>‹#›</a:t>
            </a:fld>
            <a:endParaRPr lang="en-GB"/>
          </a:p>
        </p:txBody>
      </p:sp>
      <p:sp>
        <p:nvSpPr>
          <p:cNvPr id="5" name="Footer Placeholder 4"/>
          <p:cNvSpPr>
            <a:spLocks noGrp="1"/>
          </p:cNvSpPr>
          <p:nvPr>
            <p:ph type="ftr" sz="quarter" idx="12"/>
          </p:nvPr>
        </p:nvSpPr>
        <p:spPr/>
        <p:txBody>
          <a:bodyPr/>
          <a:lstStyle/>
          <a:p>
            <a:r>
              <a:rPr lang="en-GB"/>
              <a:t>UK OFFICIAL</a:t>
            </a:r>
          </a:p>
        </p:txBody>
      </p:sp>
    </p:spTree>
    <p:extLst>
      <p:ext uri="{BB962C8B-B14F-4D97-AF65-F5344CB8AC3E}">
        <p14:creationId xmlns:p14="http://schemas.microsoft.com/office/powerpoint/2010/main" val="253876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0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362" y="1508788"/>
            <a:ext cx="11507621" cy="4320000"/>
          </a:xfrm>
          <a:noFill/>
          <a:ln w="9525">
            <a:noFill/>
            <a:miter lim="800000"/>
            <a:headEnd/>
            <a:tailEnd/>
          </a:ln>
        </p:spPr>
        <p:txBody>
          <a:bodyPr vert="horz" wrap="square" lIns="85278" tIns="42639" rIns="85278" bIns="42639" numCol="1" anchor="t" anchorCtr="0" compatLnSpc="1">
            <a:prstTxWarp prst="textNoShape">
              <a:avLst/>
            </a:prstTxWarp>
            <a:normAutofit/>
          </a:bodyPr>
          <a:lstStyle>
            <a:lvl1pPr>
              <a:defRPr lang="en-US" smtClean="0"/>
            </a:lvl1pPr>
            <a:lvl2pPr>
              <a:defRPr lang="en-US" smtClean="0"/>
            </a:lvl2pPr>
            <a:lvl3pPr>
              <a:defRPr lang="en-US" smtClean="0"/>
            </a:lvl3pPr>
            <a:lvl4pPr>
              <a:defRPr lang="en-US" smtClean="0"/>
            </a:lvl4pPr>
            <a:lvl5pPr>
              <a:defRPr lang="en-GB"/>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4" name="Slide Number Placeholder 3"/>
          <p:cNvSpPr>
            <a:spLocks noGrp="1"/>
          </p:cNvSpPr>
          <p:nvPr>
            <p:ph type="sldNum" sz="quarter" idx="11"/>
          </p:nvPr>
        </p:nvSpPr>
        <p:spPr/>
        <p:txBody>
          <a:bodyPr/>
          <a:lstStyle/>
          <a:p>
            <a:fld id="{41D5E06E-8463-49C0-8B6A-3B9E03BCC454}" type="slidenum">
              <a:rPr lang="en-GB" smtClean="0"/>
              <a:t>‹#›</a:t>
            </a:fld>
            <a:endParaRPr lang="en-GB"/>
          </a:p>
        </p:txBody>
      </p:sp>
      <p:sp>
        <p:nvSpPr>
          <p:cNvPr id="5" name="Footer Placeholder 4"/>
          <p:cNvSpPr>
            <a:spLocks noGrp="1"/>
          </p:cNvSpPr>
          <p:nvPr>
            <p:ph type="ftr" sz="quarter" idx="12"/>
          </p:nvPr>
        </p:nvSpPr>
        <p:spPr/>
        <p:txBody>
          <a:bodyPr/>
          <a:lstStyle/>
          <a:p>
            <a:r>
              <a:rPr lang="en-GB"/>
              <a:t>UK OFFICIAL</a:t>
            </a:r>
          </a:p>
        </p:txBody>
      </p:sp>
    </p:spTree>
    <p:extLst>
      <p:ext uri="{BB962C8B-B14F-4D97-AF65-F5344CB8AC3E}">
        <p14:creationId xmlns:p14="http://schemas.microsoft.com/office/powerpoint/2010/main" val="3303389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Content Layou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35360" y="1508787"/>
            <a:ext cx="5520000" cy="4320000"/>
          </a:xfrm>
          <a:noFill/>
          <a:ln w="9525">
            <a:noFill/>
            <a:miter lim="800000"/>
            <a:headEnd/>
            <a:tailEnd/>
          </a:ln>
        </p:spPr>
        <p:txBody>
          <a:bodyPr vert="horz" wrap="square" lIns="85278" tIns="42639" rIns="85278" bIns="42639" numCol="1" anchor="t" anchorCtr="0" compatLnSpc="1">
            <a:prstTxWarp prst="textNoShape">
              <a:avLst/>
            </a:prstTxWarp>
            <a:normAutofit/>
          </a:bodyPr>
          <a:lstStyle>
            <a:lvl1pPr>
              <a:defRPr lang="en-US" dirty="0" smtClean="0"/>
            </a:lvl1pPr>
            <a:lvl2pPr>
              <a:defRPr lang="en-US" dirty="0" smtClean="0"/>
            </a:lvl2pPr>
            <a:lvl3pPr>
              <a:defRPr lang="en-US" dirty="0" smtClean="0"/>
            </a:lvl3pPr>
            <a:lvl4pPr>
              <a:defRPr lang="en-US" dirty="0" smtClean="0"/>
            </a:lvl4pPr>
            <a:lvl5pPr>
              <a:defRPr lang="en-GB"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22981" y="1508787"/>
            <a:ext cx="5520000" cy="4320000"/>
          </a:xfrm>
          <a:noFill/>
          <a:ln w="9525">
            <a:noFill/>
            <a:miter lim="800000"/>
            <a:headEnd/>
            <a:tailEnd/>
          </a:ln>
        </p:spPr>
        <p:txBody>
          <a:bodyPr vert="horz" wrap="square" lIns="85278" tIns="42639" rIns="85278" bIns="42639" numCol="1" anchor="t" anchorCtr="0" compatLnSpc="1">
            <a:prstTxWarp prst="textNoShape">
              <a:avLst/>
            </a:prstTxWarp>
            <a:normAutofit/>
          </a:bodyPr>
          <a:lstStyle>
            <a:lvl1pPr>
              <a:defRPr lang="en-US" dirty="0" smtClean="0"/>
            </a:lvl1pPr>
            <a:lvl2pPr>
              <a:defRPr lang="en-US" dirty="0" smtClean="0"/>
            </a:lvl2pPr>
            <a:lvl3pPr>
              <a:defRPr lang="en-US" dirty="0" smtClean="0"/>
            </a:lvl3pPr>
            <a:lvl4pPr>
              <a:defRPr lang="en-US" dirty="0" smtClean="0"/>
            </a:lvl4pPr>
            <a:lvl5pPr>
              <a:defRPr lang="en-GB"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5" name="Slide Number Placeholder 4"/>
          <p:cNvSpPr>
            <a:spLocks noGrp="1"/>
          </p:cNvSpPr>
          <p:nvPr>
            <p:ph type="sldNum" sz="quarter" idx="11"/>
          </p:nvPr>
        </p:nvSpPr>
        <p:spPr/>
        <p:txBody>
          <a:bodyPr/>
          <a:lstStyle/>
          <a:p>
            <a:fld id="{41D5E06E-8463-49C0-8B6A-3B9E03BCC454}" type="slidenum">
              <a:rPr lang="en-GB" smtClean="0"/>
              <a:t>‹#›</a:t>
            </a:fld>
            <a:endParaRPr lang="en-GB"/>
          </a:p>
        </p:txBody>
      </p:sp>
      <p:sp>
        <p:nvSpPr>
          <p:cNvPr id="6" name="Footer Placeholder 5"/>
          <p:cNvSpPr>
            <a:spLocks noGrp="1"/>
          </p:cNvSpPr>
          <p:nvPr>
            <p:ph type="ftr" sz="quarter" idx="12"/>
          </p:nvPr>
        </p:nvSpPr>
        <p:spPr/>
        <p:txBody>
          <a:bodyPr/>
          <a:lstStyle/>
          <a:p>
            <a:r>
              <a:rPr lang="en-GB"/>
              <a:t>UK OFFICIAL</a:t>
            </a:r>
          </a:p>
        </p:txBody>
      </p:sp>
    </p:spTree>
    <p:extLst>
      <p:ext uri="{BB962C8B-B14F-4D97-AF65-F5344CB8AC3E}">
        <p14:creationId xmlns:p14="http://schemas.microsoft.com/office/powerpoint/2010/main" val="1981157443"/>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and Picture Layout">
    <p:bg>
      <p:bgRef idx="1001">
        <a:schemeClr val="bg1"/>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322981" y="1508785"/>
            <a:ext cx="5520000" cy="4320000"/>
          </a:xfrm>
        </p:spPr>
        <p:txBody>
          <a:bodyPr/>
          <a:lstStyle>
            <a:lvl1pPr marL="0" indent="0" algn="ctr">
              <a:buNone/>
              <a:defRPr sz="14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GB"/>
          </a:p>
        </p:txBody>
      </p:sp>
      <p:sp>
        <p:nvSpPr>
          <p:cNvPr id="22" name="Content Placeholder 2"/>
          <p:cNvSpPr>
            <a:spLocks noGrp="1"/>
          </p:cNvSpPr>
          <p:nvPr>
            <p:ph sz="half" idx="11"/>
          </p:nvPr>
        </p:nvSpPr>
        <p:spPr>
          <a:xfrm>
            <a:off x="335360" y="1508785"/>
            <a:ext cx="5520000" cy="4320000"/>
          </a:xfrm>
          <a:noFill/>
          <a:ln w="9525">
            <a:noFill/>
            <a:miter lim="800000"/>
            <a:headEnd/>
            <a:tailEnd/>
          </a:ln>
        </p:spPr>
        <p:txBody>
          <a:bodyPr vert="horz" wrap="square" lIns="85278" tIns="42639" rIns="85278" bIns="42639" numCol="1" anchor="t" anchorCtr="0" compatLnSpc="1">
            <a:prstTxWarp prst="textNoShape">
              <a:avLst/>
            </a:prstTxWarp>
            <a:normAutofit/>
          </a:bodyPr>
          <a:lstStyle>
            <a:lvl1pPr>
              <a:defRPr lang="en-US" dirty="0" smtClean="0"/>
            </a:lvl1pPr>
            <a:lvl2pPr>
              <a:defRPr lang="en-US" dirty="0" smtClean="0"/>
            </a:lvl2pPr>
            <a:lvl3pPr>
              <a:defRPr lang="en-US" dirty="0" smtClean="0"/>
            </a:lvl3pPr>
            <a:lvl4pPr>
              <a:defRPr lang="en-US" dirty="0" smtClean="0"/>
            </a:lvl4pPr>
            <a:lvl5pPr>
              <a:defRPr lang="en-GB"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4" name="Slide Number Placeholder 3"/>
          <p:cNvSpPr>
            <a:spLocks noGrp="1"/>
          </p:cNvSpPr>
          <p:nvPr>
            <p:ph type="sldNum" sz="quarter" idx="12"/>
          </p:nvPr>
        </p:nvSpPr>
        <p:spPr/>
        <p:txBody>
          <a:bodyPr/>
          <a:lstStyle/>
          <a:p>
            <a:fld id="{41D5E06E-8463-49C0-8B6A-3B9E03BCC454}" type="slidenum">
              <a:rPr lang="en-GB" smtClean="0"/>
              <a:t>‹#›</a:t>
            </a:fld>
            <a:endParaRPr lang="en-GB"/>
          </a:p>
        </p:txBody>
      </p:sp>
      <p:sp>
        <p:nvSpPr>
          <p:cNvPr id="5" name="Footer Placeholder 4"/>
          <p:cNvSpPr>
            <a:spLocks noGrp="1"/>
          </p:cNvSpPr>
          <p:nvPr>
            <p:ph type="ftr" sz="quarter" idx="13"/>
          </p:nvPr>
        </p:nvSpPr>
        <p:spPr/>
        <p:txBody>
          <a:bodyPr/>
          <a:lstStyle/>
          <a:p>
            <a:r>
              <a:rPr lang="en-GB"/>
              <a:t>UK OFFICIAL</a:t>
            </a:r>
          </a:p>
        </p:txBody>
      </p:sp>
    </p:spTree>
    <p:extLst>
      <p:ext uri="{BB962C8B-B14F-4D97-AF65-F5344CB8AC3E}">
        <p14:creationId xmlns:p14="http://schemas.microsoft.com/office/powerpoint/2010/main" val="288630298"/>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1"/>
          </p:nvPr>
        </p:nvSpPr>
        <p:spPr/>
        <p:txBody>
          <a:bodyPr/>
          <a:lstStyle/>
          <a:p>
            <a:fld id="{41D5E06E-8463-49C0-8B6A-3B9E03BCC454}" type="slidenum">
              <a:rPr lang="en-GB" smtClean="0"/>
              <a:t>‹#›</a:t>
            </a:fld>
            <a:endParaRPr lang="en-GB"/>
          </a:p>
        </p:txBody>
      </p:sp>
      <p:sp>
        <p:nvSpPr>
          <p:cNvPr id="4" name="Footer Placeholder 3"/>
          <p:cNvSpPr>
            <a:spLocks noGrp="1"/>
          </p:cNvSpPr>
          <p:nvPr>
            <p:ph type="ftr" sz="quarter" idx="12"/>
          </p:nvPr>
        </p:nvSpPr>
        <p:spPr/>
        <p:txBody>
          <a:bodyPr/>
          <a:lstStyle/>
          <a:p>
            <a:r>
              <a:rPr lang="en-GB"/>
              <a:t>UK OFFICIAL</a:t>
            </a:r>
          </a:p>
        </p:txBody>
      </p:sp>
    </p:spTree>
    <p:extLst>
      <p:ext uri="{BB962C8B-B14F-4D97-AF65-F5344CB8AC3E}">
        <p14:creationId xmlns:p14="http://schemas.microsoft.com/office/powerpoint/2010/main" val="37132838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GB"/>
              <a:t>UK OFFICIAL</a:t>
            </a:r>
          </a:p>
        </p:txBody>
      </p:sp>
      <p:sp>
        <p:nvSpPr>
          <p:cNvPr id="8" name="Picture Placeholder 2"/>
          <p:cNvSpPr>
            <a:spLocks noGrp="1"/>
          </p:cNvSpPr>
          <p:nvPr>
            <p:ph type="pic" idx="1" hasCustomPrompt="1"/>
          </p:nvPr>
        </p:nvSpPr>
        <p:spPr>
          <a:xfrm>
            <a:off x="0" y="1011541"/>
            <a:ext cx="12192000" cy="5846457"/>
          </a:xfrm>
        </p:spPr>
        <p:txBody>
          <a:bodyPr rtlCol="0" anchor="t">
            <a:normAutofit/>
          </a:bodyPr>
          <a:lstStyle>
            <a:lvl1pPr marL="0" indent="0" algn="ctr">
              <a:lnSpc>
                <a:spcPct val="150000"/>
              </a:lnSpc>
              <a:spcBef>
                <a:spcPts val="0"/>
              </a:spcBef>
              <a:buNone/>
              <a:defRPr sz="1200">
                <a:solidFill>
                  <a:schemeClr val="tx1"/>
                </a:solidFill>
              </a:defRPr>
            </a:lvl1pPr>
            <a:lvl2pPr marL="426375" indent="0">
              <a:buNone/>
              <a:defRPr sz="2600"/>
            </a:lvl2pPr>
            <a:lvl3pPr marL="852751" indent="0">
              <a:buNone/>
              <a:defRPr sz="2200"/>
            </a:lvl3pPr>
            <a:lvl4pPr marL="1279125" indent="0">
              <a:buNone/>
              <a:defRPr sz="1900"/>
            </a:lvl4pPr>
            <a:lvl5pPr marL="1705500" indent="0">
              <a:buNone/>
              <a:defRPr sz="1900"/>
            </a:lvl5pPr>
            <a:lvl6pPr marL="2131875" indent="0">
              <a:buNone/>
              <a:defRPr sz="1900"/>
            </a:lvl6pPr>
            <a:lvl7pPr marL="2558248" indent="0">
              <a:buNone/>
              <a:defRPr sz="1900"/>
            </a:lvl7pPr>
            <a:lvl8pPr marL="2984624" indent="0">
              <a:buNone/>
              <a:defRPr sz="1900"/>
            </a:lvl8pPr>
            <a:lvl9pPr marL="3411000" indent="0">
              <a:buNone/>
              <a:defRPr sz="1900"/>
            </a:lvl9pPr>
          </a:lstStyle>
          <a:p>
            <a:pPr lvl="0"/>
            <a:br>
              <a:rPr lang="en-US" noProof="0"/>
            </a:br>
            <a:br>
              <a:rPr lang="en-US" noProof="0"/>
            </a:br>
            <a:br>
              <a:rPr lang="en-US" noProof="0"/>
            </a:br>
            <a:br>
              <a:rPr lang="en-US" noProof="0"/>
            </a:br>
            <a:br>
              <a:rPr lang="en-US" noProof="0"/>
            </a:br>
            <a:br>
              <a:rPr lang="en-US" noProof="0"/>
            </a:br>
            <a:r>
              <a:rPr lang="en-US" noProof="0"/>
              <a:t>Click icon to add picture</a:t>
            </a:r>
            <a:endParaRPr lang="en-GB" noProof="0"/>
          </a:p>
        </p:txBody>
      </p:sp>
      <p:sp>
        <p:nvSpPr>
          <p:cNvPr id="13" name="Text Placeholder 12"/>
          <p:cNvSpPr>
            <a:spLocks noGrp="1"/>
          </p:cNvSpPr>
          <p:nvPr>
            <p:ph type="body" sz="quarter" idx="20" hasCustomPrompt="1"/>
          </p:nvPr>
        </p:nvSpPr>
        <p:spPr>
          <a:xfrm>
            <a:off x="334903" y="5862118"/>
            <a:ext cx="4512735" cy="258532"/>
          </a:xfrm>
        </p:spPr>
        <p:txBody>
          <a:bodyPr lIns="0" tIns="0" rIns="0" bIns="0" anchor="b" anchorCtr="0">
            <a:spAutoFit/>
          </a:bodyPr>
          <a:lstStyle>
            <a:lvl1pPr marL="215995" indent="-215995">
              <a:spcBef>
                <a:spcPts val="0"/>
              </a:spcBef>
              <a:buClr>
                <a:srgbClr val="C00000"/>
              </a:buClr>
              <a:buFont typeface="Wingdings" panose="05000000000000000000" pitchFamily="2" charset="2"/>
              <a:buChar char="§"/>
              <a:defRPr sz="1867">
                <a:solidFill>
                  <a:schemeClr val="tx1"/>
                </a:solidFill>
              </a:defRPr>
            </a:lvl1pPr>
          </a:lstStyle>
          <a:p>
            <a:pPr lvl="0"/>
            <a:r>
              <a:rPr lang="en-US"/>
              <a:t>Enter picture caption here</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4" name="Slide Number Placeholder 3"/>
          <p:cNvSpPr>
            <a:spLocks noGrp="1"/>
          </p:cNvSpPr>
          <p:nvPr>
            <p:ph type="sldNum" sz="quarter" idx="21"/>
          </p:nvPr>
        </p:nvSpPr>
        <p:spPr/>
        <p:txBody>
          <a:bodyPr/>
          <a:lstStyle/>
          <a:p>
            <a:fld id="{41D5E06E-8463-49C0-8B6A-3B9E03BCC454}" type="slidenum">
              <a:rPr lang="en-GB" smtClean="0"/>
              <a:t>‹#›</a:t>
            </a:fld>
            <a:endParaRPr lang="en-GB"/>
          </a:p>
        </p:txBody>
      </p:sp>
    </p:spTree>
    <p:extLst>
      <p:ext uri="{BB962C8B-B14F-4D97-AF65-F5344CB8AC3E}">
        <p14:creationId xmlns:p14="http://schemas.microsoft.com/office/powerpoint/2010/main" val="24196961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ad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GB"/>
              <a:t>UK OFFICIAL</a:t>
            </a:r>
          </a:p>
        </p:txBody>
      </p:sp>
      <p:sp>
        <p:nvSpPr>
          <p:cNvPr id="8" name="Content Placeholder 8"/>
          <p:cNvSpPr>
            <a:spLocks noGrp="1"/>
          </p:cNvSpPr>
          <p:nvPr>
            <p:ph sz="quarter" idx="11"/>
          </p:nvPr>
        </p:nvSpPr>
        <p:spPr>
          <a:xfrm>
            <a:off x="335360" y="1489547"/>
            <a:ext cx="5760640" cy="2160000"/>
          </a:xfrm>
          <a:noFill/>
          <a:ln w="9525">
            <a:noFill/>
            <a:miter lim="800000"/>
            <a:headEnd/>
            <a:tailEnd/>
          </a:ln>
        </p:spPr>
        <p:txBody>
          <a:bodyPr vert="horz" wrap="square" lIns="85278" tIns="42639" rIns="85278" bIns="42639" numCol="1" anchor="t" anchorCtr="0" compatLnSpc="1">
            <a:prstTxWarp prst="textNoShape">
              <a:avLst/>
            </a:prstTxWarp>
            <a:normAutofit/>
          </a:bodyPr>
          <a:lstStyle>
            <a:lvl1pPr>
              <a:defRPr lang="en-US" dirty="0" smtClean="0"/>
            </a:lvl1pPr>
            <a:lvl2pPr>
              <a:defRPr lang="en-US" dirty="0" smtClean="0"/>
            </a:lvl2pPr>
            <a:lvl3pPr>
              <a:defRPr lang="en-US" dirty="0" smtClean="0"/>
            </a:lvl3pPr>
            <a:lvl4pPr>
              <a:defRPr lang="en-US" dirty="0" smtClean="0"/>
            </a:lvl4pPr>
            <a:lvl5pPr>
              <a:defRPr lang="en-GB"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8"/>
          <p:cNvSpPr>
            <a:spLocks noGrp="1"/>
          </p:cNvSpPr>
          <p:nvPr>
            <p:ph sz="quarter" idx="12"/>
          </p:nvPr>
        </p:nvSpPr>
        <p:spPr>
          <a:xfrm>
            <a:off x="6098031" y="1489547"/>
            <a:ext cx="5760640" cy="2160000"/>
          </a:xfrm>
          <a:noFill/>
          <a:ln w="9525">
            <a:noFill/>
            <a:miter lim="800000"/>
            <a:headEnd/>
            <a:tailEnd/>
          </a:ln>
        </p:spPr>
        <p:txBody>
          <a:bodyPr vert="horz" wrap="square" lIns="85278" tIns="42639" rIns="85278" bIns="42639" numCol="1" anchor="t" anchorCtr="0" compatLnSpc="1">
            <a:prstTxWarp prst="textNoShape">
              <a:avLst/>
            </a:prstTxWarp>
            <a:normAutofit/>
          </a:bodyPr>
          <a:lstStyle>
            <a:lvl1pPr>
              <a:defRPr lang="en-US" dirty="0" smtClean="0"/>
            </a:lvl1pPr>
            <a:lvl2pPr>
              <a:defRPr lang="en-US" dirty="0" smtClean="0"/>
            </a:lvl2pPr>
            <a:lvl3pPr>
              <a:defRPr lang="en-US" dirty="0" smtClean="0"/>
            </a:lvl3pPr>
            <a:lvl4pPr>
              <a:defRPr lang="en-US" dirty="0" smtClean="0"/>
            </a:lvl4pPr>
            <a:lvl5pPr>
              <a:defRPr lang="en-GB"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8"/>
          <p:cNvSpPr>
            <a:spLocks noGrp="1"/>
          </p:cNvSpPr>
          <p:nvPr>
            <p:ph sz="quarter" idx="13"/>
          </p:nvPr>
        </p:nvSpPr>
        <p:spPr>
          <a:xfrm>
            <a:off x="6098031" y="3653611"/>
            <a:ext cx="5760640" cy="2160000"/>
          </a:xfrm>
          <a:noFill/>
          <a:ln w="9525">
            <a:noFill/>
            <a:miter lim="800000"/>
            <a:headEnd/>
            <a:tailEnd/>
          </a:ln>
        </p:spPr>
        <p:txBody>
          <a:bodyPr vert="horz" wrap="square" lIns="85278" tIns="42639" rIns="85278" bIns="42639" numCol="1" anchor="t" anchorCtr="0" compatLnSpc="1">
            <a:prstTxWarp prst="textNoShape">
              <a:avLst/>
            </a:prstTxWarp>
            <a:normAutofit/>
          </a:bodyPr>
          <a:lstStyle>
            <a:lvl1pPr>
              <a:defRPr lang="en-US" dirty="0" smtClean="0"/>
            </a:lvl1pPr>
            <a:lvl2pPr>
              <a:defRPr lang="en-US" dirty="0" smtClean="0"/>
            </a:lvl2pPr>
            <a:lvl3pPr>
              <a:defRPr lang="en-US" dirty="0" smtClean="0"/>
            </a:lvl3pPr>
            <a:lvl4pPr>
              <a:defRPr lang="en-US" dirty="0" smtClean="0"/>
            </a:lvl4pPr>
            <a:lvl5pPr>
              <a:defRPr lang="en-GB"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Content Placeholder 8"/>
          <p:cNvSpPr>
            <a:spLocks noGrp="1"/>
          </p:cNvSpPr>
          <p:nvPr>
            <p:ph sz="quarter" idx="14"/>
          </p:nvPr>
        </p:nvSpPr>
        <p:spPr>
          <a:xfrm>
            <a:off x="335360" y="3653611"/>
            <a:ext cx="5760640" cy="2160000"/>
          </a:xfrm>
          <a:noFill/>
          <a:ln w="9525">
            <a:noFill/>
            <a:miter lim="800000"/>
            <a:headEnd/>
            <a:tailEnd/>
          </a:ln>
        </p:spPr>
        <p:txBody>
          <a:bodyPr vert="horz" wrap="square" lIns="85278" tIns="42639" rIns="85278" bIns="42639" numCol="1" anchor="t" anchorCtr="0" compatLnSpc="1">
            <a:prstTxWarp prst="textNoShape">
              <a:avLst/>
            </a:prstTxWarp>
            <a:normAutofit/>
          </a:bodyPr>
          <a:lstStyle>
            <a:lvl1pPr>
              <a:defRPr lang="en-US" dirty="0" smtClean="0"/>
            </a:lvl1pPr>
            <a:lvl2pPr>
              <a:defRPr lang="en-US" dirty="0" smtClean="0"/>
            </a:lvl2pPr>
            <a:lvl3pPr>
              <a:defRPr lang="en-US" dirty="0" smtClean="0"/>
            </a:lvl3pPr>
            <a:lvl4pPr>
              <a:defRPr lang="en-US" dirty="0" smtClean="0"/>
            </a:lvl4pPr>
            <a:lvl5pPr>
              <a:defRPr lang="en-GB"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4" name="Slide Number Placeholder 3"/>
          <p:cNvSpPr>
            <a:spLocks noGrp="1"/>
          </p:cNvSpPr>
          <p:nvPr>
            <p:ph type="sldNum" sz="quarter" idx="15"/>
          </p:nvPr>
        </p:nvSpPr>
        <p:spPr/>
        <p:txBody>
          <a:bodyPr/>
          <a:lstStyle/>
          <a:p>
            <a:fld id="{41D5E06E-8463-49C0-8B6A-3B9E03BCC454}" type="slidenum">
              <a:rPr lang="en-GB" smtClean="0"/>
              <a:t>‹#›</a:t>
            </a:fld>
            <a:endParaRPr lang="en-GB"/>
          </a:p>
        </p:txBody>
      </p:sp>
    </p:spTree>
    <p:extLst>
      <p:ext uri="{BB962C8B-B14F-4D97-AF65-F5344CB8AC3E}">
        <p14:creationId xmlns:p14="http://schemas.microsoft.com/office/powerpoint/2010/main" val="1401210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age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GB"/>
              <a:t>UK OFFICIAL</a:t>
            </a:r>
          </a:p>
        </p:txBody>
      </p:sp>
      <p:sp>
        <p:nvSpPr>
          <p:cNvPr id="2" name="Title 1"/>
          <p:cNvSpPr>
            <a:spLocks noGrp="1"/>
          </p:cNvSpPr>
          <p:nvPr>
            <p:ph type="title"/>
          </p:nvPr>
        </p:nvSpPr>
        <p:spPr/>
        <p:txBody>
          <a:bodyPr/>
          <a:lstStyle/>
          <a:p>
            <a:r>
              <a:rPr lang="en-US"/>
              <a:t>Click to edit Master title style</a:t>
            </a:r>
            <a:endParaRPr lang="en-GB"/>
          </a:p>
        </p:txBody>
      </p:sp>
      <p:sp>
        <p:nvSpPr>
          <p:cNvPr id="4" name="Slide Number Placeholder 3"/>
          <p:cNvSpPr>
            <a:spLocks noGrp="1"/>
          </p:cNvSpPr>
          <p:nvPr>
            <p:ph type="sldNum" sz="quarter" idx="11"/>
          </p:nvPr>
        </p:nvSpPr>
        <p:spPr/>
        <p:txBody>
          <a:bodyPr/>
          <a:lstStyle/>
          <a:p>
            <a:fld id="{41D5E06E-8463-49C0-8B6A-3B9E03BCC454}" type="slidenum">
              <a:rPr lang="en-GB" smtClean="0"/>
              <a:t>‹#›</a:t>
            </a:fld>
            <a:endParaRPr lang="en-GB"/>
          </a:p>
        </p:txBody>
      </p:sp>
    </p:spTree>
    <p:extLst>
      <p:ext uri="{BB962C8B-B14F-4D97-AF65-F5344CB8AC3E}">
        <p14:creationId xmlns:p14="http://schemas.microsoft.com/office/powerpoint/2010/main" val="22531839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ad Chart (Single Quadrant)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GB"/>
              <a:t>UK OFFICIAL</a:t>
            </a:r>
          </a:p>
        </p:txBody>
      </p:sp>
      <p:sp>
        <p:nvSpPr>
          <p:cNvPr id="9" name="Content Placeholder 8"/>
          <p:cNvSpPr>
            <a:spLocks noGrp="1"/>
          </p:cNvSpPr>
          <p:nvPr>
            <p:ph sz="quarter" idx="11"/>
          </p:nvPr>
        </p:nvSpPr>
        <p:spPr>
          <a:xfrm>
            <a:off x="979200" y="1508787"/>
            <a:ext cx="10233600" cy="4324571"/>
          </a:xfrm>
          <a:noFill/>
          <a:ln w="9525">
            <a:noFill/>
            <a:miter lim="800000"/>
            <a:headEnd/>
            <a:tailEnd/>
          </a:ln>
        </p:spPr>
        <p:txBody>
          <a:bodyPr vert="horz" wrap="square" lIns="85278" tIns="42639" rIns="85278" bIns="42639" numCol="1" anchor="t" anchorCtr="0" compatLnSpc="1">
            <a:prstTxWarp prst="textNoShape">
              <a:avLst/>
            </a:prstTxWarp>
            <a:normAutofit/>
          </a:bodyPr>
          <a:lstStyle>
            <a:lvl1pPr>
              <a:defRPr lang="en-US" smtClean="0"/>
            </a:lvl1pPr>
            <a:lvl2pPr>
              <a:defRPr lang="en-US" smtClean="0"/>
            </a:lvl2pPr>
            <a:lvl3pPr>
              <a:defRPr lang="en-US" smtClean="0"/>
            </a:lvl3pPr>
            <a:lvl4pPr>
              <a:defRPr lang="en-US" smtClean="0"/>
            </a:lvl4pPr>
            <a:lvl5pPr>
              <a:defRPr lang="en-GB"/>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itle 7"/>
          <p:cNvSpPr>
            <a:spLocks noGrp="1"/>
          </p:cNvSpPr>
          <p:nvPr>
            <p:ph type="title"/>
          </p:nvPr>
        </p:nvSpPr>
        <p:spPr/>
        <p:txBody>
          <a:bodyPr/>
          <a:lstStyle/>
          <a:p>
            <a:r>
              <a:rPr lang="en-US"/>
              <a:t>Click to edit Master title style</a:t>
            </a:r>
            <a:endParaRPr lang="en-GB"/>
          </a:p>
        </p:txBody>
      </p:sp>
      <p:sp>
        <p:nvSpPr>
          <p:cNvPr id="2" name="Slide Number Placeholder 1"/>
          <p:cNvSpPr>
            <a:spLocks noGrp="1"/>
          </p:cNvSpPr>
          <p:nvPr>
            <p:ph type="sldNum" sz="quarter" idx="12"/>
          </p:nvPr>
        </p:nvSpPr>
        <p:spPr/>
        <p:txBody>
          <a:bodyPr/>
          <a:lstStyle/>
          <a:p>
            <a:fld id="{41D5E06E-8463-49C0-8B6A-3B9E03BCC454}" type="slidenum">
              <a:rPr lang="en-GB" smtClean="0"/>
              <a:t>‹#›</a:t>
            </a:fld>
            <a:endParaRPr lang="en-GB"/>
          </a:p>
        </p:txBody>
      </p:sp>
    </p:spTree>
    <p:extLst>
      <p:ext uri="{BB962C8B-B14F-4D97-AF65-F5344CB8AC3E}">
        <p14:creationId xmlns:p14="http://schemas.microsoft.com/office/powerpoint/2010/main" val="753638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2"/>
      </p:bgRef>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GB"/>
              <a:t>UK OFFICIAL</a:t>
            </a:r>
          </a:p>
        </p:txBody>
      </p:sp>
      <p:pic>
        <p:nvPicPr>
          <p:cNvPr id="4" name="Picture 3" descr="The DSTL logo. DSTL - the science inside." title="The DSTL logo"/>
          <p:cNvPicPr>
            <a:picLocks noChangeArrowheads="1"/>
          </p:cNvPicPr>
          <p:nvPr userDrawn="1"/>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black">
          <a:xfrm>
            <a:off x="3887755" y="2338776"/>
            <a:ext cx="4416491" cy="78446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userDrawn="1"/>
        </p:nvSpPr>
        <p:spPr>
          <a:xfrm>
            <a:off x="4742197" y="3820695"/>
            <a:ext cx="2707609" cy="313997"/>
          </a:xfrm>
          <a:prstGeom prst="rect">
            <a:avLst/>
          </a:prstGeom>
          <a:noFill/>
        </p:spPr>
        <p:txBody>
          <a:bodyPr wrap="square" lIns="0" tIns="0" rIns="0" bIns="0" rtlCol="0">
            <a:spAutoFit/>
          </a:bodyPr>
          <a:lstStyle/>
          <a:p>
            <a:pPr marL="0" marR="0" lvl="0" indent="0" algn="ctr" defTabSz="851921" rtl="0" eaLnBrk="1" fontAlgn="base" latinLnBrk="0" hangingPunct="1">
              <a:lnSpc>
                <a:spcPts val="2851"/>
              </a:lnSpc>
              <a:spcBef>
                <a:spcPts val="2400"/>
              </a:spcBef>
              <a:spcAft>
                <a:spcPct val="0"/>
              </a:spcAft>
              <a:buClrTx/>
              <a:buSzTx/>
              <a:buFontTx/>
              <a:buNone/>
              <a:tabLst/>
              <a:defRPr/>
            </a:pPr>
            <a:r>
              <a:rPr lang="en-US" sz="1200">
                <a:solidFill>
                  <a:schemeClr val="tx1"/>
                </a:solidFill>
              </a:rPr>
              <a:t>Discover more</a:t>
            </a:r>
            <a:endParaRPr lang="en-GB" sz="1200">
              <a:solidFill>
                <a:schemeClr val="tx1"/>
              </a:solidFill>
            </a:endParaRPr>
          </a:p>
        </p:txBody>
      </p:sp>
      <p:grpSp>
        <p:nvGrpSpPr>
          <p:cNvPr id="12" name="Group 11" descr="GitHub logo linking to DSTL's GitHub page" title="GitHub logo"/>
          <p:cNvGrpSpPr/>
          <p:nvPr userDrawn="1"/>
        </p:nvGrpSpPr>
        <p:grpSpPr>
          <a:xfrm>
            <a:off x="7288068" y="4416563"/>
            <a:ext cx="452597" cy="452597"/>
            <a:chOff x="5466051" y="3312422"/>
            <a:chExt cx="339448" cy="339448"/>
          </a:xfrm>
        </p:grpSpPr>
        <p:sp>
          <p:nvSpPr>
            <p:cNvPr id="21" name="Oval 20">
              <a:hlinkClick r:id="rId3"/>
            </p:cNvPr>
            <p:cNvSpPr/>
            <p:nvPr userDrawn="1"/>
          </p:nvSpPr>
          <p:spPr bwMode="black">
            <a:xfrm>
              <a:off x="5466051" y="3312422"/>
              <a:ext cx="339448" cy="339448"/>
            </a:xfrm>
            <a:prstGeom prst="ellipse">
              <a:avLst/>
            </a:prstGeom>
            <a:solidFill>
              <a:srgbClr val="000000">
                <a:alpha val="10196"/>
              </a:srgbClr>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0"/>
            </a:p>
          </p:txBody>
        </p:sp>
        <p:pic>
          <p:nvPicPr>
            <p:cNvPr id="22" name="Picture 21">
              <a:hlinkClick r:id="rId3"/>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black">
            <a:xfrm>
              <a:off x="5544397" y="3400843"/>
              <a:ext cx="175331" cy="175331"/>
            </a:xfrm>
            <a:prstGeom prst="rect">
              <a:avLst/>
            </a:prstGeom>
          </p:spPr>
        </p:pic>
      </p:grpSp>
      <p:sp>
        <p:nvSpPr>
          <p:cNvPr id="26" name="Rectangle 25"/>
          <p:cNvSpPr/>
          <p:nvPr userDrawn="1"/>
        </p:nvSpPr>
        <p:spPr bwMode="white">
          <a:xfrm>
            <a:off x="9072331" y="68723"/>
            <a:ext cx="3024000" cy="864000"/>
          </a:xfrm>
          <a:prstGeom prst="rect">
            <a:avLst/>
          </a:prstGeom>
          <a:solidFill>
            <a:srgbClr val="1302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rgbClr val="120228"/>
              </a:solidFill>
            </a:endParaRPr>
          </a:p>
        </p:txBody>
      </p:sp>
      <p:grpSp>
        <p:nvGrpSpPr>
          <p:cNvPr id="2" name="Group 1" descr="Twitter logo linking to DSTL's Twitter page" title="Twitter Logo"/>
          <p:cNvGrpSpPr/>
          <p:nvPr userDrawn="1"/>
        </p:nvGrpSpPr>
        <p:grpSpPr>
          <a:xfrm>
            <a:off x="4463819" y="4412331"/>
            <a:ext cx="452597" cy="452597"/>
            <a:chOff x="3347864" y="3309248"/>
            <a:chExt cx="339448" cy="339448"/>
          </a:xfrm>
        </p:grpSpPr>
        <p:sp>
          <p:nvSpPr>
            <p:cNvPr id="13" name="Oval 12">
              <a:hlinkClick r:id="rId5"/>
            </p:cNvPr>
            <p:cNvSpPr/>
            <p:nvPr userDrawn="1"/>
          </p:nvSpPr>
          <p:spPr bwMode="black">
            <a:xfrm>
              <a:off x="3347864" y="3309248"/>
              <a:ext cx="339448" cy="339448"/>
            </a:xfrm>
            <a:prstGeom prst="ellipse">
              <a:avLst/>
            </a:prstGeom>
            <a:solidFill>
              <a:srgbClr val="000000">
                <a:alpha val="10196"/>
              </a:srgbClr>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0"/>
            </a:p>
          </p:txBody>
        </p:sp>
        <p:pic>
          <p:nvPicPr>
            <p:cNvPr id="24" name="Picture 23">
              <a:hlinkClick r:id="rId5"/>
            </p:cNvPr>
            <p:cNvPicPr>
              <a:picLocks noChangeAspect="1"/>
            </p:cNvPicPr>
            <p:nvPr userDrawn="1"/>
          </p:nvPicPr>
          <p:blipFill>
            <a:blip r:embed="rId6"/>
            <a:stretch>
              <a:fillRect/>
            </a:stretch>
          </p:blipFill>
          <p:spPr>
            <a:xfrm>
              <a:off x="3453784" y="3420734"/>
              <a:ext cx="149048" cy="125201"/>
            </a:xfrm>
            <a:prstGeom prst="rect">
              <a:avLst/>
            </a:prstGeom>
          </p:spPr>
        </p:pic>
      </p:grpSp>
      <p:grpSp>
        <p:nvGrpSpPr>
          <p:cNvPr id="6" name="Group 5" descr="LinkedIn logo linking to DSTL's LinkedIn page" title="LinkedIn logo"/>
          <p:cNvGrpSpPr/>
          <p:nvPr userDrawn="1"/>
        </p:nvGrpSpPr>
        <p:grpSpPr>
          <a:xfrm>
            <a:off x="5027572" y="4416563"/>
            <a:ext cx="452597" cy="452597"/>
            <a:chOff x="3770679" y="3312422"/>
            <a:chExt cx="339448" cy="339448"/>
          </a:xfrm>
        </p:grpSpPr>
        <p:sp>
          <p:nvSpPr>
            <p:cNvPr id="19" name="Oval 18">
              <a:hlinkClick r:id="rId7"/>
            </p:cNvPr>
            <p:cNvSpPr/>
            <p:nvPr userDrawn="1"/>
          </p:nvSpPr>
          <p:spPr bwMode="black">
            <a:xfrm>
              <a:off x="3770679" y="3312422"/>
              <a:ext cx="339448" cy="339448"/>
            </a:xfrm>
            <a:prstGeom prst="ellipse">
              <a:avLst/>
            </a:prstGeom>
            <a:solidFill>
              <a:srgbClr val="000000">
                <a:alpha val="10196"/>
              </a:srgbClr>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0"/>
            </a:p>
          </p:txBody>
        </p:sp>
        <p:pic>
          <p:nvPicPr>
            <p:cNvPr id="27" name="Picture 26">
              <a:hlinkClick r:id="rId7"/>
            </p:cNvPr>
            <p:cNvPicPr>
              <a:picLocks noChangeAspect="1"/>
            </p:cNvPicPr>
            <p:nvPr userDrawn="1"/>
          </p:nvPicPr>
          <p:blipFill>
            <a:blip r:embed="rId8"/>
            <a:stretch>
              <a:fillRect/>
            </a:stretch>
          </p:blipFill>
          <p:spPr>
            <a:xfrm>
              <a:off x="3879656" y="3401599"/>
              <a:ext cx="135334" cy="140973"/>
            </a:xfrm>
            <a:prstGeom prst="rect">
              <a:avLst/>
            </a:prstGeom>
          </p:spPr>
        </p:pic>
      </p:grpSp>
      <p:grpSp>
        <p:nvGrpSpPr>
          <p:cNvPr id="11" name="Group 10" descr="Gov.UK logo linking to DSTL's Gov.UK page" title="Gov.UK logo"/>
          <p:cNvGrpSpPr/>
          <p:nvPr userDrawn="1"/>
        </p:nvGrpSpPr>
        <p:grpSpPr>
          <a:xfrm>
            <a:off x="6718831" y="4416563"/>
            <a:ext cx="452597" cy="452597"/>
            <a:chOff x="5039123" y="3312422"/>
            <a:chExt cx="339448" cy="339448"/>
          </a:xfrm>
        </p:grpSpPr>
        <p:sp>
          <p:nvSpPr>
            <p:cNvPr id="16" name="Oval 15">
              <a:hlinkClick r:id="rId9"/>
            </p:cNvPr>
            <p:cNvSpPr/>
            <p:nvPr userDrawn="1"/>
          </p:nvSpPr>
          <p:spPr bwMode="black">
            <a:xfrm>
              <a:off x="5039123" y="3312422"/>
              <a:ext cx="339448" cy="339448"/>
            </a:xfrm>
            <a:prstGeom prst="ellipse">
              <a:avLst/>
            </a:prstGeom>
            <a:solidFill>
              <a:srgbClr val="000000">
                <a:alpha val="10196"/>
              </a:srgbClr>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0"/>
            </a:p>
          </p:txBody>
        </p:sp>
        <p:pic>
          <p:nvPicPr>
            <p:cNvPr id="42" name="Picture 41">
              <a:hlinkClick r:id="rId9"/>
            </p:cNvPr>
            <p:cNvPicPr>
              <a:picLocks noChangeAspect="1"/>
            </p:cNvPicPr>
            <p:nvPr userDrawn="1"/>
          </p:nvPicPr>
          <p:blipFill>
            <a:blip r:embed="rId10"/>
            <a:stretch>
              <a:fillRect/>
            </a:stretch>
          </p:blipFill>
          <p:spPr>
            <a:xfrm>
              <a:off x="5118452" y="3417109"/>
              <a:ext cx="180789" cy="142797"/>
            </a:xfrm>
            <a:prstGeom prst="rect">
              <a:avLst/>
            </a:prstGeom>
          </p:spPr>
        </p:pic>
      </p:grpSp>
      <p:grpSp>
        <p:nvGrpSpPr>
          <p:cNvPr id="9" name="Group 8" descr="Instagram logo linking to DSTL's Instagram page" title="Instagram logo"/>
          <p:cNvGrpSpPr/>
          <p:nvPr userDrawn="1"/>
        </p:nvGrpSpPr>
        <p:grpSpPr>
          <a:xfrm>
            <a:off x="6155079" y="4416563"/>
            <a:ext cx="452597" cy="452597"/>
            <a:chOff x="4616309" y="3312422"/>
            <a:chExt cx="339448" cy="339448"/>
          </a:xfrm>
        </p:grpSpPr>
        <p:sp>
          <p:nvSpPr>
            <p:cNvPr id="7" name="Oval 6">
              <a:hlinkClick r:id="rId11"/>
            </p:cNvPr>
            <p:cNvSpPr/>
            <p:nvPr userDrawn="1"/>
          </p:nvSpPr>
          <p:spPr bwMode="black">
            <a:xfrm>
              <a:off x="4616309" y="3312422"/>
              <a:ext cx="339448" cy="339448"/>
            </a:xfrm>
            <a:prstGeom prst="ellipse">
              <a:avLst/>
            </a:prstGeom>
            <a:solidFill>
              <a:srgbClr val="000000">
                <a:alpha val="10196"/>
              </a:srgbClr>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0"/>
            </a:p>
          </p:txBody>
        </p:sp>
        <p:pic>
          <p:nvPicPr>
            <p:cNvPr id="44" name="Picture 43">
              <a:hlinkClick r:id="rId11"/>
            </p:cNvPr>
            <p:cNvPicPr>
              <a:picLocks noChangeAspect="1"/>
            </p:cNvPicPr>
            <p:nvPr userDrawn="1"/>
          </p:nvPicPr>
          <p:blipFill>
            <a:blip r:embed="rId12"/>
            <a:stretch>
              <a:fillRect/>
            </a:stretch>
          </p:blipFill>
          <p:spPr>
            <a:xfrm>
              <a:off x="4699348" y="3398350"/>
              <a:ext cx="175071" cy="172258"/>
            </a:xfrm>
            <a:prstGeom prst="rect">
              <a:avLst/>
            </a:prstGeom>
          </p:spPr>
        </p:pic>
      </p:grpSp>
      <p:grpSp>
        <p:nvGrpSpPr>
          <p:cNvPr id="8" name="Group 7" descr="Facebook logo linking to DSTL's Facebook page" title="Facebook logo"/>
          <p:cNvGrpSpPr/>
          <p:nvPr userDrawn="1"/>
        </p:nvGrpSpPr>
        <p:grpSpPr>
          <a:xfrm>
            <a:off x="5591327" y="4416563"/>
            <a:ext cx="452597" cy="452597"/>
            <a:chOff x="4193495" y="3312422"/>
            <a:chExt cx="339448" cy="339448"/>
          </a:xfrm>
        </p:grpSpPr>
        <p:sp>
          <p:nvSpPr>
            <p:cNvPr id="10" name="Oval 9">
              <a:hlinkClick r:id="rId13"/>
            </p:cNvPr>
            <p:cNvSpPr/>
            <p:nvPr userDrawn="1"/>
          </p:nvSpPr>
          <p:spPr bwMode="black">
            <a:xfrm>
              <a:off x="4193495" y="3312422"/>
              <a:ext cx="339448" cy="339448"/>
            </a:xfrm>
            <a:prstGeom prst="ellipse">
              <a:avLst/>
            </a:prstGeom>
            <a:solidFill>
              <a:srgbClr val="000000">
                <a:alpha val="10196"/>
              </a:srgbClr>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0"/>
            </a:p>
          </p:txBody>
        </p:sp>
        <p:pic>
          <p:nvPicPr>
            <p:cNvPr id="46" name="Picture 45">
              <a:hlinkClick r:id="rId13"/>
            </p:cNvPr>
            <p:cNvPicPr>
              <a:picLocks noChangeAspect="1"/>
            </p:cNvPicPr>
            <p:nvPr userDrawn="1"/>
          </p:nvPicPr>
          <p:blipFill>
            <a:blip r:embed="rId14"/>
            <a:stretch>
              <a:fillRect/>
            </a:stretch>
          </p:blipFill>
          <p:spPr>
            <a:xfrm>
              <a:off x="4318695" y="3401144"/>
              <a:ext cx="85889" cy="158276"/>
            </a:xfrm>
            <a:prstGeom prst="rect">
              <a:avLst/>
            </a:prstGeom>
          </p:spPr>
        </p:pic>
      </p:grpSp>
      <p:sp>
        <p:nvSpPr>
          <p:cNvPr id="25" name="Slide Number Placeholder 3"/>
          <p:cNvSpPr>
            <a:spLocks noGrp="1"/>
          </p:cNvSpPr>
          <p:nvPr>
            <p:ph type="sldNum" sz="quarter" idx="11"/>
          </p:nvPr>
        </p:nvSpPr>
        <p:spPr>
          <a:xfrm>
            <a:off x="9095613" y="5833358"/>
            <a:ext cx="2743200" cy="282343"/>
          </a:xfrm>
        </p:spPr>
        <p:txBody>
          <a:bodyPr/>
          <a:lstStyle/>
          <a:p>
            <a:fld id="{41D5E06E-8463-49C0-8B6A-3B9E03BCC454}" type="slidenum">
              <a:rPr lang="en-GB" smtClean="0"/>
              <a:t>‹#›</a:t>
            </a:fld>
            <a:endParaRPr lang="en-GB"/>
          </a:p>
        </p:txBody>
      </p:sp>
    </p:spTree>
    <p:extLst>
      <p:ext uri="{BB962C8B-B14F-4D97-AF65-F5344CB8AC3E}">
        <p14:creationId xmlns:p14="http://schemas.microsoft.com/office/powerpoint/2010/main" val="4017587168"/>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ustom Layout">
    <p:bg>
      <p:bgRef idx="1001">
        <a:schemeClr val="bg2"/>
      </p:bgRef>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GB"/>
              <a:t>UK OFFICIAL</a:t>
            </a:r>
          </a:p>
        </p:txBody>
      </p:sp>
      <p:sp>
        <p:nvSpPr>
          <p:cNvPr id="3" name="Title 2"/>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4" name="Slide Number Placeholder 3"/>
          <p:cNvSpPr>
            <a:spLocks noGrp="1"/>
          </p:cNvSpPr>
          <p:nvPr>
            <p:ph type="sldNum" sz="quarter" idx="11"/>
          </p:nvPr>
        </p:nvSpPr>
        <p:spPr>
          <a:xfrm>
            <a:off x="9095613" y="5833358"/>
            <a:ext cx="2743200" cy="282343"/>
          </a:xfrm>
        </p:spPr>
        <p:txBody>
          <a:bodyPr/>
          <a:lstStyle/>
          <a:p>
            <a:fld id="{41D5E06E-8463-49C0-8B6A-3B9E03BCC454}" type="slidenum">
              <a:rPr lang="en-GB" smtClean="0"/>
              <a:t>‹#›</a:t>
            </a:fld>
            <a:endParaRPr lang="en-GB"/>
          </a:p>
        </p:txBody>
      </p:sp>
    </p:spTree>
    <p:extLst>
      <p:ext uri="{BB962C8B-B14F-4D97-AF65-F5344CB8AC3E}">
        <p14:creationId xmlns:p14="http://schemas.microsoft.com/office/powerpoint/2010/main" val="2085889388"/>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6298248"/>
            <a:ext cx="12191999" cy="551815"/>
          </a:xfrm>
          <a:prstGeom prst="rect">
            <a:avLst/>
          </a:prstGeom>
          <a:solidFill>
            <a:srgbClr val="0C26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p:cNvSpPr>
            <a:spLocks noGrp="1"/>
          </p:cNvSpPr>
          <p:nvPr>
            <p:ph type="title"/>
          </p:nvPr>
        </p:nvSpPr>
        <p:spPr>
          <a:xfrm>
            <a:off x="0" y="0"/>
            <a:ext cx="11139055" cy="1044000"/>
          </a:xfrm>
          <a:prstGeom prst="rect">
            <a:avLst/>
          </a:prstGeom>
          <a:solidFill>
            <a:srgbClr val="0C264A"/>
          </a:solidFill>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432550"/>
            <a:ext cx="2743200" cy="365125"/>
          </a:xfrm>
          <a:prstGeom prst="rect">
            <a:avLst/>
          </a:prstGeom>
        </p:spPr>
        <p:txBody>
          <a:bodyPr vert="horz" lIns="91440" tIns="45720" rIns="91440" bIns="45720" rtlCol="0" anchor="ctr"/>
          <a:lstStyle>
            <a:lvl1pPr algn="l">
              <a:defRPr sz="1200">
                <a:solidFill>
                  <a:schemeClr val="bg1"/>
                </a:solidFill>
              </a:defRPr>
            </a:lvl1pPr>
          </a:lstStyle>
          <a:p>
            <a:fld id="{84D605FC-932A-433B-9346-491B246EA837}" type="datetime1">
              <a:rPr lang="en-GB" smtClean="0"/>
              <a:t>23/09/2026</a:t>
            </a:fld>
            <a:endParaRPr lang="en-GB"/>
          </a:p>
        </p:txBody>
      </p:sp>
      <p:sp>
        <p:nvSpPr>
          <p:cNvPr id="5" name="Footer Placeholder 4"/>
          <p:cNvSpPr>
            <a:spLocks noGrp="1"/>
          </p:cNvSpPr>
          <p:nvPr>
            <p:ph type="ftr" sz="quarter" idx="3"/>
          </p:nvPr>
        </p:nvSpPr>
        <p:spPr>
          <a:xfrm>
            <a:off x="4038600" y="6432550"/>
            <a:ext cx="4114800" cy="365125"/>
          </a:xfrm>
          <a:prstGeom prst="rect">
            <a:avLst/>
          </a:prstGeom>
        </p:spPr>
        <p:txBody>
          <a:bodyPr vert="horz" lIns="91440" tIns="45720" rIns="91440" bIns="45720" rtlCol="0" anchor="ctr"/>
          <a:lstStyle>
            <a:lvl1pPr algn="ctr">
              <a:defRPr sz="1200">
                <a:solidFill>
                  <a:schemeClr val="bg1"/>
                </a:solidFill>
              </a:defRPr>
            </a:lvl1pPr>
          </a:lstStyle>
          <a:p>
            <a:r>
              <a:rPr lang="en-GB"/>
              <a:t>Ice Giants Kick-off Meeting</a:t>
            </a:r>
          </a:p>
        </p:txBody>
      </p:sp>
      <p:sp>
        <p:nvSpPr>
          <p:cNvPr id="6" name="Slide Number Placeholder 5"/>
          <p:cNvSpPr>
            <a:spLocks noGrp="1"/>
          </p:cNvSpPr>
          <p:nvPr>
            <p:ph type="sldNum" sz="quarter" idx="4"/>
          </p:nvPr>
        </p:nvSpPr>
        <p:spPr>
          <a:xfrm>
            <a:off x="8610600" y="64325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9F3561-78EE-4681-83AF-B473019E77BC}" type="slidenum">
              <a:rPr lang="en-GB" smtClean="0"/>
              <a:t>‹#›</a:t>
            </a:fld>
            <a:endParaRPr lang="en-GB"/>
          </a:p>
        </p:txBody>
      </p:sp>
      <p:pic>
        <p:nvPicPr>
          <p:cNvPr id="7" name="Picture 6"/>
          <p:cNvPicPr>
            <a:picLocks noChangeAspect="1"/>
          </p:cNvPicPr>
          <p:nvPr/>
        </p:nvPicPr>
        <p:blipFill>
          <a:blip r:embed="rId14"/>
          <a:stretch>
            <a:fillRect/>
          </a:stretch>
        </p:blipFill>
        <p:spPr>
          <a:xfrm>
            <a:off x="11139054" y="3"/>
            <a:ext cx="1052945" cy="1044000"/>
          </a:xfrm>
          <a:prstGeom prst="rect">
            <a:avLst/>
          </a:prstGeom>
        </p:spPr>
      </p:pic>
    </p:spTree>
    <p:extLst>
      <p:ext uri="{BB962C8B-B14F-4D97-AF65-F5344CB8AC3E}">
        <p14:creationId xmlns:p14="http://schemas.microsoft.com/office/powerpoint/2010/main" val="6211228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1" y="1826688"/>
            <a:ext cx="10515600" cy="3810561"/>
          </a:xfrm>
          <a:prstGeom prst="rect">
            <a:avLst/>
          </a:prstGeom>
          <a:noFill/>
          <a:ln w="9525">
            <a:noFill/>
            <a:miter lim="800000"/>
            <a:headEnd/>
            <a:tailEnd/>
          </a:ln>
        </p:spPr>
        <p:txBody>
          <a:bodyPr vert="horz" wrap="square" lIns="85278" tIns="42639" rIns="85278" bIns="42639" numCol="1" anchor="t" anchorCtr="0" compatLnSpc="1">
            <a:prstTxWarp prst="textNoShape">
              <a:avLst/>
            </a:prstTxWarp>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descr="Text Box containing the classification of the presentation" title="Classification"/>
          <p:cNvSpPr>
            <a:spLocks noGrp="1"/>
          </p:cNvSpPr>
          <p:nvPr>
            <p:ph type="ftr" sz="quarter" idx="3"/>
          </p:nvPr>
        </p:nvSpPr>
        <p:spPr>
          <a:xfrm>
            <a:off x="1871532" y="6135162"/>
            <a:ext cx="9971451" cy="366183"/>
          </a:xfrm>
          <a:prstGeom prst="rect">
            <a:avLst/>
          </a:prstGeom>
        </p:spPr>
        <p:txBody>
          <a:bodyPr vert="horz" wrap="square" lIns="91440" tIns="45720" rIns="36000" bIns="45720" rtlCol="0" anchor="ctr">
            <a:normAutofit/>
          </a:bodyPr>
          <a:lstStyle>
            <a:lvl1pPr algn="r">
              <a:defRPr sz="1600" b="1">
                <a:solidFill>
                  <a:schemeClr val="tx1">
                    <a:tint val="75000"/>
                  </a:schemeClr>
                </a:solidFill>
              </a:defRPr>
            </a:lvl1pPr>
          </a:lstStyle>
          <a:p>
            <a:r>
              <a:rPr lang="en-GB"/>
              <a:t>UK OFFICIAL</a:t>
            </a:r>
          </a:p>
        </p:txBody>
      </p:sp>
      <p:sp>
        <p:nvSpPr>
          <p:cNvPr id="9" name="Rectangle 8"/>
          <p:cNvSpPr/>
          <p:nvPr userDrawn="1"/>
        </p:nvSpPr>
        <p:spPr bwMode="hidden">
          <a:xfrm>
            <a:off x="0" y="-895"/>
            <a:ext cx="12192000" cy="1006900"/>
          </a:xfrm>
          <a:prstGeom prst="rect">
            <a:avLst/>
          </a:prstGeom>
          <a:solidFill>
            <a:srgbClr val="13022D"/>
          </a:solidFill>
          <a:ln>
            <a:noFill/>
          </a:ln>
        </p:spPr>
        <p:style>
          <a:lnRef idx="2">
            <a:schemeClr val="accent1">
              <a:shade val="50000"/>
            </a:schemeClr>
          </a:lnRef>
          <a:fillRef idx="1">
            <a:schemeClr val="accent1"/>
          </a:fillRef>
          <a:effectRef idx="0">
            <a:schemeClr val="accent1"/>
          </a:effectRef>
          <a:fontRef idx="minor">
            <a:schemeClr val="lt1"/>
          </a:fontRef>
        </p:style>
        <p:txBody>
          <a:bodyPr lIns="480000" rtlCol="0" anchor="ctr">
            <a:normAutofit/>
          </a:bodyPr>
          <a:lstStyle/>
          <a:p>
            <a:pPr algn="ctr"/>
            <a:endParaRPr lang="en-GB" sz="1700"/>
          </a:p>
        </p:txBody>
      </p:sp>
      <p:pic>
        <p:nvPicPr>
          <p:cNvPr id="10" name="Picture 3"/>
          <p:cNvPicPr>
            <a:picLocks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black">
          <a:xfrm>
            <a:off x="9744408" y="328152"/>
            <a:ext cx="2117121" cy="376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Placeholder 3"/>
          <p:cNvSpPr>
            <a:spLocks noGrp="1"/>
          </p:cNvSpPr>
          <p:nvPr userDrawn="1">
            <p:ph type="title"/>
          </p:nvPr>
        </p:nvSpPr>
        <p:spPr bwMode="black">
          <a:xfrm>
            <a:off x="48341" y="67381"/>
            <a:ext cx="9120000" cy="865343"/>
          </a:xfrm>
          <a:prstGeom prst="rect">
            <a:avLst/>
          </a:prstGeom>
          <a:ln>
            <a:noFill/>
          </a:ln>
        </p:spPr>
        <p:txBody>
          <a:bodyPr vert="horz" lIns="360000" tIns="45720" rIns="91440" bIns="45720" rtlCol="0" anchor="ctr">
            <a:normAutofit/>
          </a:bodyPr>
          <a:lstStyle/>
          <a:p>
            <a:r>
              <a:rPr lang="en-US"/>
              <a:t>Click to edit Master title style</a:t>
            </a:r>
            <a:endParaRPr lang="en-GB"/>
          </a:p>
        </p:txBody>
      </p:sp>
      <p:sp>
        <p:nvSpPr>
          <p:cNvPr id="2" name="Slide Number Placeholder 1"/>
          <p:cNvSpPr>
            <a:spLocks noGrp="1"/>
          </p:cNvSpPr>
          <p:nvPr>
            <p:ph type="sldNum" sz="quarter" idx="4"/>
          </p:nvPr>
        </p:nvSpPr>
        <p:spPr>
          <a:xfrm>
            <a:off x="9095613" y="5833358"/>
            <a:ext cx="2743200" cy="282343"/>
          </a:xfrm>
          <a:prstGeom prst="rect">
            <a:avLst/>
          </a:prstGeom>
        </p:spPr>
        <p:txBody>
          <a:bodyPr vert="horz" lIns="91440" tIns="45720" rIns="91440" bIns="45720" rtlCol="0" anchor="ctr"/>
          <a:lstStyle>
            <a:lvl1pPr algn="r">
              <a:defRPr sz="1600">
                <a:solidFill>
                  <a:schemeClr val="tx1">
                    <a:tint val="75000"/>
                  </a:schemeClr>
                </a:solidFill>
              </a:defRPr>
            </a:lvl1pPr>
          </a:lstStyle>
          <a:p>
            <a:fld id="{41D5E06E-8463-49C0-8B6A-3B9E03BCC454}" type="slidenum">
              <a:rPr lang="en-GB" smtClean="0"/>
              <a:t>‹#›</a:t>
            </a:fld>
            <a:endParaRPr lang="en-GB"/>
          </a:p>
        </p:txBody>
      </p:sp>
    </p:spTree>
    <p:extLst>
      <p:ext uri="{BB962C8B-B14F-4D97-AF65-F5344CB8AC3E}">
        <p14:creationId xmlns:p14="http://schemas.microsoft.com/office/powerpoint/2010/main" val="329091682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377" rtl="0" eaLnBrk="1" latinLnBrk="0" hangingPunct="1">
        <a:lnSpc>
          <a:spcPct val="90000"/>
        </a:lnSpc>
        <a:spcBef>
          <a:spcPct val="0"/>
        </a:spcBef>
        <a:buNone/>
        <a:defRPr lang="en-GB" sz="2667" kern="1200" dirty="0">
          <a:solidFill>
            <a:schemeClr val="bg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Clr>
          <a:schemeClr val="accent1"/>
        </a:buClr>
        <a:buSzPct val="110000"/>
        <a:buFont typeface="Wingdings" panose="05000000000000000000" pitchFamily="2" charset="2"/>
        <a:buChar char="§"/>
        <a:defRPr lang="en-US" sz="2667" kern="1200" smtClean="0">
          <a:solidFill>
            <a:schemeClr val="tx1"/>
          </a:solidFill>
          <a:latin typeface="Arial" pitchFamily="34" charset="0"/>
          <a:ea typeface="+mn-ea"/>
          <a:cs typeface="Arial" pitchFamily="34" charset="0"/>
        </a:defRPr>
      </a:lvl1pPr>
      <a:lvl2pPr marL="712497" indent="-285744" algn="l" defTabSz="914377" rtl="0" eaLnBrk="1" latinLnBrk="0" hangingPunct="1">
        <a:lnSpc>
          <a:spcPct val="90000"/>
        </a:lnSpc>
        <a:spcBef>
          <a:spcPts val="500"/>
        </a:spcBef>
        <a:buClr>
          <a:schemeClr val="accent1"/>
        </a:buClr>
        <a:buSzPct val="110000"/>
        <a:buFont typeface="Arial" panose="020B0604020202020204" pitchFamily="34" charset="0"/>
        <a:buChar char="–"/>
        <a:defRPr lang="en-US" sz="2400" kern="1200" smtClean="0">
          <a:solidFill>
            <a:schemeClr val="tx1"/>
          </a:solidFill>
          <a:latin typeface="Arial" pitchFamily="34" charset="0"/>
          <a:ea typeface="+mn-ea"/>
          <a:cs typeface="Arial" pitchFamily="34" charset="0"/>
        </a:defRPr>
      </a:lvl2pPr>
      <a:lvl3pPr marL="1142971" indent="-228594" algn="l" defTabSz="914377" rtl="0" eaLnBrk="1" latinLnBrk="0" hangingPunct="1">
        <a:lnSpc>
          <a:spcPct val="90000"/>
        </a:lnSpc>
        <a:spcBef>
          <a:spcPts val="500"/>
        </a:spcBef>
        <a:buClr>
          <a:schemeClr val="accent1"/>
        </a:buClr>
        <a:buSzPct val="110000"/>
        <a:buFont typeface="Arial" panose="020B0604020202020204" pitchFamily="34" charset="0"/>
        <a:buChar char="•"/>
        <a:defRPr lang="en-US" sz="2400" kern="1200" smtClean="0">
          <a:solidFill>
            <a:schemeClr val="tx1"/>
          </a:solidFill>
          <a:latin typeface="Arial" pitchFamily="34" charset="0"/>
          <a:ea typeface="+mn-ea"/>
          <a:cs typeface="Arial" pitchFamily="34" charset="0"/>
        </a:defRPr>
      </a:lvl3pPr>
      <a:lvl4pPr marL="1600160" indent="-228594" algn="l" defTabSz="914377" rtl="0" eaLnBrk="1" latinLnBrk="0" hangingPunct="1">
        <a:lnSpc>
          <a:spcPct val="90000"/>
        </a:lnSpc>
        <a:spcBef>
          <a:spcPts val="500"/>
        </a:spcBef>
        <a:buClr>
          <a:schemeClr val="accent1"/>
        </a:buClr>
        <a:buSzPct val="110000"/>
        <a:buFont typeface="Arial" panose="020B0604020202020204" pitchFamily="34" charset="0"/>
        <a:buChar char="–"/>
        <a:defRPr lang="en-US" sz="1867" kern="1200" smtClean="0">
          <a:solidFill>
            <a:schemeClr val="tx1"/>
          </a:solidFill>
          <a:latin typeface="Arial" pitchFamily="34" charset="0"/>
          <a:ea typeface="+mn-ea"/>
          <a:cs typeface="Arial" pitchFamily="34" charset="0"/>
        </a:defRPr>
      </a:lvl4pPr>
      <a:lvl5pPr marL="2057349" indent="-228594" algn="l" defTabSz="914377" rtl="0" eaLnBrk="1" latinLnBrk="0" hangingPunct="1">
        <a:lnSpc>
          <a:spcPct val="90000"/>
        </a:lnSpc>
        <a:spcBef>
          <a:spcPts val="500"/>
        </a:spcBef>
        <a:buClr>
          <a:schemeClr val="accent1"/>
        </a:buClr>
        <a:buSzPct val="110000"/>
        <a:buFont typeface="Arial" panose="020B0604020202020204" pitchFamily="34" charset="0"/>
        <a:buChar char="»"/>
        <a:defRPr lang="en-GB" sz="1467" kern="1200">
          <a:solidFill>
            <a:schemeClr val="tx1"/>
          </a:solidFill>
          <a:latin typeface="Arial" pitchFamily="34" charset="0"/>
          <a:ea typeface="+mn-ea"/>
          <a:cs typeface="Arial"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55.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60.png"/><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62.pn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64.jpeg"/></Relationships>
</file>

<file path=ppt/slides/_rels/slide2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8279" y="2625941"/>
            <a:ext cx="9235442" cy="1606117"/>
          </a:xfrm>
        </p:spPr>
        <p:txBody>
          <a:bodyPr>
            <a:noAutofit/>
          </a:bodyPr>
          <a:lstStyle/>
          <a:p>
            <a:r>
              <a:rPr lang="en-US" sz="3600">
                <a:cs typeface="Times New Roman"/>
              </a:rPr>
              <a:t>Impact of two-dimensionality and shock-speed variation on Earth-return shock tube experiments</a:t>
            </a:r>
            <a:br>
              <a:rPr lang="en-US" sz="3600">
                <a:cs typeface="Times New Roman" panose="02020603050405020304" pitchFamily="18" charset="0"/>
              </a:rPr>
            </a:br>
            <a:br>
              <a:rPr lang="en-US" sz="2800">
                <a:cs typeface="Times New Roman" panose="02020603050405020304" pitchFamily="18" charset="0"/>
              </a:rPr>
            </a:br>
            <a:r>
              <a:rPr lang="en-US" sz="2800">
                <a:cs typeface="Times New Roman"/>
              </a:rPr>
              <a:t>11</a:t>
            </a:r>
            <a:r>
              <a:rPr lang="en-US" sz="2800" baseline="30000">
                <a:cs typeface="Times New Roman"/>
              </a:rPr>
              <a:t>th</a:t>
            </a:r>
            <a:r>
              <a:rPr lang="en-US" sz="2800">
                <a:cs typeface="Times New Roman"/>
              </a:rPr>
              <a:t> International Workshop on Radiation of High Temperature Gases for Space Missions</a:t>
            </a:r>
            <a:br>
              <a:rPr lang="en-US" sz="2800">
                <a:cs typeface="Times New Roman" panose="02020603050405020304" pitchFamily="18" charset="0"/>
              </a:rPr>
            </a:br>
            <a:br>
              <a:rPr lang="en-US" sz="2800">
                <a:cs typeface="Times New Roman" panose="02020603050405020304" pitchFamily="18" charset="0"/>
              </a:rPr>
            </a:br>
            <a:r>
              <a:rPr lang="en-US" sz="2000">
                <a:cs typeface="Times New Roman"/>
              </a:rPr>
              <a:t>23/09/2026</a:t>
            </a:r>
            <a:br>
              <a:rPr lang="en-US" sz="2800">
                <a:cs typeface="Times New Roman" panose="02020603050405020304" pitchFamily="18" charset="0"/>
              </a:rPr>
            </a:br>
            <a:endParaRPr lang="en-US" sz="2000">
              <a:cs typeface="Times New Roman" panose="02020603050405020304" pitchFamily="18" charset="0"/>
            </a:endParaRPr>
          </a:p>
        </p:txBody>
      </p:sp>
      <p:sp>
        <p:nvSpPr>
          <p:cNvPr id="3" name="Text Placeholder 2">
            <a:extLst>
              <a:ext uri="{FF2B5EF4-FFF2-40B4-BE49-F238E27FC236}">
                <a16:creationId xmlns:a16="http://schemas.microsoft.com/office/drawing/2014/main" id="{7C201CAE-4A42-8D06-30A2-CE580BAE80B4}"/>
              </a:ext>
            </a:extLst>
          </p:cNvPr>
          <p:cNvSpPr>
            <a:spLocks noGrp="1"/>
          </p:cNvSpPr>
          <p:nvPr>
            <p:ph type="body" idx="1"/>
          </p:nvPr>
        </p:nvSpPr>
        <p:spPr>
          <a:xfrm>
            <a:off x="838200" y="4226614"/>
            <a:ext cx="10515600" cy="1902685"/>
          </a:xfrm>
        </p:spPr>
        <p:txBody>
          <a:bodyPr vert="horz" lIns="91440" tIns="45720" rIns="91440" bIns="45720" rtlCol="0" anchor="t">
            <a:noAutofit/>
          </a:bodyPr>
          <a:lstStyle/>
          <a:p>
            <a:r>
              <a:rPr lang="en-US" sz="1600" u="sng" dirty="0">
                <a:cs typeface="Times New Roman"/>
              </a:rPr>
              <a:t>Justin Clarke</a:t>
            </a:r>
            <a:r>
              <a:rPr lang="en-US" sz="1600" u="sng" baseline="30000" dirty="0">
                <a:cs typeface="Times New Roman"/>
              </a:rPr>
              <a:t>1</a:t>
            </a:r>
            <a:r>
              <a:rPr lang="en-US" sz="1600">
                <a:cs typeface="Times New Roman"/>
              </a:rPr>
              <a:t>, Joseph Stee</a:t>
            </a:r>
            <a:r>
              <a:rPr lang="en-US" sz="1600">
                <a:cs typeface="Calibri"/>
              </a:rPr>
              <a:t>r</a:t>
            </a:r>
            <a:r>
              <a:rPr lang="en-US" sz="1600" baseline="30000">
                <a:cs typeface="Calibri"/>
              </a:rPr>
              <a:t>1</a:t>
            </a:r>
            <a:r>
              <a:rPr lang="en-US" sz="1600">
                <a:cs typeface="Calibri"/>
              </a:rPr>
              <a:t>,</a:t>
            </a:r>
            <a:r>
              <a:rPr lang="en-US" sz="1600">
                <a:cs typeface="Times New Roman"/>
              </a:rPr>
              <a:t> Matthew McGilvray</a:t>
            </a:r>
            <a:r>
              <a:rPr lang="en-US" sz="1600" baseline="30000" dirty="0">
                <a:cs typeface="Times New Roman"/>
              </a:rPr>
              <a:t>1</a:t>
            </a:r>
            <a:r>
              <a:rPr lang="en-US" sz="1600" dirty="0">
                <a:cs typeface="Times New Roman"/>
              </a:rPr>
              <a:t> and Luca di Mare</a:t>
            </a:r>
            <a:r>
              <a:rPr lang="en-US" sz="1600" baseline="30000" dirty="0">
                <a:cs typeface="Times New Roman"/>
              </a:rPr>
              <a:t>1</a:t>
            </a:r>
          </a:p>
          <a:p>
            <a:r>
              <a:rPr lang="en-US" altLang="en-US" sz="1600" kern="0" baseline="30000" dirty="0">
                <a:cs typeface="Times New Roman"/>
              </a:rPr>
              <a:t>1</a:t>
            </a:r>
            <a:r>
              <a:rPr lang="en-US" altLang="en-US" sz="1600" kern="0" dirty="0">
                <a:cs typeface="Times New Roman"/>
              </a:rPr>
              <a:t>Osney </a:t>
            </a:r>
            <a:r>
              <a:rPr lang="en-US" altLang="en-US" sz="1600" kern="0" dirty="0" err="1">
                <a:cs typeface="Times New Roman"/>
              </a:rPr>
              <a:t>Thermofluids</a:t>
            </a:r>
            <a:r>
              <a:rPr lang="en-US" altLang="en-US" sz="1600" kern="0" dirty="0">
                <a:cs typeface="Times New Roman"/>
              </a:rPr>
              <a:t> Institute, University of Oxford, United Kingdom</a:t>
            </a:r>
            <a:endParaRPr lang="en-US" altLang="en-US" sz="1600" kern="0" dirty="0">
              <a:ea typeface="Calibri"/>
              <a:cs typeface="Times New Roman"/>
            </a:endParaRPr>
          </a:p>
        </p:txBody>
      </p:sp>
    </p:spTree>
    <p:extLst>
      <p:ext uri="{BB962C8B-B14F-4D97-AF65-F5344CB8AC3E}">
        <p14:creationId xmlns:p14="http://schemas.microsoft.com/office/powerpoint/2010/main" val="528468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a:ea typeface="CMU Sans Serif Medium" panose="02000603000000000000" pitchFamily="2" charset="0"/>
                <a:cs typeface="CMU Sans Serif Medium" panose="02000603000000000000" pitchFamily="2" charset="0"/>
              </a:rPr>
              <a:t>Shock Tubes: Why?</a:t>
            </a:r>
          </a:p>
        </p:txBody>
      </p:sp>
      <p:sp>
        <p:nvSpPr>
          <p:cNvPr id="4" name="Slide Number Placeholder 3"/>
          <p:cNvSpPr>
            <a:spLocks noGrp="1"/>
          </p:cNvSpPr>
          <p:nvPr>
            <p:ph type="sldNum" sz="quarter" idx="12"/>
          </p:nvPr>
        </p:nvSpPr>
        <p:spPr>
          <a:xfrm>
            <a:off x="9223550" y="6383951"/>
            <a:ext cx="2743200" cy="365125"/>
          </a:xfrm>
        </p:spPr>
        <p:txBody>
          <a:bodyPr/>
          <a:lstStyle/>
          <a:p>
            <a:fld id="{6F9F3561-78EE-4681-83AF-B473019E77BC}" type="slidenum">
              <a:rPr lang="en-GB" smtClean="0"/>
              <a:t>2</a:t>
            </a:fld>
            <a:endParaRPr lang="en-GB"/>
          </a:p>
        </p:txBody>
      </p:sp>
      <p:sp>
        <p:nvSpPr>
          <p:cNvPr id="10" name="Slide Number Placeholder 3">
            <a:extLst>
              <a:ext uri="{FF2B5EF4-FFF2-40B4-BE49-F238E27FC236}">
                <a16:creationId xmlns:a16="http://schemas.microsoft.com/office/drawing/2014/main" id="{EFD1BB83-2FEF-49AF-98A3-167960F602C2}"/>
              </a:ext>
            </a:extLst>
          </p:cNvPr>
          <p:cNvSpPr txBox="1">
            <a:spLocks/>
          </p:cNvSpPr>
          <p:nvPr/>
        </p:nvSpPr>
        <p:spPr>
          <a:xfrm>
            <a:off x="0" y="62802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1" name="Subtitle 2">
            <a:extLst>
              <a:ext uri="{FF2B5EF4-FFF2-40B4-BE49-F238E27FC236}">
                <a16:creationId xmlns:a16="http://schemas.microsoft.com/office/drawing/2014/main" id="{D115F618-BAC3-584E-91EA-0A02C2E98016}"/>
              </a:ext>
            </a:extLst>
          </p:cNvPr>
          <p:cNvSpPr txBox="1">
            <a:spLocks/>
          </p:cNvSpPr>
          <p:nvPr/>
        </p:nvSpPr>
        <p:spPr>
          <a:xfrm>
            <a:off x="251670" y="1412775"/>
            <a:ext cx="5844330" cy="4615754"/>
          </a:xfrm>
          <a:prstGeom prst="rect">
            <a:avLst/>
          </a:prstGeom>
          <a:ln>
            <a:noFill/>
          </a:ln>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endParaRPr lang="en-GB" sz="1600">
              <a:solidFill>
                <a:schemeClr val="tx1"/>
              </a:solidFill>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3" name="TextBox 2">
            <a:extLst>
              <a:ext uri="{FF2B5EF4-FFF2-40B4-BE49-F238E27FC236}">
                <a16:creationId xmlns:a16="http://schemas.microsoft.com/office/drawing/2014/main" id="{D2D41D31-9873-460D-B23A-2487A78BD055}"/>
              </a:ext>
            </a:extLst>
          </p:cNvPr>
          <p:cNvSpPr txBox="1"/>
          <p:nvPr/>
        </p:nvSpPr>
        <p:spPr>
          <a:xfrm>
            <a:off x="251670" y="1324467"/>
            <a:ext cx="7425859" cy="378565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400"/>
              <a:t>Space vehicle entry produce flows in thermal and chemical non-equilibrium</a:t>
            </a:r>
          </a:p>
          <a:p>
            <a:pPr marL="285750" indent="-285750">
              <a:buFont typeface="Arial" panose="020B0604020202020204" pitchFamily="34" charset="0"/>
              <a:buChar char="•"/>
            </a:pPr>
            <a:r>
              <a:rPr lang="en-GB" sz="2400"/>
              <a:t>Numerical modelling of vehicles requires various parameters including:</a:t>
            </a:r>
          </a:p>
          <a:p>
            <a:pPr marL="742950" lvl="1" indent="-285750">
              <a:buFont typeface="Arial" panose="020B0604020202020204" pitchFamily="34" charset="0"/>
              <a:buChar char="•"/>
            </a:pPr>
            <a:r>
              <a:rPr lang="en-GB" sz="2400"/>
              <a:t>Chemical reaction rates</a:t>
            </a:r>
          </a:p>
          <a:p>
            <a:pPr marL="742950" lvl="1" indent="-285750">
              <a:buFont typeface="Arial" panose="020B0604020202020204" pitchFamily="34" charset="0"/>
              <a:buChar char="•"/>
            </a:pPr>
            <a:r>
              <a:rPr lang="en-GB" sz="2400"/>
              <a:t>Intra-molecular interaction parameters</a:t>
            </a:r>
          </a:p>
          <a:p>
            <a:pPr marL="285750" indent="-285750">
              <a:buFont typeface="Arial" panose="020B0604020202020204" pitchFamily="34" charset="0"/>
              <a:buChar char="•"/>
            </a:pPr>
            <a:r>
              <a:rPr lang="en-GB" sz="2400"/>
              <a:t>These parameters can be found and validated using experiments in shock tubes</a:t>
            </a:r>
          </a:p>
          <a:p>
            <a:r>
              <a:rPr lang="en-GB" sz="2400"/>
              <a:t> </a:t>
            </a:r>
          </a:p>
          <a:p>
            <a:pPr marL="742950" lvl="1" indent="-285750">
              <a:buFont typeface="Arial" panose="020B0604020202020204" pitchFamily="34" charset="0"/>
              <a:buChar char="•"/>
            </a:pPr>
            <a:endParaRPr lang="en-GB" sz="2400"/>
          </a:p>
        </p:txBody>
      </p:sp>
      <p:sp>
        <p:nvSpPr>
          <p:cNvPr id="7" name="TextBox 6">
            <a:extLst>
              <a:ext uri="{FF2B5EF4-FFF2-40B4-BE49-F238E27FC236}">
                <a16:creationId xmlns:a16="http://schemas.microsoft.com/office/drawing/2014/main" id="{FEA8C7DF-ED80-7E1B-83B2-042FB8C210F8}"/>
              </a:ext>
            </a:extLst>
          </p:cNvPr>
          <p:cNvSpPr txBox="1"/>
          <p:nvPr/>
        </p:nvSpPr>
        <p:spPr>
          <a:xfrm>
            <a:off x="7793892" y="5378887"/>
            <a:ext cx="3715935" cy="584775"/>
          </a:xfrm>
          <a:prstGeom prst="rect">
            <a:avLst/>
          </a:prstGeom>
          <a:noFill/>
        </p:spPr>
        <p:txBody>
          <a:bodyPr wrap="square" rtlCol="0">
            <a:spAutoFit/>
          </a:bodyPr>
          <a:lstStyle/>
          <a:p>
            <a:r>
              <a:rPr lang="en-GB" sz="1600"/>
              <a:t>Model of the Galileo probe in the T6 expansion tunnel. Image taken from [1]</a:t>
            </a:r>
          </a:p>
        </p:txBody>
      </p:sp>
      <p:pic>
        <p:nvPicPr>
          <p:cNvPr id="13" name="Picture 12">
            <a:extLst>
              <a:ext uri="{FF2B5EF4-FFF2-40B4-BE49-F238E27FC236}">
                <a16:creationId xmlns:a16="http://schemas.microsoft.com/office/drawing/2014/main" id="{485EA475-9B6A-A6CB-C595-3407ED74FD01}"/>
              </a:ext>
            </a:extLst>
          </p:cNvPr>
          <p:cNvPicPr>
            <a:picLocks noChangeAspect="1"/>
          </p:cNvPicPr>
          <p:nvPr/>
        </p:nvPicPr>
        <p:blipFill rotWithShape="1">
          <a:blip r:embed="rId3"/>
          <a:srcRect l="22126" t="20601" r="42750" b="12496"/>
          <a:stretch/>
        </p:blipFill>
        <p:spPr>
          <a:xfrm>
            <a:off x="7793893" y="1169846"/>
            <a:ext cx="3715936" cy="4180315"/>
          </a:xfrm>
          <a:prstGeom prst="rect">
            <a:avLst/>
          </a:prstGeom>
        </p:spPr>
      </p:pic>
      <p:sp>
        <p:nvSpPr>
          <p:cNvPr id="6" name="TextBox 5">
            <a:extLst>
              <a:ext uri="{FF2B5EF4-FFF2-40B4-BE49-F238E27FC236}">
                <a16:creationId xmlns:a16="http://schemas.microsoft.com/office/drawing/2014/main" id="{5AFFC22B-D713-2E85-7CFA-D8ECB85CAD02}"/>
              </a:ext>
            </a:extLst>
          </p:cNvPr>
          <p:cNvSpPr txBox="1"/>
          <p:nvPr/>
        </p:nvSpPr>
        <p:spPr>
          <a:xfrm>
            <a:off x="251670" y="6280221"/>
            <a:ext cx="9330267" cy="600164"/>
          </a:xfrm>
          <a:prstGeom prst="rect">
            <a:avLst/>
          </a:prstGeom>
          <a:noFill/>
        </p:spPr>
        <p:txBody>
          <a:bodyPr wrap="square">
            <a:spAutoFit/>
          </a:bodyPr>
          <a:lstStyle/>
          <a:p>
            <a:pPr marL="304800" indent="-304800"/>
            <a:r>
              <a:rPr lang="en-AU" sz="1100">
                <a:solidFill>
                  <a:schemeClr val="bg1"/>
                </a:solidFill>
                <a:effectLst/>
              </a:rPr>
              <a:t>[1] Steer, J., Collen, P., Glenn, A., Sopek, T., Hambidge, C., Doherty, L., </a:t>
            </a:r>
            <a:r>
              <a:rPr lang="en-AU" sz="1100" err="1">
                <a:solidFill>
                  <a:schemeClr val="bg1"/>
                </a:solidFill>
                <a:effectLst/>
              </a:rPr>
              <a:t>Loehle</a:t>
            </a:r>
            <a:r>
              <a:rPr lang="en-AU" sz="1100">
                <a:solidFill>
                  <a:schemeClr val="bg1"/>
                </a:solidFill>
                <a:effectLst/>
              </a:rPr>
              <a:t>, S., &amp; </a:t>
            </a:r>
            <a:r>
              <a:rPr lang="en-AU" sz="1100" err="1">
                <a:solidFill>
                  <a:schemeClr val="bg1"/>
                </a:solidFill>
                <a:effectLst/>
              </a:rPr>
              <a:t>Walpot</a:t>
            </a:r>
            <a:r>
              <a:rPr lang="en-AU" sz="1100">
                <a:solidFill>
                  <a:schemeClr val="bg1"/>
                </a:solidFill>
                <a:effectLst/>
              </a:rPr>
              <a:t>, L. (2022). EXPERIMENTAL SIMULATION OF A GALILEO SUB-SCALE MODEL AT ICE GIANT ENTRY CONDITIONS IN THE T6 FREE-PISTON DRIVEN WIND TUNNEL. </a:t>
            </a:r>
            <a:r>
              <a:rPr lang="en-AU" sz="1100" i="1">
                <a:solidFill>
                  <a:schemeClr val="bg1"/>
                </a:solidFill>
                <a:effectLst/>
              </a:rPr>
              <a:t>9th International Workshop on Radiation of High Temperature Gases for Space Missions</a:t>
            </a:r>
            <a:r>
              <a:rPr lang="en-AU" sz="1100">
                <a:solidFill>
                  <a:schemeClr val="bg1"/>
                </a:solidFill>
                <a:effectLst/>
              </a:rPr>
              <a:t>, </a:t>
            </a:r>
            <a:r>
              <a:rPr lang="en-AU" sz="1100" i="1">
                <a:solidFill>
                  <a:schemeClr val="bg1"/>
                </a:solidFill>
                <a:effectLst/>
              </a:rPr>
              <a:t>September</a:t>
            </a:r>
            <a:r>
              <a:rPr lang="en-AU" sz="1100">
                <a:solidFill>
                  <a:schemeClr val="bg1"/>
                </a:solidFill>
                <a:effectLst/>
              </a:rPr>
              <a:t>, 12–16.</a:t>
            </a:r>
          </a:p>
        </p:txBody>
      </p:sp>
    </p:spTree>
    <p:extLst>
      <p:ext uri="{BB962C8B-B14F-4D97-AF65-F5344CB8AC3E}">
        <p14:creationId xmlns:p14="http://schemas.microsoft.com/office/powerpoint/2010/main" val="2240420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a:ea typeface="CMU Sans Serif Medium" panose="02000603000000000000" pitchFamily="2" charset="0"/>
                <a:cs typeface="CMU Sans Serif Medium" panose="02000603000000000000" pitchFamily="2" charset="0"/>
              </a:rPr>
              <a:t>Shock Tube Modelling</a:t>
            </a:r>
          </a:p>
        </p:txBody>
      </p:sp>
      <p:sp>
        <p:nvSpPr>
          <p:cNvPr id="4" name="Slide Number Placeholder 3"/>
          <p:cNvSpPr>
            <a:spLocks noGrp="1"/>
          </p:cNvSpPr>
          <p:nvPr>
            <p:ph type="sldNum" sz="quarter" idx="12"/>
          </p:nvPr>
        </p:nvSpPr>
        <p:spPr>
          <a:xfrm>
            <a:off x="9223550" y="6383951"/>
            <a:ext cx="2743200" cy="365125"/>
          </a:xfrm>
        </p:spPr>
        <p:txBody>
          <a:bodyPr/>
          <a:lstStyle/>
          <a:p>
            <a:fld id="{6F9F3561-78EE-4681-83AF-B473019E77BC}" type="slidenum">
              <a:rPr lang="en-GB" smtClean="0"/>
              <a:t>3</a:t>
            </a:fld>
            <a:endParaRPr lang="en-GB"/>
          </a:p>
        </p:txBody>
      </p:sp>
      <p:sp>
        <p:nvSpPr>
          <p:cNvPr id="10" name="Slide Number Placeholder 3">
            <a:extLst>
              <a:ext uri="{FF2B5EF4-FFF2-40B4-BE49-F238E27FC236}">
                <a16:creationId xmlns:a16="http://schemas.microsoft.com/office/drawing/2014/main" id="{EFD1BB83-2FEF-49AF-98A3-167960F602C2}"/>
              </a:ext>
            </a:extLst>
          </p:cNvPr>
          <p:cNvSpPr txBox="1">
            <a:spLocks/>
          </p:cNvSpPr>
          <p:nvPr/>
        </p:nvSpPr>
        <p:spPr>
          <a:xfrm>
            <a:off x="0" y="62802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1" name="Subtitle 2">
            <a:extLst>
              <a:ext uri="{FF2B5EF4-FFF2-40B4-BE49-F238E27FC236}">
                <a16:creationId xmlns:a16="http://schemas.microsoft.com/office/drawing/2014/main" id="{D115F618-BAC3-584E-91EA-0A02C2E98016}"/>
              </a:ext>
            </a:extLst>
          </p:cNvPr>
          <p:cNvSpPr txBox="1">
            <a:spLocks/>
          </p:cNvSpPr>
          <p:nvPr/>
        </p:nvSpPr>
        <p:spPr>
          <a:xfrm>
            <a:off x="251670" y="1412775"/>
            <a:ext cx="5844330" cy="4615754"/>
          </a:xfrm>
          <a:prstGeom prst="rect">
            <a:avLst/>
          </a:prstGeom>
          <a:ln>
            <a:noFill/>
          </a:ln>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endParaRPr lang="en-GB" sz="1600">
              <a:solidFill>
                <a:schemeClr val="tx1"/>
              </a:solidFill>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pic>
        <p:nvPicPr>
          <p:cNvPr id="6" name="Picture 5">
            <a:extLst>
              <a:ext uri="{FF2B5EF4-FFF2-40B4-BE49-F238E27FC236}">
                <a16:creationId xmlns:a16="http://schemas.microsoft.com/office/drawing/2014/main" id="{F7E491DF-0424-D11F-4130-DAC99BBD124B}"/>
              </a:ext>
            </a:extLst>
          </p:cNvPr>
          <p:cNvPicPr>
            <a:picLocks noChangeAspect="1"/>
          </p:cNvPicPr>
          <p:nvPr/>
        </p:nvPicPr>
        <p:blipFill>
          <a:blip r:embed="rId3"/>
          <a:stretch>
            <a:fillRect/>
          </a:stretch>
        </p:blipFill>
        <p:spPr>
          <a:xfrm>
            <a:off x="-277793" y="1356134"/>
            <a:ext cx="7343048" cy="1442028"/>
          </a:xfrm>
          <a:prstGeom prst="rect">
            <a:avLst/>
          </a:prstGeom>
        </p:spPr>
      </p:pic>
      <p:sp>
        <p:nvSpPr>
          <p:cNvPr id="8" name="TextBox 7">
            <a:extLst>
              <a:ext uri="{FF2B5EF4-FFF2-40B4-BE49-F238E27FC236}">
                <a16:creationId xmlns:a16="http://schemas.microsoft.com/office/drawing/2014/main" id="{BDE76578-341B-DCE4-0EF8-74C3C5DBF59C}"/>
              </a:ext>
            </a:extLst>
          </p:cNvPr>
          <p:cNvSpPr txBox="1"/>
          <p:nvPr/>
        </p:nvSpPr>
        <p:spPr>
          <a:xfrm>
            <a:off x="2178142" y="2864517"/>
            <a:ext cx="2431175" cy="1077218"/>
          </a:xfrm>
          <a:prstGeom prst="rect">
            <a:avLst/>
          </a:prstGeom>
          <a:noFill/>
        </p:spPr>
        <p:txBody>
          <a:bodyPr wrap="square" lIns="91440" tIns="45720" rIns="91440" bIns="45720" rtlCol="0" anchor="t">
            <a:spAutoFit/>
          </a:bodyPr>
          <a:lstStyle/>
          <a:p>
            <a:r>
              <a:rPr lang="en-GB" sz="1600" b="1"/>
              <a:t>NASA-EAST Shock Tube</a:t>
            </a:r>
            <a:endParaRPr lang="en-GB" sz="1600" b="1">
              <a:ea typeface="Calibri"/>
              <a:cs typeface="Calibri"/>
            </a:endParaRPr>
          </a:p>
          <a:p>
            <a:pPr marL="285750" indent="-285750">
              <a:buFont typeface="Arial" panose="020B0604020202020204" pitchFamily="34" charset="0"/>
              <a:buChar char="•"/>
            </a:pPr>
            <a:endParaRPr lang="en-GB" sz="1600" b="1"/>
          </a:p>
          <a:p>
            <a:r>
              <a:rPr lang="en-GB" sz="1600" b="1"/>
              <a:t> </a:t>
            </a:r>
          </a:p>
          <a:p>
            <a:pPr marL="742950" lvl="1" indent="-285750">
              <a:buFont typeface="Arial" panose="020B0604020202020204" pitchFamily="34" charset="0"/>
              <a:buChar char="•"/>
            </a:pPr>
            <a:endParaRPr lang="en-GB" sz="1600" b="1"/>
          </a:p>
        </p:txBody>
      </p:sp>
      <p:sp>
        <p:nvSpPr>
          <p:cNvPr id="12" name="TextBox 11">
            <a:extLst>
              <a:ext uri="{FF2B5EF4-FFF2-40B4-BE49-F238E27FC236}">
                <a16:creationId xmlns:a16="http://schemas.microsoft.com/office/drawing/2014/main" id="{D66671EE-09C2-23C4-37EB-E2427577AD65}"/>
              </a:ext>
            </a:extLst>
          </p:cNvPr>
          <p:cNvSpPr txBox="1"/>
          <p:nvPr/>
        </p:nvSpPr>
        <p:spPr>
          <a:xfrm>
            <a:off x="8968907" y="1067617"/>
            <a:ext cx="2797946" cy="261610"/>
          </a:xfrm>
          <a:prstGeom prst="rect">
            <a:avLst/>
          </a:prstGeom>
          <a:noFill/>
        </p:spPr>
        <p:txBody>
          <a:bodyPr wrap="square" rtlCol="0">
            <a:spAutoFit/>
          </a:bodyPr>
          <a:lstStyle/>
          <a:p>
            <a:r>
              <a:rPr lang="en-GB" sz="1100" b="1"/>
              <a:t>Image from Cruden [1]</a:t>
            </a:r>
          </a:p>
        </p:txBody>
      </p:sp>
      <p:sp>
        <p:nvSpPr>
          <p:cNvPr id="13" name="Arrow: Right 12">
            <a:extLst>
              <a:ext uri="{FF2B5EF4-FFF2-40B4-BE49-F238E27FC236}">
                <a16:creationId xmlns:a16="http://schemas.microsoft.com/office/drawing/2014/main" id="{E6F9AF29-CC08-D85B-9268-791CCF8BC82C}"/>
              </a:ext>
            </a:extLst>
          </p:cNvPr>
          <p:cNvSpPr/>
          <p:nvPr/>
        </p:nvSpPr>
        <p:spPr>
          <a:xfrm>
            <a:off x="6876603" y="2043298"/>
            <a:ext cx="1255410" cy="6420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2" name="Rectangle 41">
            <a:extLst>
              <a:ext uri="{FF2B5EF4-FFF2-40B4-BE49-F238E27FC236}">
                <a16:creationId xmlns:a16="http://schemas.microsoft.com/office/drawing/2014/main" id="{256B9269-8967-3850-0975-C036233871AD}"/>
              </a:ext>
            </a:extLst>
          </p:cNvPr>
          <p:cNvSpPr/>
          <p:nvPr/>
        </p:nvSpPr>
        <p:spPr>
          <a:xfrm>
            <a:off x="182220" y="4134001"/>
            <a:ext cx="6571809" cy="182314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AU" sz="2400" b="1"/>
              <a:t>Numerical model of shock tube</a:t>
            </a:r>
          </a:p>
          <a:p>
            <a:pPr algn="ctr"/>
            <a:r>
              <a:rPr lang="en-AU" sz="2400" b="1"/>
              <a:t>+ thermochemistry model</a:t>
            </a:r>
          </a:p>
          <a:p>
            <a:pPr algn="ctr"/>
            <a:r>
              <a:rPr lang="en-AU" sz="2400" b="1"/>
              <a:t>+ radiance model</a:t>
            </a:r>
          </a:p>
        </p:txBody>
      </p:sp>
      <p:sp>
        <p:nvSpPr>
          <p:cNvPr id="43" name="Arrow: Right 42">
            <a:extLst>
              <a:ext uri="{FF2B5EF4-FFF2-40B4-BE49-F238E27FC236}">
                <a16:creationId xmlns:a16="http://schemas.microsoft.com/office/drawing/2014/main" id="{7842F217-21D6-3BA9-C8A8-85D441A05D40}"/>
              </a:ext>
            </a:extLst>
          </p:cNvPr>
          <p:cNvSpPr/>
          <p:nvPr/>
        </p:nvSpPr>
        <p:spPr>
          <a:xfrm>
            <a:off x="6849052" y="4813577"/>
            <a:ext cx="1255410" cy="6420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5" name="Picture 44">
            <a:extLst>
              <a:ext uri="{FF2B5EF4-FFF2-40B4-BE49-F238E27FC236}">
                <a16:creationId xmlns:a16="http://schemas.microsoft.com/office/drawing/2014/main" id="{2EED377F-1412-D463-F5C3-4985BC941248}"/>
              </a:ext>
            </a:extLst>
          </p:cNvPr>
          <p:cNvPicPr>
            <a:picLocks noChangeAspect="1"/>
          </p:cNvPicPr>
          <p:nvPr/>
        </p:nvPicPr>
        <p:blipFill>
          <a:blip r:embed="rId4"/>
          <a:stretch>
            <a:fillRect/>
          </a:stretch>
        </p:blipFill>
        <p:spPr>
          <a:xfrm>
            <a:off x="8503434" y="4112276"/>
            <a:ext cx="2666639" cy="2146550"/>
          </a:xfrm>
          <a:prstGeom prst="rect">
            <a:avLst/>
          </a:prstGeom>
        </p:spPr>
      </p:pic>
      <p:pic>
        <p:nvPicPr>
          <p:cNvPr id="47" name="Picture 46">
            <a:extLst>
              <a:ext uri="{FF2B5EF4-FFF2-40B4-BE49-F238E27FC236}">
                <a16:creationId xmlns:a16="http://schemas.microsoft.com/office/drawing/2014/main" id="{B78FECC5-B249-5838-3C2F-0959D6A1EB17}"/>
              </a:ext>
            </a:extLst>
          </p:cNvPr>
          <p:cNvPicPr>
            <a:picLocks noChangeAspect="1"/>
          </p:cNvPicPr>
          <p:nvPr/>
        </p:nvPicPr>
        <p:blipFill>
          <a:blip r:embed="rId5"/>
          <a:stretch>
            <a:fillRect/>
          </a:stretch>
        </p:blipFill>
        <p:spPr>
          <a:xfrm>
            <a:off x="8408136" y="1295692"/>
            <a:ext cx="2792820" cy="2246546"/>
          </a:xfrm>
          <a:prstGeom prst="rect">
            <a:avLst/>
          </a:prstGeom>
        </p:spPr>
      </p:pic>
      <p:cxnSp>
        <p:nvCxnSpPr>
          <p:cNvPr id="50" name="Straight Arrow Connector 49">
            <a:extLst>
              <a:ext uri="{FF2B5EF4-FFF2-40B4-BE49-F238E27FC236}">
                <a16:creationId xmlns:a16="http://schemas.microsoft.com/office/drawing/2014/main" id="{CB41EA1D-36C4-5D37-AB6F-E1FFD526F8A5}"/>
              </a:ext>
            </a:extLst>
          </p:cNvPr>
          <p:cNvCxnSpPr>
            <a:cxnSpLocks/>
          </p:cNvCxnSpPr>
          <p:nvPr/>
        </p:nvCxnSpPr>
        <p:spPr>
          <a:xfrm>
            <a:off x="9852806" y="3575258"/>
            <a:ext cx="0" cy="542082"/>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2D7F3376-C667-E2BC-8078-6A1677603A4D}"/>
              </a:ext>
            </a:extLst>
          </p:cNvPr>
          <p:cNvSpPr txBox="1"/>
          <p:nvPr/>
        </p:nvSpPr>
        <p:spPr>
          <a:xfrm>
            <a:off x="9913845" y="3572718"/>
            <a:ext cx="2431175" cy="1323439"/>
          </a:xfrm>
          <a:prstGeom prst="rect">
            <a:avLst/>
          </a:prstGeom>
          <a:noFill/>
        </p:spPr>
        <p:txBody>
          <a:bodyPr wrap="square" rtlCol="0">
            <a:spAutoFit/>
          </a:bodyPr>
          <a:lstStyle/>
          <a:p>
            <a:r>
              <a:rPr lang="en-GB" sz="3200" b="1">
                <a:solidFill>
                  <a:srgbClr val="FF0000"/>
                </a:solidFill>
              </a:rPr>
              <a:t>?</a:t>
            </a:r>
          </a:p>
          <a:p>
            <a:pPr marL="285750" indent="-285750">
              <a:buFont typeface="Arial" panose="020B0604020202020204" pitchFamily="34" charset="0"/>
              <a:buChar char="•"/>
            </a:pPr>
            <a:endParaRPr lang="en-GB" sz="1600" b="1"/>
          </a:p>
          <a:p>
            <a:r>
              <a:rPr lang="en-GB" sz="1600" b="1"/>
              <a:t> </a:t>
            </a:r>
          </a:p>
          <a:p>
            <a:pPr marL="742950" lvl="1" indent="-285750">
              <a:buFont typeface="Arial" panose="020B0604020202020204" pitchFamily="34" charset="0"/>
              <a:buChar char="•"/>
            </a:pPr>
            <a:endParaRPr lang="en-GB" sz="1600" b="1"/>
          </a:p>
        </p:txBody>
      </p:sp>
      <p:sp>
        <p:nvSpPr>
          <p:cNvPr id="53" name="TextBox 52">
            <a:extLst>
              <a:ext uri="{FF2B5EF4-FFF2-40B4-BE49-F238E27FC236}">
                <a16:creationId xmlns:a16="http://schemas.microsoft.com/office/drawing/2014/main" id="{A38E7216-019A-B076-1187-5D9C696E8D84}"/>
              </a:ext>
            </a:extLst>
          </p:cNvPr>
          <p:cNvSpPr txBox="1"/>
          <p:nvPr/>
        </p:nvSpPr>
        <p:spPr>
          <a:xfrm>
            <a:off x="2825343" y="3415288"/>
            <a:ext cx="11940330" cy="1569660"/>
          </a:xfrm>
          <a:prstGeom prst="rect">
            <a:avLst/>
          </a:prstGeom>
          <a:noFill/>
        </p:spPr>
        <p:txBody>
          <a:bodyPr wrap="square" rtlCol="0">
            <a:spAutoFit/>
          </a:bodyPr>
          <a:lstStyle/>
          <a:p>
            <a:r>
              <a:rPr lang="en-GB" sz="2400" b="1">
                <a:solidFill>
                  <a:srgbClr val="FF0000"/>
                </a:solidFill>
              </a:rPr>
              <a:t>Aim is to understand and improve reaction rates</a:t>
            </a:r>
            <a:endParaRPr lang="en-GB" sz="2000" b="1">
              <a:solidFill>
                <a:srgbClr val="FF0000"/>
              </a:solidFill>
            </a:endParaRPr>
          </a:p>
          <a:p>
            <a:pPr marL="285750" indent="-285750">
              <a:buFont typeface="Arial" panose="020B0604020202020204" pitchFamily="34" charset="0"/>
              <a:buChar char="•"/>
            </a:pPr>
            <a:endParaRPr lang="en-GB" sz="2400"/>
          </a:p>
          <a:p>
            <a:r>
              <a:rPr lang="en-GB" sz="2400"/>
              <a:t> </a:t>
            </a:r>
          </a:p>
          <a:p>
            <a:pPr marL="742950" lvl="1" indent="-285750">
              <a:buFont typeface="Arial" panose="020B0604020202020204" pitchFamily="34" charset="0"/>
              <a:buChar char="•"/>
            </a:pPr>
            <a:endParaRPr lang="en-GB" sz="2400"/>
          </a:p>
        </p:txBody>
      </p:sp>
      <p:sp>
        <p:nvSpPr>
          <p:cNvPr id="55" name="TextBox 54">
            <a:extLst>
              <a:ext uri="{FF2B5EF4-FFF2-40B4-BE49-F238E27FC236}">
                <a16:creationId xmlns:a16="http://schemas.microsoft.com/office/drawing/2014/main" id="{11A4C9F2-F87E-498D-C605-11E1E63E5812}"/>
              </a:ext>
            </a:extLst>
          </p:cNvPr>
          <p:cNvSpPr txBox="1"/>
          <p:nvPr/>
        </p:nvSpPr>
        <p:spPr>
          <a:xfrm>
            <a:off x="-18157" y="6348310"/>
            <a:ext cx="11188229" cy="415498"/>
          </a:xfrm>
          <a:prstGeom prst="rect">
            <a:avLst/>
          </a:prstGeom>
          <a:noFill/>
        </p:spPr>
        <p:txBody>
          <a:bodyPr wrap="square">
            <a:spAutoFit/>
          </a:bodyPr>
          <a:lstStyle/>
          <a:p>
            <a:pPr marL="304800" indent="-304800"/>
            <a:r>
              <a:rPr lang="en-US" sz="1000">
                <a:solidFill>
                  <a:schemeClr val="bg1"/>
                </a:solidFill>
                <a:effectLst/>
              </a:rPr>
              <a:t>[2] Cruden, B. A., &amp; Brandis, A. M. (2017). Measurement of Radiative Non-equilibrium for Air Shocks Between 7-9 km/s. </a:t>
            </a:r>
            <a:r>
              <a:rPr lang="en-US" sz="1000" i="1">
                <a:solidFill>
                  <a:schemeClr val="bg1"/>
                </a:solidFill>
                <a:effectLst/>
              </a:rPr>
              <a:t>47th AIAA Thermophysics Conference</a:t>
            </a:r>
            <a:r>
              <a:rPr lang="en-US" sz="1000">
                <a:solidFill>
                  <a:schemeClr val="bg1"/>
                </a:solidFill>
                <a:effectLst/>
              </a:rPr>
              <a:t>, </a:t>
            </a:r>
            <a:r>
              <a:rPr lang="en-US" sz="1000" i="1">
                <a:solidFill>
                  <a:schemeClr val="bg1"/>
                </a:solidFill>
                <a:effectLst/>
              </a:rPr>
              <a:t>June</a:t>
            </a:r>
            <a:r>
              <a:rPr lang="en-US" sz="1000">
                <a:solidFill>
                  <a:schemeClr val="bg1"/>
                </a:solidFill>
                <a:effectLst/>
              </a:rPr>
              <a:t>, 1–36. https://doi.org/10.2514/6.2017-4535</a:t>
            </a:r>
          </a:p>
          <a:p>
            <a:pPr marL="304800" indent="-304800"/>
            <a:endParaRPr lang="en-US" sz="1100">
              <a:solidFill>
                <a:schemeClr val="bg1"/>
              </a:solidFill>
              <a:effectLst/>
            </a:endParaRPr>
          </a:p>
        </p:txBody>
      </p:sp>
    </p:spTree>
    <p:extLst>
      <p:ext uri="{BB962C8B-B14F-4D97-AF65-F5344CB8AC3E}">
        <p14:creationId xmlns:p14="http://schemas.microsoft.com/office/powerpoint/2010/main" val="213757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A3C5E-E9DC-BD1D-BED9-EFC79BEEC670}"/>
              </a:ext>
            </a:extLst>
          </p:cNvPr>
          <p:cNvSpPr>
            <a:spLocks noGrp="1"/>
          </p:cNvSpPr>
          <p:nvPr>
            <p:ph type="title"/>
          </p:nvPr>
        </p:nvSpPr>
        <p:spPr/>
        <p:txBody>
          <a:bodyPr/>
          <a:lstStyle/>
          <a:p>
            <a:r>
              <a:rPr lang="en-GB">
                <a:ea typeface="Calibri Light"/>
                <a:cs typeface="Calibri Light"/>
              </a:rPr>
              <a:t>Motivation: EAST H</a:t>
            </a:r>
            <a:r>
              <a:rPr lang="en-GB" sz="1900" baseline="-25000">
                <a:ea typeface="Calibri Light"/>
                <a:cs typeface="Calibri Light"/>
              </a:rPr>
              <a:t>2</a:t>
            </a:r>
            <a:r>
              <a:rPr lang="en-GB">
                <a:ea typeface="Calibri Light"/>
                <a:cs typeface="Calibri Light"/>
              </a:rPr>
              <a:t> -He Experiment</a:t>
            </a:r>
            <a:endParaRPr lang="en-GB" b="0">
              <a:solidFill>
                <a:srgbClr val="000000"/>
              </a:solidFill>
              <a:ea typeface="Calibri Light"/>
              <a:cs typeface="Calibri Light"/>
            </a:endParaRPr>
          </a:p>
        </p:txBody>
      </p:sp>
      <p:sp>
        <p:nvSpPr>
          <p:cNvPr id="6" name="Slide Number Placeholder 3">
            <a:extLst>
              <a:ext uri="{FF2B5EF4-FFF2-40B4-BE49-F238E27FC236}">
                <a16:creationId xmlns:a16="http://schemas.microsoft.com/office/drawing/2014/main" id="{15F48AB5-1A4E-B8BD-DB1B-9F99BBCE0087}"/>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EF42D5FE-DC5C-6BFB-12B1-740B914AED1B}"/>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4</a:t>
            </a:fld>
            <a:endParaRPr lang="en-GB"/>
          </a:p>
        </p:txBody>
      </p:sp>
      <p:pic>
        <p:nvPicPr>
          <p:cNvPr id="3" name="Picture 2">
            <a:extLst>
              <a:ext uri="{FF2B5EF4-FFF2-40B4-BE49-F238E27FC236}">
                <a16:creationId xmlns:a16="http://schemas.microsoft.com/office/drawing/2014/main" id="{3F612D21-8B6E-3818-9EB9-A2C6C53A87E0}"/>
              </a:ext>
            </a:extLst>
          </p:cNvPr>
          <p:cNvPicPr>
            <a:picLocks noChangeAspect="1"/>
          </p:cNvPicPr>
          <p:nvPr/>
        </p:nvPicPr>
        <p:blipFill>
          <a:blip r:embed="rId3"/>
          <a:stretch>
            <a:fillRect/>
          </a:stretch>
        </p:blipFill>
        <p:spPr>
          <a:xfrm>
            <a:off x="0" y="1043692"/>
            <a:ext cx="6468342" cy="2224843"/>
          </a:xfrm>
          <a:prstGeom prst="rect">
            <a:avLst/>
          </a:prstGeom>
        </p:spPr>
      </p:pic>
      <p:sp>
        <p:nvSpPr>
          <p:cNvPr id="11" name="TextBox 10">
            <a:extLst>
              <a:ext uri="{FF2B5EF4-FFF2-40B4-BE49-F238E27FC236}">
                <a16:creationId xmlns:a16="http://schemas.microsoft.com/office/drawing/2014/main" id="{56B2164E-0042-6742-7AE8-B69FE7A6F4E0}"/>
              </a:ext>
            </a:extLst>
          </p:cNvPr>
          <p:cNvSpPr txBox="1"/>
          <p:nvPr/>
        </p:nvSpPr>
        <p:spPr>
          <a:xfrm>
            <a:off x="745931" y="3611506"/>
            <a:ext cx="7425859" cy="2308324"/>
          </a:xfrm>
          <a:prstGeom prst="rect">
            <a:avLst/>
          </a:prstGeom>
          <a:noFill/>
        </p:spPr>
        <p:txBody>
          <a:bodyPr wrap="square" lIns="91440" tIns="45720" rIns="91440" bIns="45720" rtlCol="0" anchor="t">
            <a:spAutoFit/>
          </a:bodyPr>
          <a:lstStyle/>
          <a:p>
            <a:r>
              <a:rPr lang="en-GB" sz="2400" b="1"/>
              <a:t>Focus on ES56-25:</a:t>
            </a:r>
            <a:endParaRPr lang="en-US" b="1" baseline="-25000">
              <a:ea typeface="Calibri"/>
              <a:cs typeface="Calibri"/>
            </a:endParaRPr>
          </a:p>
          <a:p>
            <a:pPr marL="742950" lvl="1" indent="-285750">
              <a:buFont typeface="Arial" panose="020B0604020202020204" pitchFamily="34" charset="0"/>
              <a:buChar char="•"/>
            </a:pPr>
            <a:r>
              <a:rPr lang="en-GB" sz="2400">
                <a:ea typeface="Calibri"/>
                <a:cs typeface="Calibri"/>
              </a:rPr>
              <a:t>26.6  km/s (27.8 km/s?) shock speed</a:t>
            </a:r>
          </a:p>
          <a:p>
            <a:pPr marL="742950" lvl="1" indent="-285750">
              <a:buFont typeface="Arial" panose="020B0604020202020204" pitchFamily="34" charset="0"/>
              <a:buChar char="•"/>
            </a:pPr>
            <a:r>
              <a:rPr lang="en-GB" sz="2400">
                <a:ea typeface="Calibri"/>
                <a:cs typeface="Calibri"/>
              </a:rPr>
              <a:t>26.6 Pa (0.2 Torr) fill pressure</a:t>
            </a:r>
          </a:p>
          <a:p>
            <a:pPr marL="800100" indent="-342900">
              <a:buFont typeface="Arial" panose="020B0604020202020204" pitchFamily="34" charset="0"/>
              <a:buChar char="•"/>
            </a:pPr>
            <a:r>
              <a:rPr lang="en-GB" sz="2400">
                <a:ea typeface="Calibri"/>
                <a:cs typeface="Calibri"/>
              </a:rPr>
              <a:t>89% H</a:t>
            </a:r>
            <a:r>
              <a:rPr lang="en-GB" sz="2400" baseline="-25000">
                <a:ea typeface="Calibri"/>
                <a:cs typeface="Calibri"/>
              </a:rPr>
              <a:t>2</a:t>
            </a:r>
            <a:r>
              <a:rPr lang="en-GB" sz="2400">
                <a:ea typeface="Calibri"/>
                <a:cs typeface="Calibri"/>
              </a:rPr>
              <a:t>, 11% He by volume</a:t>
            </a:r>
          </a:p>
          <a:p>
            <a:pPr marL="800100" indent="-342900">
              <a:buFont typeface="Arial" panose="020B0604020202020204" pitchFamily="34" charset="0"/>
              <a:buChar char="•"/>
            </a:pPr>
            <a:r>
              <a:rPr lang="en-GB" sz="2400">
                <a:ea typeface="Calibri"/>
                <a:cs typeface="Calibri"/>
              </a:rPr>
              <a:t>Inferred electron number density</a:t>
            </a:r>
          </a:p>
          <a:p>
            <a:pPr marL="742950" lvl="1" indent="-285750">
              <a:buFont typeface="Arial" panose="020B0604020202020204" pitchFamily="34" charset="0"/>
              <a:buChar char="•"/>
            </a:pPr>
            <a:endParaRPr lang="en-GB" sz="2400">
              <a:ea typeface="Calibri"/>
              <a:cs typeface="Calibri"/>
            </a:endParaRPr>
          </a:p>
        </p:txBody>
      </p:sp>
      <p:pic>
        <p:nvPicPr>
          <p:cNvPr id="12" name="Picture 11">
            <a:extLst>
              <a:ext uri="{FF2B5EF4-FFF2-40B4-BE49-F238E27FC236}">
                <a16:creationId xmlns:a16="http://schemas.microsoft.com/office/drawing/2014/main" id="{0D46EE1E-7462-33D2-85E6-8A4EA77567A3}"/>
              </a:ext>
            </a:extLst>
          </p:cNvPr>
          <p:cNvPicPr>
            <a:picLocks noChangeAspect="1"/>
          </p:cNvPicPr>
          <p:nvPr/>
        </p:nvPicPr>
        <p:blipFill>
          <a:blip r:embed="rId4"/>
          <a:srcRect t="1048" r="-149" b="-138"/>
          <a:stretch>
            <a:fillRect/>
          </a:stretch>
        </p:blipFill>
        <p:spPr>
          <a:xfrm>
            <a:off x="7402713" y="1267055"/>
            <a:ext cx="3646289" cy="2573366"/>
          </a:xfrm>
          <a:prstGeom prst="rect">
            <a:avLst/>
          </a:prstGeom>
        </p:spPr>
      </p:pic>
      <p:pic>
        <p:nvPicPr>
          <p:cNvPr id="13" name="Picture 12">
            <a:extLst>
              <a:ext uri="{FF2B5EF4-FFF2-40B4-BE49-F238E27FC236}">
                <a16:creationId xmlns:a16="http://schemas.microsoft.com/office/drawing/2014/main" id="{5FBB02A6-426D-4814-65F8-6AF8B80808CA}"/>
              </a:ext>
            </a:extLst>
          </p:cNvPr>
          <p:cNvPicPr>
            <a:picLocks noChangeAspect="1"/>
          </p:cNvPicPr>
          <p:nvPr/>
        </p:nvPicPr>
        <p:blipFill>
          <a:blip r:embed="rId5"/>
          <a:stretch>
            <a:fillRect/>
          </a:stretch>
        </p:blipFill>
        <p:spPr>
          <a:xfrm>
            <a:off x="7128510" y="3949065"/>
            <a:ext cx="4081780" cy="2261870"/>
          </a:xfrm>
          <a:prstGeom prst="rect">
            <a:avLst/>
          </a:prstGeom>
        </p:spPr>
      </p:pic>
    </p:spTree>
    <p:extLst>
      <p:ext uri="{BB962C8B-B14F-4D97-AF65-F5344CB8AC3E}">
        <p14:creationId xmlns:p14="http://schemas.microsoft.com/office/powerpoint/2010/main" val="1132791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6D7FE-40ED-D1D7-78D4-701F82C3AF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C3920-AFBB-8975-9912-6C12F454C2EF}"/>
              </a:ext>
            </a:extLst>
          </p:cNvPr>
          <p:cNvSpPr>
            <a:spLocks noGrp="1"/>
          </p:cNvSpPr>
          <p:nvPr>
            <p:ph type="title"/>
          </p:nvPr>
        </p:nvSpPr>
        <p:spPr/>
        <p:txBody>
          <a:bodyPr/>
          <a:lstStyle/>
          <a:p>
            <a:r>
              <a:rPr lang="en-GB">
                <a:ea typeface="Calibri Light"/>
                <a:cs typeface="Calibri Light"/>
              </a:rPr>
              <a:t>Motivation: EAST H</a:t>
            </a:r>
            <a:r>
              <a:rPr lang="en-GB" sz="2900" baseline="-25000">
                <a:ea typeface="Calibri Light"/>
                <a:cs typeface="Calibri Light"/>
              </a:rPr>
              <a:t>2</a:t>
            </a:r>
            <a:r>
              <a:rPr lang="en-GB">
                <a:ea typeface="Calibri Light"/>
                <a:cs typeface="Calibri Light"/>
              </a:rPr>
              <a:t> -He Experiment</a:t>
            </a:r>
            <a:endParaRPr lang="en-GB" b="0">
              <a:solidFill>
                <a:srgbClr val="000000"/>
              </a:solidFill>
              <a:ea typeface="Calibri Light"/>
              <a:cs typeface="Calibri Light"/>
            </a:endParaRPr>
          </a:p>
        </p:txBody>
      </p:sp>
      <p:sp>
        <p:nvSpPr>
          <p:cNvPr id="6" name="Slide Number Placeholder 3">
            <a:extLst>
              <a:ext uri="{FF2B5EF4-FFF2-40B4-BE49-F238E27FC236}">
                <a16:creationId xmlns:a16="http://schemas.microsoft.com/office/drawing/2014/main" id="{92FCCEBD-8390-D3DE-1A60-79EFE6C1BE60}"/>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027DED20-F0CA-6ADD-B111-D03EEDE40C31}"/>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5</a:t>
            </a:fld>
            <a:endParaRPr lang="en-GB"/>
          </a:p>
        </p:txBody>
      </p:sp>
      <p:sp>
        <p:nvSpPr>
          <p:cNvPr id="11" name="TextBox 10">
            <a:extLst>
              <a:ext uri="{FF2B5EF4-FFF2-40B4-BE49-F238E27FC236}">
                <a16:creationId xmlns:a16="http://schemas.microsoft.com/office/drawing/2014/main" id="{992E5607-4700-DB6C-85A2-95D33F2E6530}"/>
              </a:ext>
            </a:extLst>
          </p:cNvPr>
          <p:cNvSpPr txBox="1"/>
          <p:nvPr/>
        </p:nvSpPr>
        <p:spPr>
          <a:xfrm>
            <a:off x="148684" y="2022505"/>
            <a:ext cx="7425859" cy="2308324"/>
          </a:xfrm>
          <a:prstGeom prst="rect">
            <a:avLst/>
          </a:prstGeom>
          <a:noFill/>
        </p:spPr>
        <p:txBody>
          <a:bodyPr wrap="square" lIns="91440" tIns="45720" rIns="91440" bIns="45720" rtlCol="0" anchor="t">
            <a:spAutoFit/>
          </a:bodyPr>
          <a:lstStyle/>
          <a:p>
            <a:r>
              <a:rPr lang="en-GB" sz="2400" b="1">
                <a:ea typeface="Calibri"/>
                <a:cs typeface="Calibri"/>
              </a:rPr>
              <a:t>Thermochemistry model: Carroll et al.</a:t>
            </a:r>
          </a:p>
          <a:p>
            <a:pPr marL="742950" lvl="1" indent="-285750">
              <a:buFont typeface="Arial" panose="020B0604020202020204" pitchFamily="34" charset="0"/>
              <a:buChar char="•"/>
            </a:pPr>
            <a:r>
              <a:rPr lang="en-GB" sz="2400">
                <a:ea typeface="Calibri"/>
                <a:cs typeface="Calibri"/>
              </a:rPr>
              <a:t>H(n=1,7) electronic excited states</a:t>
            </a:r>
            <a:endParaRPr lang="en-GB">
              <a:ea typeface="Calibri"/>
              <a:cs typeface="Calibri"/>
            </a:endParaRPr>
          </a:p>
          <a:p>
            <a:pPr marL="742950" lvl="1" indent="-285750">
              <a:buFont typeface="Arial" panose="020B0604020202020204" pitchFamily="34" charset="0"/>
              <a:buChar char="•"/>
            </a:pPr>
            <a:r>
              <a:rPr lang="en-GB" sz="2400">
                <a:ea typeface="Calibri"/>
                <a:cs typeface="Calibri"/>
              </a:rPr>
              <a:t>He, H</a:t>
            </a:r>
            <a:r>
              <a:rPr lang="en-GB" sz="2400" baseline="-25000">
                <a:ea typeface="Calibri"/>
                <a:cs typeface="Calibri"/>
              </a:rPr>
              <a:t>2</a:t>
            </a:r>
            <a:r>
              <a:rPr lang="en-GB" sz="2400">
                <a:ea typeface="Calibri"/>
                <a:cs typeface="Calibri"/>
              </a:rPr>
              <a:t>, H+, e-</a:t>
            </a:r>
            <a:endParaRPr lang="en-GB" baseline="-25000">
              <a:ea typeface="Calibri"/>
              <a:cs typeface="Calibri"/>
            </a:endParaRPr>
          </a:p>
          <a:p>
            <a:pPr marL="742950" lvl="1" indent="-285750">
              <a:buFont typeface="Arial" panose="020B0604020202020204" pitchFamily="34" charset="0"/>
              <a:buChar char="•"/>
            </a:pPr>
            <a:r>
              <a:rPr lang="en-GB" sz="2400">
                <a:ea typeface="Calibri"/>
                <a:cs typeface="Calibri"/>
              </a:rPr>
              <a:t>T</a:t>
            </a:r>
            <a:r>
              <a:rPr lang="en-GB" sz="2400" baseline="-25000">
                <a:ea typeface="Calibri"/>
                <a:cs typeface="Calibri"/>
              </a:rPr>
              <a:t>h</a:t>
            </a:r>
            <a:r>
              <a:rPr lang="en-GB" sz="2400">
                <a:ea typeface="Calibri"/>
                <a:cs typeface="Calibri"/>
              </a:rPr>
              <a:t>=T</a:t>
            </a:r>
            <a:r>
              <a:rPr lang="en-GB" sz="2400" baseline="-25000">
                <a:ea typeface="Calibri"/>
                <a:cs typeface="Calibri"/>
              </a:rPr>
              <a:t>t</a:t>
            </a:r>
            <a:r>
              <a:rPr lang="en-GB" sz="2400">
                <a:ea typeface="Calibri"/>
                <a:cs typeface="Calibri"/>
              </a:rPr>
              <a:t>=T</a:t>
            </a:r>
            <a:r>
              <a:rPr lang="en-GB" sz="2400" baseline="-25000">
                <a:ea typeface="Calibri"/>
                <a:cs typeface="Calibri"/>
              </a:rPr>
              <a:t>v</a:t>
            </a:r>
            <a:r>
              <a:rPr lang="en-GB" sz="2400">
                <a:ea typeface="Calibri"/>
                <a:cs typeface="Calibri"/>
              </a:rPr>
              <a:t>=T</a:t>
            </a:r>
            <a:r>
              <a:rPr lang="en-GB" sz="2400" baseline="-25000">
                <a:ea typeface="Calibri"/>
                <a:cs typeface="Calibri"/>
              </a:rPr>
              <a:t>r</a:t>
            </a:r>
            <a:r>
              <a:rPr lang="en-GB" sz="2400">
                <a:ea typeface="Calibri"/>
                <a:cs typeface="Calibri"/>
              </a:rPr>
              <a:t> </a:t>
            </a:r>
          </a:p>
          <a:p>
            <a:pPr marL="742950" lvl="1" indent="-285750">
              <a:buFont typeface="Arial" panose="020B0604020202020204" pitchFamily="34" charset="0"/>
              <a:buChar char="•"/>
            </a:pPr>
            <a:r>
              <a:rPr lang="en-GB" sz="2400">
                <a:ea typeface="Calibri"/>
                <a:cs typeface="Calibri"/>
              </a:rPr>
              <a:t>Electron temperature </a:t>
            </a:r>
            <a:r>
              <a:rPr lang="en-GB" sz="2400" err="1">
                <a:ea typeface="Calibri"/>
                <a:cs typeface="Calibri"/>
              </a:rPr>
              <a:t>T</a:t>
            </a:r>
            <a:r>
              <a:rPr lang="en-GB" sz="2400" baseline="-25000" err="1">
                <a:ea typeface="Calibri"/>
                <a:cs typeface="Calibri"/>
              </a:rPr>
              <a:t>e</a:t>
            </a:r>
            <a:r>
              <a:rPr lang="en-GB" sz="2400">
                <a:ea typeface="Calibri"/>
                <a:cs typeface="Calibri"/>
              </a:rPr>
              <a:t> separate</a:t>
            </a:r>
            <a:endParaRPr lang="en-GB"/>
          </a:p>
          <a:p>
            <a:pPr marL="742950" lvl="1" indent="-285750">
              <a:buFont typeface="Arial" panose="020B0604020202020204" pitchFamily="34" charset="0"/>
              <a:buChar char="•"/>
            </a:pPr>
            <a:endParaRPr lang="en-GB" sz="2400">
              <a:ea typeface="Calibri"/>
              <a:cs typeface="Calibri"/>
            </a:endParaRPr>
          </a:p>
        </p:txBody>
      </p:sp>
      <p:pic>
        <p:nvPicPr>
          <p:cNvPr id="4" name="Picture 3">
            <a:extLst>
              <a:ext uri="{FF2B5EF4-FFF2-40B4-BE49-F238E27FC236}">
                <a16:creationId xmlns:a16="http://schemas.microsoft.com/office/drawing/2014/main" id="{7576D192-B1BB-23A9-73BD-14D720FA6C50}"/>
              </a:ext>
            </a:extLst>
          </p:cNvPr>
          <p:cNvPicPr>
            <a:picLocks noChangeAspect="1"/>
          </p:cNvPicPr>
          <p:nvPr/>
        </p:nvPicPr>
        <p:blipFill>
          <a:blip r:embed="rId3"/>
          <a:stretch>
            <a:fillRect/>
          </a:stretch>
        </p:blipFill>
        <p:spPr>
          <a:xfrm>
            <a:off x="6235353" y="1537600"/>
            <a:ext cx="5409508" cy="2788620"/>
          </a:xfrm>
          <a:prstGeom prst="rect">
            <a:avLst/>
          </a:prstGeom>
        </p:spPr>
      </p:pic>
    </p:spTree>
    <p:extLst>
      <p:ext uri="{BB962C8B-B14F-4D97-AF65-F5344CB8AC3E}">
        <p14:creationId xmlns:p14="http://schemas.microsoft.com/office/powerpoint/2010/main" val="1448351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2226E-45EC-B884-AFA7-CF9B1E236A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4D171-B2EE-ECEE-5703-79946A5B6F94}"/>
              </a:ext>
            </a:extLst>
          </p:cNvPr>
          <p:cNvSpPr>
            <a:spLocks noGrp="1"/>
          </p:cNvSpPr>
          <p:nvPr>
            <p:ph type="title"/>
          </p:nvPr>
        </p:nvSpPr>
        <p:spPr/>
        <p:txBody>
          <a:bodyPr/>
          <a:lstStyle/>
          <a:p>
            <a:r>
              <a:rPr lang="en-GB">
                <a:ea typeface="Calibri Light"/>
                <a:cs typeface="Calibri Light"/>
              </a:rPr>
              <a:t>Motivation: EAST H</a:t>
            </a:r>
            <a:r>
              <a:rPr lang="en-GB" sz="2900" baseline="-25000">
                <a:ea typeface="Calibri Light"/>
                <a:cs typeface="Calibri Light"/>
              </a:rPr>
              <a:t>2</a:t>
            </a:r>
            <a:r>
              <a:rPr lang="en-GB">
                <a:ea typeface="Calibri Light"/>
                <a:cs typeface="Calibri Light"/>
              </a:rPr>
              <a:t> -He Experiment</a:t>
            </a:r>
            <a:endParaRPr lang="en-GB" b="0">
              <a:solidFill>
                <a:srgbClr val="000000"/>
              </a:solidFill>
              <a:ea typeface="Calibri Light"/>
              <a:cs typeface="Calibri Light"/>
            </a:endParaRPr>
          </a:p>
        </p:txBody>
      </p:sp>
      <p:sp>
        <p:nvSpPr>
          <p:cNvPr id="6" name="Slide Number Placeholder 3">
            <a:extLst>
              <a:ext uri="{FF2B5EF4-FFF2-40B4-BE49-F238E27FC236}">
                <a16:creationId xmlns:a16="http://schemas.microsoft.com/office/drawing/2014/main" id="{9C2130C3-B1D9-7BD3-A723-3356A73D78E8}"/>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62FE4B41-7AF7-8BE6-2FBC-A20A69062562}"/>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6</a:t>
            </a:fld>
            <a:endParaRPr lang="en-GB"/>
          </a:p>
        </p:txBody>
      </p:sp>
      <p:sp>
        <p:nvSpPr>
          <p:cNvPr id="11" name="TextBox 10">
            <a:extLst>
              <a:ext uri="{FF2B5EF4-FFF2-40B4-BE49-F238E27FC236}">
                <a16:creationId xmlns:a16="http://schemas.microsoft.com/office/drawing/2014/main" id="{14F85E24-24BF-4B31-AB78-CFD57AC0F6D9}"/>
              </a:ext>
            </a:extLst>
          </p:cNvPr>
          <p:cNvSpPr txBox="1"/>
          <p:nvPr/>
        </p:nvSpPr>
        <p:spPr>
          <a:xfrm>
            <a:off x="441131" y="1173106"/>
            <a:ext cx="7425859" cy="1569660"/>
          </a:xfrm>
          <a:prstGeom prst="rect">
            <a:avLst/>
          </a:prstGeom>
          <a:noFill/>
        </p:spPr>
        <p:txBody>
          <a:bodyPr wrap="square" lIns="91440" tIns="45720" rIns="91440" bIns="45720" rtlCol="0" anchor="t">
            <a:spAutoFit/>
          </a:bodyPr>
          <a:lstStyle/>
          <a:p>
            <a:r>
              <a:rPr lang="en-GB" sz="2400" b="1"/>
              <a:t>Normal shock solver</a:t>
            </a:r>
            <a:endParaRPr lang="en-US"/>
          </a:p>
          <a:p>
            <a:pPr marL="742950" lvl="1" indent="-285750">
              <a:buFont typeface="Arial" panose="020B0604020202020204" pitchFamily="34" charset="0"/>
              <a:buChar char="•"/>
            </a:pPr>
            <a:r>
              <a:rPr lang="en-GB" sz="2400">
                <a:ea typeface="Calibri"/>
                <a:cs typeface="Calibri"/>
              </a:rPr>
              <a:t>Constant shock speed</a:t>
            </a:r>
            <a:endParaRPr lang="en-GB"/>
          </a:p>
          <a:p>
            <a:pPr marL="742950" lvl="1" indent="-285750">
              <a:buFont typeface="Arial" panose="020B0604020202020204" pitchFamily="34" charset="0"/>
              <a:buChar char="•"/>
            </a:pPr>
            <a:r>
              <a:rPr lang="en-GB" sz="2400">
                <a:ea typeface="Calibri"/>
                <a:cs typeface="Calibri"/>
              </a:rPr>
              <a:t>1D, viscous</a:t>
            </a:r>
          </a:p>
          <a:p>
            <a:pPr marL="742950" lvl="1" indent="-285750">
              <a:buFont typeface="Arial" panose="020B0604020202020204" pitchFamily="34" charset="0"/>
              <a:buChar char="•"/>
            </a:pPr>
            <a:endParaRPr lang="en-GB" sz="2400">
              <a:ea typeface="Calibri"/>
              <a:cs typeface="Calibri"/>
            </a:endParaRPr>
          </a:p>
        </p:txBody>
      </p:sp>
      <p:pic>
        <p:nvPicPr>
          <p:cNvPr id="4" name="Picture 3">
            <a:extLst>
              <a:ext uri="{FF2B5EF4-FFF2-40B4-BE49-F238E27FC236}">
                <a16:creationId xmlns:a16="http://schemas.microsoft.com/office/drawing/2014/main" id="{2DC5E824-5BAE-6A9B-04E2-1847CFBA71CF}"/>
              </a:ext>
            </a:extLst>
          </p:cNvPr>
          <p:cNvPicPr>
            <a:picLocks noChangeAspect="1"/>
          </p:cNvPicPr>
          <p:nvPr/>
        </p:nvPicPr>
        <p:blipFill>
          <a:blip r:embed="rId3"/>
          <a:stretch>
            <a:fillRect/>
          </a:stretch>
        </p:blipFill>
        <p:spPr>
          <a:xfrm>
            <a:off x="3700780" y="1929765"/>
            <a:ext cx="5186680" cy="3628390"/>
          </a:xfrm>
          <a:prstGeom prst="rect">
            <a:avLst/>
          </a:prstGeom>
        </p:spPr>
      </p:pic>
      <p:sp>
        <p:nvSpPr>
          <p:cNvPr id="7" name="TextBox 6">
            <a:extLst>
              <a:ext uri="{FF2B5EF4-FFF2-40B4-BE49-F238E27FC236}">
                <a16:creationId xmlns:a16="http://schemas.microsoft.com/office/drawing/2014/main" id="{A5366750-4E25-3C67-A88C-4894E2D4C877}"/>
              </a:ext>
            </a:extLst>
          </p:cNvPr>
          <p:cNvSpPr txBox="1"/>
          <p:nvPr/>
        </p:nvSpPr>
        <p:spPr>
          <a:xfrm>
            <a:off x="2932577" y="4541409"/>
            <a:ext cx="6335380" cy="523220"/>
          </a:xfrm>
          <a:prstGeom prst="rect">
            <a:avLst/>
          </a:prstGeom>
          <a:solidFill>
            <a:srgbClr val="FDE61D"/>
          </a:solidFill>
          <a:ln>
            <a:solidFill>
              <a:schemeClr val="accent1">
                <a:shade val="50000"/>
              </a:schemeClr>
            </a:solidFill>
          </a:ln>
        </p:spPr>
        <p:txBody>
          <a:bodyPr wrap="square" lIns="91440" tIns="45720" rIns="91440" bIns="45720" rtlCol="0" anchor="t">
            <a:spAutoFit/>
          </a:bodyPr>
          <a:lstStyle/>
          <a:p>
            <a:pPr algn="ctr"/>
            <a:r>
              <a:rPr lang="en-AU" sz="2800" b="1"/>
              <a:t>But what about the boundary layer!?</a:t>
            </a:r>
          </a:p>
        </p:txBody>
      </p:sp>
    </p:spTree>
    <p:extLst>
      <p:ext uri="{BB962C8B-B14F-4D97-AF65-F5344CB8AC3E}">
        <p14:creationId xmlns:p14="http://schemas.microsoft.com/office/powerpoint/2010/main" val="124206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93EBC-C1C7-F9FE-3F65-603BA555F8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D386ED-A919-DE17-716B-4E7BB334B409}"/>
              </a:ext>
            </a:extLst>
          </p:cNvPr>
          <p:cNvSpPr>
            <a:spLocks noGrp="1"/>
          </p:cNvSpPr>
          <p:nvPr>
            <p:ph type="title"/>
          </p:nvPr>
        </p:nvSpPr>
        <p:spPr/>
        <p:txBody>
          <a:bodyPr/>
          <a:lstStyle/>
          <a:p>
            <a:r>
              <a:rPr lang="en-GB">
                <a:ea typeface="Calibri Light"/>
                <a:cs typeface="Calibri Light"/>
              </a:rPr>
              <a:t>Motivation: EAST H</a:t>
            </a:r>
            <a:r>
              <a:rPr lang="en-GB" sz="2900" baseline="-25000">
                <a:ea typeface="Calibri Light"/>
                <a:cs typeface="Calibri Light"/>
              </a:rPr>
              <a:t>2</a:t>
            </a:r>
            <a:r>
              <a:rPr lang="en-GB">
                <a:ea typeface="Calibri Light"/>
                <a:cs typeface="Calibri Light"/>
              </a:rPr>
              <a:t> -He Experiment</a:t>
            </a:r>
            <a:endParaRPr lang="en-GB" b="0">
              <a:solidFill>
                <a:srgbClr val="000000"/>
              </a:solidFill>
              <a:ea typeface="Calibri Light"/>
              <a:cs typeface="Calibri Light"/>
            </a:endParaRPr>
          </a:p>
        </p:txBody>
      </p:sp>
      <p:sp>
        <p:nvSpPr>
          <p:cNvPr id="6" name="Slide Number Placeholder 3">
            <a:extLst>
              <a:ext uri="{FF2B5EF4-FFF2-40B4-BE49-F238E27FC236}">
                <a16:creationId xmlns:a16="http://schemas.microsoft.com/office/drawing/2014/main" id="{707AE054-DD83-FD8D-440C-DE986895E61C}"/>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2B0A4860-9F7A-6934-FC1D-53109465701A}"/>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7</a:t>
            </a:fld>
            <a:endParaRPr lang="en-GB"/>
          </a:p>
        </p:txBody>
      </p:sp>
      <p:pic>
        <p:nvPicPr>
          <p:cNvPr id="5" name="Picture 4">
            <a:extLst>
              <a:ext uri="{FF2B5EF4-FFF2-40B4-BE49-F238E27FC236}">
                <a16:creationId xmlns:a16="http://schemas.microsoft.com/office/drawing/2014/main" id="{006022F8-EA71-D403-4F11-669F7A72DBBA}"/>
              </a:ext>
            </a:extLst>
          </p:cNvPr>
          <p:cNvPicPr>
            <a:picLocks noChangeAspect="1"/>
          </p:cNvPicPr>
          <p:nvPr/>
        </p:nvPicPr>
        <p:blipFill>
          <a:blip r:embed="rId3"/>
          <a:srcRect t="42434" r="200" b="-329"/>
          <a:stretch>
            <a:fillRect/>
          </a:stretch>
        </p:blipFill>
        <p:spPr>
          <a:xfrm>
            <a:off x="-952" y="1211898"/>
            <a:ext cx="5864242" cy="2075216"/>
          </a:xfrm>
          <a:prstGeom prst="rect">
            <a:avLst/>
          </a:prstGeom>
        </p:spPr>
      </p:pic>
      <p:pic>
        <p:nvPicPr>
          <p:cNvPr id="12" name="Picture 11">
            <a:extLst>
              <a:ext uri="{FF2B5EF4-FFF2-40B4-BE49-F238E27FC236}">
                <a16:creationId xmlns:a16="http://schemas.microsoft.com/office/drawing/2014/main" id="{3E8536EC-EB05-77EB-9476-8DA9ED567459}"/>
              </a:ext>
            </a:extLst>
          </p:cNvPr>
          <p:cNvPicPr>
            <a:picLocks noChangeAspect="1"/>
          </p:cNvPicPr>
          <p:nvPr/>
        </p:nvPicPr>
        <p:blipFill>
          <a:blip r:embed="rId4"/>
          <a:stretch>
            <a:fillRect/>
          </a:stretch>
        </p:blipFill>
        <p:spPr>
          <a:xfrm>
            <a:off x="1133475" y="3573780"/>
            <a:ext cx="3117850" cy="899160"/>
          </a:xfrm>
          <a:prstGeom prst="rect">
            <a:avLst/>
          </a:prstGeom>
        </p:spPr>
      </p:pic>
      <p:pic>
        <p:nvPicPr>
          <p:cNvPr id="13" name="Picture 12">
            <a:extLst>
              <a:ext uri="{FF2B5EF4-FFF2-40B4-BE49-F238E27FC236}">
                <a16:creationId xmlns:a16="http://schemas.microsoft.com/office/drawing/2014/main" id="{6E6A53F4-1594-5668-A66F-1C82CD8D0759}"/>
              </a:ext>
            </a:extLst>
          </p:cNvPr>
          <p:cNvPicPr>
            <a:picLocks noChangeAspect="1"/>
          </p:cNvPicPr>
          <p:nvPr/>
        </p:nvPicPr>
        <p:blipFill>
          <a:blip r:embed="rId5"/>
          <a:stretch>
            <a:fillRect/>
          </a:stretch>
        </p:blipFill>
        <p:spPr>
          <a:xfrm>
            <a:off x="1290003" y="4770755"/>
            <a:ext cx="2794635" cy="730250"/>
          </a:xfrm>
          <a:prstGeom prst="rect">
            <a:avLst/>
          </a:prstGeom>
        </p:spPr>
      </p:pic>
      <p:pic>
        <p:nvPicPr>
          <p:cNvPr id="14" name="Picture 13">
            <a:extLst>
              <a:ext uri="{FF2B5EF4-FFF2-40B4-BE49-F238E27FC236}">
                <a16:creationId xmlns:a16="http://schemas.microsoft.com/office/drawing/2014/main" id="{96D23370-85DF-B775-6428-7621AF2D620F}"/>
              </a:ext>
            </a:extLst>
          </p:cNvPr>
          <p:cNvPicPr>
            <a:picLocks noChangeAspect="1"/>
          </p:cNvPicPr>
          <p:nvPr/>
        </p:nvPicPr>
        <p:blipFill>
          <a:blip r:embed="rId6"/>
          <a:stretch>
            <a:fillRect/>
          </a:stretch>
        </p:blipFill>
        <p:spPr>
          <a:xfrm>
            <a:off x="5641340" y="1715135"/>
            <a:ext cx="5958840" cy="3529330"/>
          </a:xfrm>
          <a:prstGeom prst="rect">
            <a:avLst/>
          </a:prstGeom>
        </p:spPr>
      </p:pic>
      <p:sp>
        <p:nvSpPr>
          <p:cNvPr id="18" name="TextBox 17">
            <a:extLst>
              <a:ext uri="{FF2B5EF4-FFF2-40B4-BE49-F238E27FC236}">
                <a16:creationId xmlns:a16="http://schemas.microsoft.com/office/drawing/2014/main" id="{73747D4C-89D3-C747-E6FF-37A59AFCF037}"/>
              </a:ext>
            </a:extLst>
          </p:cNvPr>
          <p:cNvSpPr txBox="1"/>
          <p:nvPr/>
        </p:nvSpPr>
        <p:spPr>
          <a:xfrm>
            <a:off x="3481217" y="5323729"/>
            <a:ext cx="6335380" cy="830997"/>
          </a:xfrm>
          <a:prstGeom prst="rect">
            <a:avLst/>
          </a:prstGeom>
          <a:solidFill>
            <a:srgbClr val="FDE61D"/>
          </a:solidFill>
          <a:ln>
            <a:solidFill>
              <a:schemeClr val="accent1">
                <a:shade val="50000"/>
              </a:schemeClr>
            </a:solidFill>
          </a:ln>
        </p:spPr>
        <p:txBody>
          <a:bodyPr wrap="square" lIns="91440" tIns="45720" rIns="91440" bIns="45720" rtlCol="0" anchor="t">
            <a:spAutoFit/>
          </a:bodyPr>
          <a:lstStyle/>
          <a:p>
            <a:pPr algn="ctr"/>
            <a:r>
              <a:rPr lang="en-GB" sz="2400" b="1"/>
              <a:t>Quasi-one dimensional models require correlations for slug length</a:t>
            </a:r>
            <a:endParaRPr lang="en-GB" sz="2400">
              <a:ea typeface="Calibri" panose="020F0502020204030204"/>
              <a:cs typeface="Calibri" panose="020F0502020204030204"/>
            </a:endParaRPr>
          </a:p>
        </p:txBody>
      </p:sp>
      <p:pic>
        <p:nvPicPr>
          <p:cNvPr id="19" name="Picture 18">
            <a:extLst>
              <a:ext uri="{FF2B5EF4-FFF2-40B4-BE49-F238E27FC236}">
                <a16:creationId xmlns:a16="http://schemas.microsoft.com/office/drawing/2014/main" id="{E104E561-84E8-78CA-4788-7971C2A289A8}"/>
              </a:ext>
            </a:extLst>
          </p:cNvPr>
          <p:cNvPicPr>
            <a:picLocks noChangeAspect="1"/>
          </p:cNvPicPr>
          <p:nvPr/>
        </p:nvPicPr>
        <p:blipFill>
          <a:blip r:embed="rId7"/>
          <a:stretch>
            <a:fillRect/>
          </a:stretch>
        </p:blipFill>
        <p:spPr>
          <a:xfrm>
            <a:off x="1221105" y="2366645"/>
            <a:ext cx="3409950" cy="742950"/>
          </a:xfrm>
          <a:prstGeom prst="rect">
            <a:avLst/>
          </a:prstGeom>
        </p:spPr>
      </p:pic>
    </p:spTree>
    <p:extLst>
      <p:ext uri="{BB962C8B-B14F-4D97-AF65-F5344CB8AC3E}">
        <p14:creationId xmlns:p14="http://schemas.microsoft.com/office/powerpoint/2010/main" val="349806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47299-4233-AECF-778F-9C84C46DD4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E8C17C-1A5E-D64C-251D-E325605CD72A}"/>
              </a:ext>
            </a:extLst>
          </p:cNvPr>
          <p:cNvSpPr>
            <a:spLocks noGrp="1"/>
          </p:cNvSpPr>
          <p:nvPr>
            <p:ph type="title"/>
          </p:nvPr>
        </p:nvSpPr>
        <p:spPr/>
        <p:txBody>
          <a:bodyPr/>
          <a:lstStyle/>
          <a:p>
            <a:r>
              <a:rPr lang="en-GB">
                <a:ea typeface="Calibri Light"/>
                <a:cs typeface="Calibri Light"/>
              </a:rPr>
              <a:t>Motivation: EAST H</a:t>
            </a:r>
            <a:r>
              <a:rPr lang="en-GB" sz="2900" baseline="-25000">
                <a:ea typeface="Calibri Light"/>
                <a:cs typeface="Calibri Light"/>
              </a:rPr>
              <a:t>2</a:t>
            </a:r>
            <a:r>
              <a:rPr lang="en-GB">
                <a:ea typeface="Calibri Light"/>
                <a:cs typeface="Calibri Light"/>
              </a:rPr>
              <a:t> -He Experiment</a:t>
            </a:r>
            <a:endParaRPr lang="en-GB" b="0">
              <a:solidFill>
                <a:srgbClr val="000000"/>
              </a:solidFill>
              <a:ea typeface="Calibri Light"/>
              <a:cs typeface="Calibri Light"/>
            </a:endParaRPr>
          </a:p>
        </p:txBody>
      </p:sp>
      <p:sp>
        <p:nvSpPr>
          <p:cNvPr id="6" name="Slide Number Placeholder 3">
            <a:extLst>
              <a:ext uri="{FF2B5EF4-FFF2-40B4-BE49-F238E27FC236}">
                <a16:creationId xmlns:a16="http://schemas.microsoft.com/office/drawing/2014/main" id="{23577CDE-F21C-71F9-798C-660744B0DFD1}"/>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097439DC-78DB-B09D-8E18-19E108884B60}"/>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8</a:t>
            </a:fld>
            <a:endParaRPr lang="en-GB"/>
          </a:p>
        </p:txBody>
      </p:sp>
      <p:pic>
        <p:nvPicPr>
          <p:cNvPr id="13" name="Picture 12">
            <a:extLst>
              <a:ext uri="{FF2B5EF4-FFF2-40B4-BE49-F238E27FC236}">
                <a16:creationId xmlns:a16="http://schemas.microsoft.com/office/drawing/2014/main" id="{889B5C7B-3976-53D5-1B14-54F69BF3CF37}"/>
              </a:ext>
            </a:extLst>
          </p:cNvPr>
          <p:cNvPicPr>
            <a:picLocks noChangeAspect="1"/>
          </p:cNvPicPr>
          <p:nvPr/>
        </p:nvPicPr>
        <p:blipFill>
          <a:blip r:embed="rId3"/>
          <a:stretch>
            <a:fillRect/>
          </a:stretch>
        </p:blipFill>
        <p:spPr>
          <a:xfrm>
            <a:off x="7965123" y="1204595"/>
            <a:ext cx="3424555" cy="882650"/>
          </a:xfrm>
          <a:prstGeom prst="rect">
            <a:avLst/>
          </a:prstGeom>
        </p:spPr>
      </p:pic>
      <p:pic>
        <p:nvPicPr>
          <p:cNvPr id="19" name="Picture 18">
            <a:extLst>
              <a:ext uri="{FF2B5EF4-FFF2-40B4-BE49-F238E27FC236}">
                <a16:creationId xmlns:a16="http://schemas.microsoft.com/office/drawing/2014/main" id="{1831C8D9-7A1D-D5CE-AD93-D78176028BFA}"/>
              </a:ext>
            </a:extLst>
          </p:cNvPr>
          <p:cNvPicPr>
            <a:picLocks noChangeAspect="1"/>
          </p:cNvPicPr>
          <p:nvPr/>
        </p:nvPicPr>
        <p:blipFill>
          <a:blip r:embed="rId4"/>
          <a:stretch>
            <a:fillRect/>
          </a:stretch>
        </p:blipFill>
        <p:spPr>
          <a:xfrm>
            <a:off x="1343025" y="1543685"/>
            <a:ext cx="3409950" cy="742950"/>
          </a:xfrm>
          <a:prstGeom prst="rect">
            <a:avLst/>
          </a:prstGeom>
        </p:spPr>
      </p:pic>
      <p:pic>
        <p:nvPicPr>
          <p:cNvPr id="3" name="Picture 2">
            <a:extLst>
              <a:ext uri="{FF2B5EF4-FFF2-40B4-BE49-F238E27FC236}">
                <a16:creationId xmlns:a16="http://schemas.microsoft.com/office/drawing/2014/main" id="{45DB5F09-27E8-46EC-4A8F-016127ADAD8C}"/>
              </a:ext>
            </a:extLst>
          </p:cNvPr>
          <p:cNvPicPr>
            <a:picLocks noChangeAspect="1"/>
          </p:cNvPicPr>
          <p:nvPr/>
        </p:nvPicPr>
        <p:blipFill>
          <a:blip r:embed="rId5"/>
          <a:stretch>
            <a:fillRect/>
          </a:stretch>
        </p:blipFill>
        <p:spPr>
          <a:xfrm>
            <a:off x="6188710" y="2076133"/>
            <a:ext cx="5880100" cy="4138295"/>
          </a:xfrm>
          <a:prstGeom prst="rect">
            <a:avLst/>
          </a:prstGeom>
        </p:spPr>
      </p:pic>
      <p:sp>
        <p:nvSpPr>
          <p:cNvPr id="7" name="TextBox 6">
            <a:extLst>
              <a:ext uri="{FF2B5EF4-FFF2-40B4-BE49-F238E27FC236}">
                <a16:creationId xmlns:a16="http://schemas.microsoft.com/office/drawing/2014/main" id="{7F17A0BD-532D-41BE-F089-E228FDA0860B}"/>
              </a:ext>
            </a:extLst>
          </p:cNvPr>
          <p:cNvSpPr txBox="1"/>
          <p:nvPr/>
        </p:nvSpPr>
        <p:spPr>
          <a:xfrm>
            <a:off x="423004" y="2469545"/>
            <a:ext cx="7425859" cy="3785652"/>
          </a:xfrm>
          <a:prstGeom prst="rect">
            <a:avLst/>
          </a:prstGeom>
          <a:noFill/>
        </p:spPr>
        <p:txBody>
          <a:bodyPr wrap="square" lIns="91440" tIns="45720" rIns="91440" bIns="45720" rtlCol="0" anchor="t">
            <a:spAutoFit/>
          </a:bodyPr>
          <a:lstStyle/>
          <a:p>
            <a:r>
              <a:rPr lang="en-GB" sz="2400" b="1">
                <a:ea typeface="Calibri"/>
                <a:cs typeface="Calibri"/>
              </a:rPr>
              <a:t>How to obtain beta?</a:t>
            </a:r>
          </a:p>
          <a:p>
            <a:pPr marL="342900" indent="-342900">
              <a:buFont typeface="Arial"/>
              <a:buChar char="•"/>
            </a:pPr>
            <a:r>
              <a:rPr lang="en-GB" sz="2400">
                <a:ea typeface="Calibri"/>
                <a:cs typeface="Calibri"/>
              </a:rPr>
              <a:t>Solve self-similar boundary layer profile</a:t>
            </a:r>
          </a:p>
          <a:p>
            <a:pPr marL="342900" indent="-342900">
              <a:buFont typeface="Arial"/>
              <a:buChar char="•"/>
            </a:pPr>
            <a:r>
              <a:rPr lang="en-GB" sz="2400">
                <a:ea typeface="Calibri"/>
                <a:cs typeface="Calibri"/>
              </a:rPr>
              <a:t>Use existing </a:t>
            </a:r>
            <a:r>
              <a:rPr lang="en-GB" sz="2400" err="1">
                <a:ea typeface="Calibri"/>
                <a:cs typeface="Calibri"/>
              </a:rPr>
              <a:t>Mirels</a:t>
            </a:r>
            <a:r>
              <a:rPr lang="en-GB" sz="2400">
                <a:ea typeface="Calibri"/>
                <a:cs typeface="Calibri"/>
              </a:rPr>
              <a:t> fit for air</a:t>
            </a:r>
          </a:p>
          <a:p>
            <a:r>
              <a:rPr lang="en-GB" sz="2400" b="1">
                <a:ea typeface="Calibri"/>
                <a:cs typeface="Calibri"/>
              </a:rPr>
              <a:t>Which beta to use? </a:t>
            </a:r>
            <a:endParaRPr lang="en-GB"/>
          </a:p>
          <a:p>
            <a:pPr marL="285750" indent="-285750">
              <a:buFont typeface="Arial" panose="020B0604020202020204" pitchFamily="34" charset="0"/>
              <a:buChar char="•"/>
            </a:pPr>
            <a:r>
              <a:rPr lang="en-GB" sz="2400">
                <a:ea typeface="Calibri"/>
                <a:cs typeface="Calibri"/>
              </a:rPr>
              <a:t>Thermochemically frozen (</a:t>
            </a:r>
            <a:r>
              <a:rPr lang="en-GB" sz="2400" err="1">
                <a:ea typeface="Calibri"/>
                <a:cs typeface="Calibri"/>
              </a:rPr>
              <a:t>l</a:t>
            </a:r>
            <a:r>
              <a:rPr lang="en-GB" sz="2400" baseline="-25000" err="1">
                <a:ea typeface="Calibri"/>
                <a:cs typeface="Calibri"/>
              </a:rPr>
              <a:t>m</a:t>
            </a:r>
            <a:r>
              <a:rPr lang="en-GB" sz="2400">
                <a:ea typeface="Calibri"/>
                <a:cs typeface="Calibri"/>
              </a:rPr>
              <a:t>=0.07125 m)</a:t>
            </a:r>
            <a:endParaRPr lang="en-GB">
              <a:ea typeface="Calibri"/>
              <a:cs typeface="Calibri"/>
            </a:endParaRPr>
          </a:p>
          <a:p>
            <a:pPr marL="285750" indent="-285750">
              <a:buFont typeface="Arial" panose="020B0604020202020204" pitchFamily="34" charset="0"/>
              <a:buChar char="•"/>
            </a:pPr>
            <a:r>
              <a:rPr lang="en-GB" sz="2400">
                <a:ea typeface="Calibri"/>
                <a:cs typeface="Calibri"/>
              </a:rPr>
              <a:t>Dissociation but not ionisation (</a:t>
            </a:r>
            <a:r>
              <a:rPr lang="en-GB" sz="2400" err="1">
                <a:ea typeface="Calibri"/>
                <a:cs typeface="Calibri"/>
              </a:rPr>
              <a:t>l</a:t>
            </a:r>
            <a:r>
              <a:rPr lang="en-GB" sz="1600" baseline="-25000" err="1">
                <a:ea typeface="Calibri"/>
                <a:cs typeface="Calibri"/>
              </a:rPr>
              <a:t>m</a:t>
            </a:r>
            <a:r>
              <a:rPr lang="en-GB" sz="2400">
                <a:ea typeface="Calibri"/>
                <a:cs typeface="Calibri"/>
              </a:rPr>
              <a:t>=0.130 m)</a:t>
            </a:r>
          </a:p>
          <a:p>
            <a:pPr marL="285750" indent="-285750">
              <a:buFont typeface="Arial" panose="020B0604020202020204" pitchFamily="34" charset="0"/>
              <a:buChar char="•"/>
            </a:pPr>
            <a:r>
              <a:rPr lang="en-GB" sz="2400">
                <a:ea typeface="Calibri"/>
                <a:cs typeface="Calibri"/>
              </a:rPr>
              <a:t>Complete equilibrium (</a:t>
            </a:r>
            <a:r>
              <a:rPr lang="en-GB" sz="2400" err="1">
                <a:ea typeface="Calibri"/>
                <a:cs typeface="Calibri"/>
              </a:rPr>
              <a:t>l</a:t>
            </a:r>
            <a:r>
              <a:rPr lang="en-GB" sz="1600" baseline="-25000" err="1">
                <a:ea typeface="Calibri"/>
                <a:cs typeface="Calibri"/>
              </a:rPr>
              <a:t>m</a:t>
            </a:r>
            <a:r>
              <a:rPr lang="en-GB" sz="2400">
                <a:ea typeface="Calibri"/>
                <a:cs typeface="Calibri"/>
              </a:rPr>
              <a:t>=0.141 m)</a:t>
            </a:r>
          </a:p>
          <a:p>
            <a:pPr marL="285750" indent="-285750">
              <a:buFont typeface="Arial" panose="020B0604020202020204" pitchFamily="34" charset="0"/>
              <a:buChar char="•"/>
            </a:pPr>
            <a:r>
              <a:rPr lang="en-GB" sz="2400" err="1">
                <a:ea typeface="Calibri"/>
                <a:cs typeface="Calibri"/>
              </a:rPr>
              <a:t>Mirels</a:t>
            </a:r>
            <a:r>
              <a:rPr lang="en-GB" sz="2400">
                <a:ea typeface="Calibri"/>
                <a:cs typeface="Calibri"/>
              </a:rPr>
              <a:t> fit for air? (</a:t>
            </a:r>
            <a:r>
              <a:rPr lang="en-GB" sz="2400" err="1">
                <a:ea typeface="Calibri"/>
                <a:cs typeface="Calibri"/>
              </a:rPr>
              <a:t>l</a:t>
            </a:r>
            <a:r>
              <a:rPr lang="en-GB" sz="1600" baseline="-25000" err="1">
                <a:ea typeface="Calibri"/>
                <a:cs typeface="Calibri"/>
              </a:rPr>
              <a:t>m</a:t>
            </a:r>
            <a:r>
              <a:rPr lang="en-GB" sz="2400">
                <a:ea typeface="Calibri"/>
                <a:cs typeface="Calibri"/>
              </a:rPr>
              <a:t>=0.0886 m)</a:t>
            </a:r>
          </a:p>
          <a:p>
            <a:pPr marL="742950" lvl="1" indent="-285750">
              <a:buFont typeface="Arial" panose="020B0604020202020204" pitchFamily="34" charset="0"/>
              <a:buChar char="•"/>
            </a:pPr>
            <a:endParaRPr lang="en-GB" sz="2400">
              <a:ea typeface="Calibri"/>
              <a:cs typeface="Calibri"/>
            </a:endParaRPr>
          </a:p>
          <a:p>
            <a:pPr marL="742950" lvl="1" indent="-285750">
              <a:buFont typeface="Arial" panose="020B0604020202020204" pitchFamily="34" charset="0"/>
              <a:buChar char="•"/>
            </a:pPr>
            <a:endParaRPr lang="en-GB" sz="2400">
              <a:ea typeface="Calibri"/>
              <a:cs typeface="Calibri"/>
            </a:endParaRPr>
          </a:p>
        </p:txBody>
      </p:sp>
      <p:sp>
        <p:nvSpPr>
          <p:cNvPr id="5" name="TextBox 4">
            <a:extLst>
              <a:ext uri="{FF2B5EF4-FFF2-40B4-BE49-F238E27FC236}">
                <a16:creationId xmlns:a16="http://schemas.microsoft.com/office/drawing/2014/main" id="{9D6CB016-DB6B-DD44-1820-499EFE5BECCE}"/>
              </a:ext>
            </a:extLst>
          </p:cNvPr>
          <p:cNvSpPr txBox="1"/>
          <p:nvPr/>
        </p:nvSpPr>
        <p:spPr>
          <a:xfrm>
            <a:off x="4446417" y="5405009"/>
            <a:ext cx="4222100" cy="461665"/>
          </a:xfrm>
          <a:prstGeom prst="rect">
            <a:avLst/>
          </a:prstGeom>
          <a:solidFill>
            <a:srgbClr val="FDE61D"/>
          </a:solidFill>
          <a:ln>
            <a:solidFill>
              <a:schemeClr val="accent1">
                <a:shade val="50000"/>
              </a:schemeClr>
            </a:solidFill>
          </a:ln>
        </p:spPr>
        <p:txBody>
          <a:bodyPr wrap="square" lIns="91440" tIns="45720" rIns="91440" bIns="45720" rtlCol="0" anchor="t">
            <a:spAutoFit/>
          </a:bodyPr>
          <a:lstStyle/>
          <a:p>
            <a:pPr algn="ctr"/>
            <a:r>
              <a:rPr lang="en-GB" sz="2400" b="1">
                <a:ea typeface="Calibri"/>
                <a:cs typeface="Calibri"/>
              </a:rPr>
              <a:t>What is the right slug length?</a:t>
            </a:r>
          </a:p>
        </p:txBody>
      </p:sp>
    </p:spTree>
    <p:extLst>
      <p:ext uri="{BB962C8B-B14F-4D97-AF65-F5344CB8AC3E}">
        <p14:creationId xmlns:p14="http://schemas.microsoft.com/office/powerpoint/2010/main" val="72887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FAD49-C4F6-780F-F625-9E92BEAD21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91B463-6D55-9323-322F-C1BA566016D8}"/>
              </a:ext>
            </a:extLst>
          </p:cNvPr>
          <p:cNvSpPr>
            <a:spLocks noGrp="1"/>
          </p:cNvSpPr>
          <p:nvPr>
            <p:ph type="title"/>
          </p:nvPr>
        </p:nvSpPr>
        <p:spPr/>
        <p:txBody>
          <a:bodyPr/>
          <a:lstStyle/>
          <a:p>
            <a:r>
              <a:rPr lang="en-GB">
                <a:ea typeface="Calibri Light"/>
                <a:cs typeface="Calibri Light"/>
              </a:rPr>
              <a:t>Motivation: EAST H</a:t>
            </a:r>
            <a:r>
              <a:rPr lang="en-GB" sz="2900" baseline="-25000">
                <a:ea typeface="Calibri Light"/>
                <a:cs typeface="Calibri Light"/>
              </a:rPr>
              <a:t>2</a:t>
            </a:r>
            <a:r>
              <a:rPr lang="en-GB">
                <a:ea typeface="Calibri Light"/>
                <a:cs typeface="Calibri Light"/>
              </a:rPr>
              <a:t> -He Experiment</a:t>
            </a:r>
            <a:endParaRPr lang="en-GB" b="0">
              <a:solidFill>
                <a:srgbClr val="000000"/>
              </a:solidFill>
              <a:ea typeface="Calibri Light"/>
              <a:cs typeface="Calibri Light"/>
            </a:endParaRPr>
          </a:p>
        </p:txBody>
      </p:sp>
      <p:sp>
        <p:nvSpPr>
          <p:cNvPr id="6" name="Slide Number Placeholder 3">
            <a:extLst>
              <a:ext uri="{FF2B5EF4-FFF2-40B4-BE49-F238E27FC236}">
                <a16:creationId xmlns:a16="http://schemas.microsoft.com/office/drawing/2014/main" id="{F7AC135F-6ADD-8F78-339B-403E4325119E}"/>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340CC6CB-DE75-BA7C-834C-5170F2F38BE2}"/>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9</a:t>
            </a:fld>
            <a:endParaRPr lang="en-GB"/>
          </a:p>
        </p:txBody>
      </p:sp>
      <p:pic>
        <p:nvPicPr>
          <p:cNvPr id="4" name="Picture 3">
            <a:extLst>
              <a:ext uri="{FF2B5EF4-FFF2-40B4-BE49-F238E27FC236}">
                <a16:creationId xmlns:a16="http://schemas.microsoft.com/office/drawing/2014/main" id="{0BD91FD3-0C33-1764-03AC-E3641333CEAA}"/>
              </a:ext>
            </a:extLst>
          </p:cNvPr>
          <p:cNvPicPr>
            <a:picLocks noChangeAspect="1"/>
          </p:cNvPicPr>
          <p:nvPr/>
        </p:nvPicPr>
        <p:blipFill>
          <a:blip r:embed="rId3"/>
          <a:srcRect b="225"/>
          <a:stretch>
            <a:fillRect/>
          </a:stretch>
        </p:blipFill>
        <p:spPr>
          <a:xfrm>
            <a:off x="756603" y="1176973"/>
            <a:ext cx="7610475" cy="4514185"/>
          </a:xfrm>
          <a:prstGeom prst="rect">
            <a:avLst/>
          </a:prstGeom>
        </p:spPr>
      </p:pic>
      <p:pic>
        <p:nvPicPr>
          <p:cNvPr id="5" name="Picture 4">
            <a:extLst>
              <a:ext uri="{FF2B5EF4-FFF2-40B4-BE49-F238E27FC236}">
                <a16:creationId xmlns:a16="http://schemas.microsoft.com/office/drawing/2014/main" id="{05B2F2E6-A505-0AD2-B687-9ECDFF28E47F}"/>
              </a:ext>
            </a:extLst>
          </p:cNvPr>
          <p:cNvPicPr>
            <a:picLocks noChangeAspect="1"/>
          </p:cNvPicPr>
          <p:nvPr/>
        </p:nvPicPr>
        <p:blipFill>
          <a:blip r:embed="rId4"/>
          <a:stretch>
            <a:fillRect/>
          </a:stretch>
        </p:blipFill>
        <p:spPr>
          <a:xfrm>
            <a:off x="7974965" y="1048068"/>
            <a:ext cx="4217670" cy="1622425"/>
          </a:xfrm>
          <a:prstGeom prst="rect">
            <a:avLst/>
          </a:prstGeom>
        </p:spPr>
      </p:pic>
      <p:sp>
        <p:nvSpPr>
          <p:cNvPr id="9" name="TextBox 8">
            <a:extLst>
              <a:ext uri="{FF2B5EF4-FFF2-40B4-BE49-F238E27FC236}">
                <a16:creationId xmlns:a16="http://schemas.microsoft.com/office/drawing/2014/main" id="{AE5CF9ED-186F-F59D-4BF1-3ED06188D110}"/>
              </a:ext>
            </a:extLst>
          </p:cNvPr>
          <p:cNvSpPr txBox="1"/>
          <p:nvPr/>
        </p:nvSpPr>
        <p:spPr>
          <a:xfrm>
            <a:off x="7890604" y="4196745"/>
            <a:ext cx="7425859" cy="1569660"/>
          </a:xfrm>
          <a:prstGeom prst="rect">
            <a:avLst/>
          </a:prstGeom>
          <a:noFill/>
        </p:spPr>
        <p:txBody>
          <a:bodyPr wrap="square" lIns="91440" tIns="45720" rIns="91440" bIns="45720" rtlCol="0" anchor="t">
            <a:spAutoFit/>
          </a:bodyPr>
          <a:lstStyle/>
          <a:p>
            <a:r>
              <a:rPr lang="en-GB" sz="2400" b="1">
                <a:ea typeface="Calibri"/>
                <a:cs typeface="Calibri"/>
              </a:rPr>
              <a:t>No BL correlations required</a:t>
            </a:r>
            <a:endParaRPr lang="en-US"/>
          </a:p>
          <a:p>
            <a:r>
              <a:rPr lang="en-GB" sz="2400" b="1">
                <a:ea typeface="Calibri"/>
                <a:cs typeface="Calibri"/>
              </a:rPr>
              <a:t>Matches (constant) shock speed</a:t>
            </a:r>
          </a:p>
          <a:p>
            <a:pPr marL="742950" lvl="1" indent="-285750">
              <a:buFont typeface="Arial" panose="020B0604020202020204" pitchFamily="34" charset="0"/>
              <a:buChar char="•"/>
            </a:pPr>
            <a:endParaRPr lang="en-GB" sz="2400">
              <a:ea typeface="Calibri"/>
              <a:cs typeface="Calibri"/>
            </a:endParaRPr>
          </a:p>
          <a:p>
            <a:pPr marL="742950" lvl="1" indent="-285750">
              <a:buFont typeface="Arial" panose="020B0604020202020204" pitchFamily="34" charset="0"/>
              <a:buChar char="•"/>
            </a:pPr>
            <a:endParaRPr lang="en-GB" sz="2400">
              <a:ea typeface="Calibri"/>
              <a:cs typeface="Calibri"/>
            </a:endParaRPr>
          </a:p>
        </p:txBody>
      </p:sp>
    </p:spTree>
    <p:extLst>
      <p:ext uri="{BB962C8B-B14F-4D97-AF65-F5344CB8AC3E}">
        <p14:creationId xmlns:p14="http://schemas.microsoft.com/office/powerpoint/2010/main" val="3748944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00940-51BE-4F1F-227C-366A1DD614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C74284-23C0-6C48-0985-629F07B16825}"/>
              </a:ext>
            </a:extLst>
          </p:cNvPr>
          <p:cNvSpPr>
            <a:spLocks noGrp="1"/>
          </p:cNvSpPr>
          <p:nvPr>
            <p:ph type="title"/>
          </p:nvPr>
        </p:nvSpPr>
        <p:spPr/>
        <p:txBody>
          <a:bodyPr/>
          <a:lstStyle/>
          <a:p>
            <a:r>
              <a:rPr lang="en-GB">
                <a:ea typeface="Calibri Light"/>
                <a:cs typeface="Calibri Light"/>
              </a:rPr>
              <a:t>Motivation: EAST H</a:t>
            </a:r>
            <a:r>
              <a:rPr lang="en-GB" sz="2900" baseline="-25000">
                <a:ea typeface="Calibri Light"/>
                <a:cs typeface="Calibri Light"/>
              </a:rPr>
              <a:t>2</a:t>
            </a:r>
            <a:r>
              <a:rPr lang="en-GB">
                <a:ea typeface="Calibri Light"/>
                <a:cs typeface="Calibri Light"/>
              </a:rPr>
              <a:t> -He Experiment</a:t>
            </a:r>
            <a:endParaRPr lang="en-GB" b="0">
              <a:solidFill>
                <a:srgbClr val="000000"/>
              </a:solidFill>
              <a:ea typeface="Calibri Light"/>
              <a:cs typeface="Calibri Light"/>
            </a:endParaRPr>
          </a:p>
        </p:txBody>
      </p:sp>
      <p:sp>
        <p:nvSpPr>
          <p:cNvPr id="6" name="Slide Number Placeholder 3">
            <a:extLst>
              <a:ext uri="{FF2B5EF4-FFF2-40B4-BE49-F238E27FC236}">
                <a16:creationId xmlns:a16="http://schemas.microsoft.com/office/drawing/2014/main" id="{72401ED2-6DBB-86B1-40EA-9432D441A854}"/>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F59D9674-0190-A2AD-5B6B-9CD60DABE299}"/>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10</a:t>
            </a:fld>
            <a:endParaRPr lang="en-GB"/>
          </a:p>
        </p:txBody>
      </p:sp>
      <p:pic>
        <p:nvPicPr>
          <p:cNvPr id="4" name="Picture 3">
            <a:extLst>
              <a:ext uri="{FF2B5EF4-FFF2-40B4-BE49-F238E27FC236}">
                <a16:creationId xmlns:a16="http://schemas.microsoft.com/office/drawing/2014/main" id="{19F5FA44-9A83-72C4-7804-3D3FBE95FC7D}"/>
              </a:ext>
            </a:extLst>
          </p:cNvPr>
          <p:cNvPicPr>
            <a:picLocks noChangeAspect="1"/>
          </p:cNvPicPr>
          <p:nvPr/>
        </p:nvPicPr>
        <p:blipFill>
          <a:blip r:embed="rId3"/>
          <a:srcRect b="225"/>
          <a:stretch>
            <a:fillRect/>
          </a:stretch>
        </p:blipFill>
        <p:spPr>
          <a:xfrm>
            <a:off x="756603" y="1176973"/>
            <a:ext cx="7610475" cy="4514185"/>
          </a:xfrm>
          <a:prstGeom prst="rect">
            <a:avLst/>
          </a:prstGeom>
        </p:spPr>
      </p:pic>
      <p:pic>
        <p:nvPicPr>
          <p:cNvPr id="5" name="Picture 4">
            <a:extLst>
              <a:ext uri="{FF2B5EF4-FFF2-40B4-BE49-F238E27FC236}">
                <a16:creationId xmlns:a16="http://schemas.microsoft.com/office/drawing/2014/main" id="{BC0E0F5F-56CB-150F-9ECE-5367D2AC0678}"/>
              </a:ext>
            </a:extLst>
          </p:cNvPr>
          <p:cNvPicPr>
            <a:picLocks noChangeAspect="1"/>
          </p:cNvPicPr>
          <p:nvPr/>
        </p:nvPicPr>
        <p:blipFill>
          <a:blip r:embed="rId4"/>
          <a:stretch>
            <a:fillRect/>
          </a:stretch>
        </p:blipFill>
        <p:spPr>
          <a:xfrm>
            <a:off x="7974965" y="1048068"/>
            <a:ext cx="4217670" cy="1622425"/>
          </a:xfrm>
          <a:prstGeom prst="rect">
            <a:avLst/>
          </a:prstGeom>
        </p:spPr>
      </p:pic>
      <p:sp>
        <p:nvSpPr>
          <p:cNvPr id="9" name="TextBox 8">
            <a:extLst>
              <a:ext uri="{FF2B5EF4-FFF2-40B4-BE49-F238E27FC236}">
                <a16:creationId xmlns:a16="http://schemas.microsoft.com/office/drawing/2014/main" id="{C7870C81-06FE-40D0-E407-83B79BE03260}"/>
              </a:ext>
            </a:extLst>
          </p:cNvPr>
          <p:cNvSpPr txBox="1"/>
          <p:nvPr/>
        </p:nvSpPr>
        <p:spPr>
          <a:xfrm>
            <a:off x="7890604" y="4196745"/>
            <a:ext cx="7425859" cy="1569660"/>
          </a:xfrm>
          <a:prstGeom prst="rect">
            <a:avLst/>
          </a:prstGeom>
          <a:noFill/>
        </p:spPr>
        <p:txBody>
          <a:bodyPr wrap="square" lIns="91440" tIns="45720" rIns="91440" bIns="45720" rtlCol="0" anchor="t">
            <a:spAutoFit/>
          </a:bodyPr>
          <a:lstStyle/>
          <a:p>
            <a:r>
              <a:rPr lang="en-GB" sz="2400" b="1">
                <a:ea typeface="Calibri"/>
                <a:cs typeface="Calibri"/>
              </a:rPr>
              <a:t>No BL correlations required</a:t>
            </a:r>
            <a:endParaRPr lang="en-US"/>
          </a:p>
          <a:p>
            <a:r>
              <a:rPr lang="en-GB" sz="2400" b="1">
                <a:ea typeface="Calibri"/>
                <a:cs typeface="Calibri"/>
              </a:rPr>
              <a:t>Matches (constant) shock speed</a:t>
            </a:r>
          </a:p>
          <a:p>
            <a:pPr marL="742950" lvl="1" indent="-285750">
              <a:buFont typeface="Arial" panose="020B0604020202020204" pitchFamily="34" charset="0"/>
              <a:buChar char="•"/>
            </a:pPr>
            <a:endParaRPr lang="en-GB" sz="2400">
              <a:ea typeface="Calibri"/>
              <a:cs typeface="Calibri"/>
            </a:endParaRPr>
          </a:p>
          <a:p>
            <a:pPr marL="742950" lvl="1" indent="-285750">
              <a:buFont typeface="Arial" panose="020B0604020202020204" pitchFamily="34" charset="0"/>
              <a:buChar char="•"/>
            </a:pPr>
            <a:endParaRPr lang="en-GB" sz="2400">
              <a:ea typeface="Calibri"/>
              <a:cs typeface="Calibri"/>
            </a:endParaRPr>
          </a:p>
        </p:txBody>
      </p:sp>
      <p:pic>
        <p:nvPicPr>
          <p:cNvPr id="11" name="Picture 10">
            <a:extLst>
              <a:ext uri="{FF2B5EF4-FFF2-40B4-BE49-F238E27FC236}">
                <a16:creationId xmlns:a16="http://schemas.microsoft.com/office/drawing/2014/main" id="{79DF434E-99FC-EEC9-6466-F66E6C22802C}"/>
              </a:ext>
            </a:extLst>
          </p:cNvPr>
          <p:cNvPicPr>
            <a:picLocks noChangeAspect="1"/>
          </p:cNvPicPr>
          <p:nvPr/>
        </p:nvPicPr>
        <p:blipFill>
          <a:blip r:embed="rId5"/>
          <a:stretch>
            <a:fillRect/>
          </a:stretch>
        </p:blipFill>
        <p:spPr>
          <a:xfrm>
            <a:off x="2157412" y="628650"/>
            <a:ext cx="7877175" cy="5600700"/>
          </a:xfrm>
          <a:prstGeom prst="rect">
            <a:avLst/>
          </a:prstGeom>
        </p:spPr>
      </p:pic>
    </p:spTree>
    <p:extLst>
      <p:ext uri="{BB962C8B-B14F-4D97-AF65-F5344CB8AC3E}">
        <p14:creationId xmlns:p14="http://schemas.microsoft.com/office/powerpoint/2010/main" val="669994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4CE94-FAE7-7E20-413B-F49A653945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490B6C-42A6-A8E8-AD08-C304BF6A1630}"/>
              </a:ext>
            </a:extLst>
          </p:cNvPr>
          <p:cNvSpPr>
            <a:spLocks noGrp="1"/>
          </p:cNvSpPr>
          <p:nvPr>
            <p:ph type="title"/>
          </p:nvPr>
        </p:nvSpPr>
        <p:spPr/>
        <p:txBody>
          <a:bodyPr/>
          <a:lstStyle/>
          <a:p>
            <a:r>
              <a:rPr lang="en-GB">
                <a:ea typeface="Calibri Light"/>
                <a:cs typeface="Calibri Light"/>
              </a:rPr>
              <a:t>Motivation: EAST H</a:t>
            </a:r>
            <a:r>
              <a:rPr lang="en-GB" sz="2900" baseline="-25000">
                <a:ea typeface="Calibri Light"/>
                <a:cs typeface="Calibri Light"/>
              </a:rPr>
              <a:t>2</a:t>
            </a:r>
            <a:r>
              <a:rPr lang="en-GB">
                <a:ea typeface="Calibri Light"/>
                <a:cs typeface="Calibri Light"/>
              </a:rPr>
              <a:t> -He Experiment</a:t>
            </a:r>
            <a:endParaRPr lang="en-GB" b="0">
              <a:solidFill>
                <a:srgbClr val="000000"/>
              </a:solidFill>
              <a:ea typeface="Calibri Light"/>
              <a:cs typeface="Calibri Light"/>
            </a:endParaRPr>
          </a:p>
        </p:txBody>
      </p:sp>
      <p:sp>
        <p:nvSpPr>
          <p:cNvPr id="6" name="Slide Number Placeholder 3">
            <a:extLst>
              <a:ext uri="{FF2B5EF4-FFF2-40B4-BE49-F238E27FC236}">
                <a16:creationId xmlns:a16="http://schemas.microsoft.com/office/drawing/2014/main" id="{C6F3FA6A-7CF1-0C97-F40C-24BD66A46D7F}"/>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BDFED674-08BD-2FAF-4C70-C544C72A129B}"/>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11</a:t>
            </a:fld>
            <a:endParaRPr lang="en-GB"/>
          </a:p>
        </p:txBody>
      </p:sp>
      <p:pic>
        <p:nvPicPr>
          <p:cNvPr id="8" name="Picture 7">
            <a:extLst>
              <a:ext uri="{FF2B5EF4-FFF2-40B4-BE49-F238E27FC236}">
                <a16:creationId xmlns:a16="http://schemas.microsoft.com/office/drawing/2014/main" id="{5201DA00-1E28-EA0D-3E25-4F7FB4E410E3}"/>
              </a:ext>
            </a:extLst>
          </p:cNvPr>
          <p:cNvPicPr>
            <a:picLocks noChangeAspect="1"/>
          </p:cNvPicPr>
          <p:nvPr/>
        </p:nvPicPr>
        <p:blipFill>
          <a:blip r:embed="rId3"/>
          <a:stretch>
            <a:fillRect/>
          </a:stretch>
        </p:blipFill>
        <p:spPr>
          <a:xfrm>
            <a:off x="236538" y="1049972"/>
            <a:ext cx="6852285" cy="2431415"/>
          </a:xfrm>
          <a:prstGeom prst="rect">
            <a:avLst/>
          </a:prstGeom>
        </p:spPr>
      </p:pic>
      <p:pic>
        <p:nvPicPr>
          <p:cNvPr id="12" name="Picture 11">
            <a:extLst>
              <a:ext uri="{FF2B5EF4-FFF2-40B4-BE49-F238E27FC236}">
                <a16:creationId xmlns:a16="http://schemas.microsoft.com/office/drawing/2014/main" id="{05030CC1-0D9A-224E-062B-0B28AB12D849}"/>
              </a:ext>
            </a:extLst>
          </p:cNvPr>
          <p:cNvPicPr>
            <a:picLocks noChangeAspect="1"/>
          </p:cNvPicPr>
          <p:nvPr/>
        </p:nvPicPr>
        <p:blipFill>
          <a:blip r:embed="rId4"/>
          <a:stretch>
            <a:fillRect/>
          </a:stretch>
        </p:blipFill>
        <p:spPr>
          <a:xfrm>
            <a:off x="419735" y="4002088"/>
            <a:ext cx="4992370" cy="1911985"/>
          </a:xfrm>
          <a:prstGeom prst="rect">
            <a:avLst/>
          </a:prstGeom>
        </p:spPr>
      </p:pic>
      <p:pic>
        <p:nvPicPr>
          <p:cNvPr id="13" name="Picture 12">
            <a:extLst>
              <a:ext uri="{FF2B5EF4-FFF2-40B4-BE49-F238E27FC236}">
                <a16:creationId xmlns:a16="http://schemas.microsoft.com/office/drawing/2014/main" id="{0631A16E-62C5-BF64-024A-C4FE25CCB4F8}"/>
              </a:ext>
            </a:extLst>
          </p:cNvPr>
          <p:cNvPicPr>
            <a:picLocks noChangeAspect="1"/>
          </p:cNvPicPr>
          <p:nvPr/>
        </p:nvPicPr>
        <p:blipFill>
          <a:blip r:embed="rId5"/>
          <a:stretch>
            <a:fillRect/>
          </a:stretch>
        </p:blipFill>
        <p:spPr>
          <a:xfrm>
            <a:off x="4541203" y="2614930"/>
            <a:ext cx="7752715" cy="2918460"/>
          </a:xfrm>
          <a:prstGeom prst="rect">
            <a:avLst/>
          </a:prstGeom>
        </p:spPr>
      </p:pic>
      <p:sp>
        <p:nvSpPr>
          <p:cNvPr id="15" name="TextBox 14">
            <a:extLst>
              <a:ext uri="{FF2B5EF4-FFF2-40B4-BE49-F238E27FC236}">
                <a16:creationId xmlns:a16="http://schemas.microsoft.com/office/drawing/2014/main" id="{91555DC3-06E1-D5C6-C10D-6273369BBEED}"/>
              </a:ext>
            </a:extLst>
          </p:cNvPr>
          <p:cNvSpPr txBox="1"/>
          <p:nvPr/>
        </p:nvSpPr>
        <p:spPr>
          <a:xfrm>
            <a:off x="4304177" y="5537089"/>
            <a:ext cx="3388980" cy="461665"/>
          </a:xfrm>
          <a:prstGeom prst="rect">
            <a:avLst/>
          </a:prstGeom>
          <a:solidFill>
            <a:srgbClr val="FDE61D"/>
          </a:solidFill>
          <a:ln>
            <a:solidFill>
              <a:schemeClr val="accent1">
                <a:shade val="50000"/>
              </a:schemeClr>
            </a:solidFill>
          </a:ln>
        </p:spPr>
        <p:txBody>
          <a:bodyPr wrap="square" lIns="91440" tIns="45720" rIns="91440" bIns="45720" rtlCol="0" anchor="t">
            <a:spAutoFit/>
          </a:bodyPr>
          <a:lstStyle/>
          <a:p>
            <a:pPr algn="ctr"/>
            <a:r>
              <a:rPr lang="en-GB" sz="2400" b="1"/>
              <a:t>Shock speed variation?</a:t>
            </a:r>
            <a:endParaRPr lang="en-US"/>
          </a:p>
        </p:txBody>
      </p:sp>
    </p:spTree>
    <p:extLst>
      <p:ext uri="{BB962C8B-B14F-4D97-AF65-F5344CB8AC3E}">
        <p14:creationId xmlns:p14="http://schemas.microsoft.com/office/powerpoint/2010/main" val="232387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C683B-5D6F-EDB7-5E1C-710E9B4E44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3996F4-D8E0-2351-C99B-36AE7F764C45}"/>
              </a:ext>
            </a:extLst>
          </p:cNvPr>
          <p:cNvSpPr>
            <a:spLocks noGrp="1"/>
          </p:cNvSpPr>
          <p:nvPr>
            <p:ph type="title"/>
          </p:nvPr>
        </p:nvSpPr>
        <p:spPr/>
        <p:txBody>
          <a:bodyPr/>
          <a:lstStyle/>
          <a:p>
            <a:r>
              <a:rPr lang="en-GB">
                <a:ea typeface="Calibri Light"/>
                <a:cs typeface="Calibri Light"/>
              </a:rPr>
              <a:t>Motivation! EAST H2-He Experiment</a:t>
            </a:r>
            <a:endParaRPr lang="en-GB"/>
          </a:p>
        </p:txBody>
      </p:sp>
      <p:sp>
        <p:nvSpPr>
          <p:cNvPr id="6" name="Slide Number Placeholder 3">
            <a:extLst>
              <a:ext uri="{FF2B5EF4-FFF2-40B4-BE49-F238E27FC236}">
                <a16:creationId xmlns:a16="http://schemas.microsoft.com/office/drawing/2014/main" id="{8679E248-C7B6-283F-C66C-AB42E89542D1}"/>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48410461-118A-5A93-E660-F9E7E64C4ED4}"/>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12</a:t>
            </a:fld>
            <a:endParaRPr lang="en-GB"/>
          </a:p>
        </p:txBody>
      </p:sp>
      <p:sp>
        <p:nvSpPr>
          <p:cNvPr id="12" name="Title 1">
            <a:extLst>
              <a:ext uri="{FF2B5EF4-FFF2-40B4-BE49-F238E27FC236}">
                <a16:creationId xmlns:a16="http://schemas.microsoft.com/office/drawing/2014/main" id="{39108E52-4FF0-869B-CEE5-171A6ABC1542}"/>
              </a:ext>
            </a:extLst>
          </p:cNvPr>
          <p:cNvSpPr>
            <a:spLocks noGrp="1"/>
          </p:cNvSpPr>
          <p:nvPr/>
        </p:nvSpPr>
        <p:spPr>
          <a:xfrm>
            <a:off x="0" y="0"/>
            <a:ext cx="9812267" cy="1044000"/>
          </a:xfrm>
          <a:prstGeom prst="rect">
            <a:avLst/>
          </a:prstGeom>
          <a:solidFill>
            <a:srgbClr val="0C264A"/>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en-GB">
                <a:ea typeface="CMU Sans Serif Medium" panose="02000603000000000000" pitchFamily="2" charset="0"/>
                <a:cs typeface="CMU Sans Serif Medium" panose="02000603000000000000" pitchFamily="2" charset="0"/>
              </a:rPr>
              <a:t>NESS2D-t: Quasi-transient modelling</a:t>
            </a:r>
            <a:endParaRPr lang="en-AU"/>
          </a:p>
        </p:txBody>
      </p:sp>
      <p:grpSp>
        <p:nvGrpSpPr>
          <p:cNvPr id="13" name="Group 12">
            <a:extLst>
              <a:ext uri="{FF2B5EF4-FFF2-40B4-BE49-F238E27FC236}">
                <a16:creationId xmlns:a16="http://schemas.microsoft.com/office/drawing/2014/main" id="{86A8FDD5-7296-FF3D-2CC3-953D9FDB881D}"/>
              </a:ext>
            </a:extLst>
          </p:cNvPr>
          <p:cNvGrpSpPr/>
          <p:nvPr/>
        </p:nvGrpSpPr>
        <p:grpSpPr>
          <a:xfrm>
            <a:off x="399375" y="1448917"/>
            <a:ext cx="5567816" cy="1181777"/>
            <a:chOff x="399375" y="1448917"/>
            <a:chExt cx="7297168" cy="1495634"/>
          </a:xfrm>
        </p:grpSpPr>
        <p:pic>
          <p:nvPicPr>
            <p:cNvPr id="16" name="Picture 15">
              <a:extLst>
                <a:ext uri="{FF2B5EF4-FFF2-40B4-BE49-F238E27FC236}">
                  <a16:creationId xmlns:a16="http://schemas.microsoft.com/office/drawing/2014/main" id="{FBCF0114-6E7D-FFD4-307C-CAFBECA51FCC}"/>
                </a:ext>
              </a:extLst>
            </p:cNvPr>
            <p:cNvPicPr>
              <a:picLocks noChangeAspect="1"/>
            </p:cNvPicPr>
            <p:nvPr/>
          </p:nvPicPr>
          <p:blipFill>
            <a:blip r:embed="rId3"/>
            <a:stretch>
              <a:fillRect/>
            </a:stretch>
          </p:blipFill>
          <p:spPr>
            <a:xfrm>
              <a:off x="399375" y="1448917"/>
              <a:ext cx="7297168" cy="1495634"/>
            </a:xfrm>
            <a:prstGeom prst="rect">
              <a:avLst/>
            </a:prstGeom>
          </p:spPr>
        </p:pic>
        <p:sp>
          <p:nvSpPr>
            <p:cNvPr id="17" name="Oval 16">
              <a:extLst>
                <a:ext uri="{FF2B5EF4-FFF2-40B4-BE49-F238E27FC236}">
                  <a16:creationId xmlns:a16="http://schemas.microsoft.com/office/drawing/2014/main" id="{60FCC38B-7848-542E-B8A2-C2F792F74906}"/>
                </a:ext>
              </a:extLst>
            </p:cNvPr>
            <p:cNvSpPr/>
            <p:nvPr/>
          </p:nvSpPr>
          <p:spPr>
            <a:xfrm>
              <a:off x="1829356" y="2605159"/>
              <a:ext cx="1104902" cy="27271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a:p>
          </p:txBody>
        </p:sp>
        <p:sp>
          <p:nvSpPr>
            <p:cNvPr id="18" name="Oval 17">
              <a:extLst>
                <a:ext uri="{FF2B5EF4-FFF2-40B4-BE49-F238E27FC236}">
                  <a16:creationId xmlns:a16="http://schemas.microsoft.com/office/drawing/2014/main" id="{06E56A01-58FF-A4DC-0716-A747F533005E}"/>
                </a:ext>
              </a:extLst>
            </p:cNvPr>
            <p:cNvSpPr/>
            <p:nvPr/>
          </p:nvSpPr>
          <p:spPr>
            <a:xfrm>
              <a:off x="1829357" y="2241956"/>
              <a:ext cx="1307957" cy="34634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a:p>
          </p:txBody>
        </p:sp>
        <p:sp>
          <p:nvSpPr>
            <p:cNvPr id="19" name="Oval 18">
              <a:extLst>
                <a:ext uri="{FF2B5EF4-FFF2-40B4-BE49-F238E27FC236}">
                  <a16:creationId xmlns:a16="http://schemas.microsoft.com/office/drawing/2014/main" id="{A4E1FBFF-0280-88D2-02FF-3CA32C6988E9}"/>
                </a:ext>
              </a:extLst>
            </p:cNvPr>
            <p:cNvSpPr/>
            <p:nvPr/>
          </p:nvSpPr>
          <p:spPr>
            <a:xfrm>
              <a:off x="1894300" y="1448917"/>
              <a:ext cx="366714" cy="266876"/>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a:p>
          </p:txBody>
        </p:sp>
        <p:sp>
          <p:nvSpPr>
            <p:cNvPr id="20" name="Oval 19">
              <a:extLst>
                <a:ext uri="{FF2B5EF4-FFF2-40B4-BE49-F238E27FC236}">
                  <a16:creationId xmlns:a16="http://schemas.microsoft.com/office/drawing/2014/main" id="{60B2FB86-AA7A-696E-2420-57F95380718B}"/>
                </a:ext>
              </a:extLst>
            </p:cNvPr>
            <p:cNvSpPr/>
            <p:nvPr/>
          </p:nvSpPr>
          <p:spPr>
            <a:xfrm>
              <a:off x="1829356" y="1822824"/>
              <a:ext cx="660257" cy="31210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a:p>
          </p:txBody>
        </p:sp>
      </p:grpSp>
      <p:pic>
        <p:nvPicPr>
          <p:cNvPr id="14" name="Picture 13">
            <a:extLst>
              <a:ext uri="{FF2B5EF4-FFF2-40B4-BE49-F238E27FC236}">
                <a16:creationId xmlns:a16="http://schemas.microsoft.com/office/drawing/2014/main" id="{8580E8AB-446E-0F51-2636-D631A97B4909}"/>
              </a:ext>
            </a:extLst>
          </p:cNvPr>
          <p:cNvPicPr>
            <a:picLocks noChangeAspect="1"/>
          </p:cNvPicPr>
          <p:nvPr/>
        </p:nvPicPr>
        <p:blipFill>
          <a:blip r:embed="rId4"/>
          <a:stretch>
            <a:fillRect/>
          </a:stretch>
        </p:blipFill>
        <p:spPr>
          <a:xfrm>
            <a:off x="5059720" y="3728457"/>
            <a:ext cx="7036358" cy="2598704"/>
          </a:xfrm>
          <a:prstGeom prst="rect">
            <a:avLst/>
          </a:prstGeom>
        </p:spPr>
      </p:pic>
      <p:pic>
        <p:nvPicPr>
          <p:cNvPr id="15" name="Picture 14">
            <a:extLst>
              <a:ext uri="{FF2B5EF4-FFF2-40B4-BE49-F238E27FC236}">
                <a16:creationId xmlns:a16="http://schemas.microsoft.com/office/drawing/2014/main" id="{4B50F0E0-B71C-47C6-BA64-1E9F350E50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7305" y="1109020"/>
            <a:ext cx="4219942" cy="2497517"/>
          </a:xfrm>
          <a:prstGeom prst="rect">
            <a:avLst/>
          </a:prstGeom>
        </p:spPr>
      </p:pic>
      <p:sp>
        <p:nvSpPr>
          <p:cNvPr id="22" name="TextBox 21">
            <a:extLst>
              <a:ext uri="{FF2B5EF4-FFF2-40B4-BE49-F238E27FC236}">
                <a16:creationId xmlns:a16="http://schemas.microsoft.com/office/drawing/2014/main" id="{B263D800-DBE9-C32A-CA3D-27E76D52D1BC}"/>
              </a:ext>
            </a:extLst>
          </p:cNvPr>
          <p:cNvSpPr txBox="1"/>
          <p:nvPr/>
        </p:nvSpPr>
        <p:spPr>
          <a:xfrm>
            <a:off x="402684" y="3119785"/>
            <a:ext cx="4215299" cy="3046988"/>
          </a:xfrm>
          <a:prstGeom prst="rect">
            <a:avLst/>
          </a:prstGeom>
          <a:noFill/>
        </p:spPr>
        <p:txBody>
          <a:bodyPr wrap="square" lIns="91440" tIns="45720" rIns="91440" bIns="45720" rtlCol="0" anchor="t">
            <a:spAutoFit/>
          </a:bodyPr>
          <a:lstStyle/>
          <a:p>
            <a:r>
              <a:rPr lang="en-GB" sz="2400" b="1">
                <a:ea typeface="Calibri"/>
                <a:cs typeface="Calibri"/>
              </a:rPr>
              <a:t>Method:</a:t>
            </a:r>
            <a:endParaRPr lang="en-US"/>
          </a:p>
          <a:p>
            <a:pPr marL="457200" indent="-457200">
              <a:buAutoNum type="arabicParenR"/>
            </a:pPr>
            <a:r>
              <a:rPr lang="en-GB" sz="2400">
                <a:ea typeface="Calibri"/>
                <a:cs typeface="Calibri"/>
              </a:rPr>
              <a:t>Add backwards Euler to RHS of NESS2D implicit equations</a:t>
            </a:r>
          </a:p>
          <a:p>
            <a:pPr marL="457200" indent="-457200">
              <a:buAutoNum type="arabicParenR"/>
            </a:pPr>
            <a:r>
              <a:rPr lang="en-GB" sz="2400">
                <a:ea typeface="Calibri"/>
                <a:cs typeface="Calibri"/>
              </a:rPr>
              <a:t>Select dt such that pressure waves can traverse slug</a:t>
            </a:r>
            <a:endParaRPr lang="en-GB">
              <a:ea typeface="Calibri"/>
              <a:cs typeface="Calibri"/>
            </a:endParaRPr>
          </a:p>
          <a:p>
            <a:pPr marL="457200" indent="-457200">
              <a:buAutoNum type="arabicParenR"/>
            </a:pPr>
            <a:r>
              <a:rPr lang="en-GB" sz="2400">
                <a:ea typeface="Calibri"/>
                <a:cs typeface="Calibri"/>
              </a:rPr>
              <a:t>Specify shock trajectory </a:t>
            </a:r>
            <a:endParaRPr lang="en-GB">
              <a:ea typeface="Calibri"/>
              <a:cs typeface="Calibri"/>
            </a:endParaRPr>
          </a:p>
          <a:p>
            <a:pPr marL="742950" lvl="1" indent="-285750">
              <a:buFont typeface="Arial" panose="020B0604020202020204" pitchFamily="34" charset="0"/>
              <a:buChar char="•"/>
            </a:pPr>
            <a:endParaRPr lang="en-GB" sz="2400">
              <a:ea typeface="Calibri"/>
              <a:cs typeface="Calibri"/>
            </a:endParaRPr>
          </a:p>
          <a:p>
            <a:pPr marL="742950" lvl="1" indent="-285750">
              <a:buFont typeface="Arial" panose="020B0604020202020204" pitchFamily="34" charset="0"/>
              <a:buChar char="•"/>
            </a:pPr>
            <a:endParaRPr lang="en-GB" sz="2400">
              <a:ea typeface="Calibri"/>
              <a:cs typeface="Calibri"/>
            </a:endParaRPr>
          </a:p>
        </p:txBody>
      </p:sp>
      <p:sp>
        <p:nvSpPr>
          <p:cNvPr id="24" name="TextBox 23">
            <a:extLst>
              <a:ext uri="{FF2B5EF4-FFF2-40B4-BE49-F238E27FC236}">
                <a16:creationId xmlns:a16="http://schemas.microsoft.com/office/drawing/2014/main" id="{0B6757F3-E329-308A-2F4B-55D4F724E3FA}"/>
              </a:ext>
            </a:extLst>
          </p:cNvPr>
          <p:cNvSpPr txBox="1"/>
          <p:nvPr/>
        </p:nvSpPr>
        <p:spPr>
          <a:xfrm>
            <a:off x="4405777" y="1940449"/>
            <a:ext cx="3388980" cy="1200329"/>
          </a:xfrm>
          <a:prstGeom prst="rect">
            <a:avLst/>
          </a:prstGeom>
          <a:solidFill>
            <a:srgbClr val="FDE61D"/>
          </a:solidFill>
          <a:ln>
            <a:solidFill>
              <a:schemeClr val="accent1">
                <a:shade val="50000"/>
              </a:schemeClr>
            </a:solidFill>
          </a:ln>
        </p:spPr>
        <p:txBody>
          <a:bodyPr wrap="square" lIns="91440" tIns="45720" rIns="91440" bIns="45720" rtlCol="0" anchor="t">
            <a:spAutoFit/>
          </a:bodyPr>
          <a:lstStyle/>
          <a:p>
            <a:pPr algn="ctr"/>
            <a:r>
              <a:rPr lang="en-GB" sz="2400" b="1"/>
              <a:t>Validated using a priori simulations and LASTA2.0</a:t>
            </a:r>
            <a:endParaRPr lang="en-GB" sz="2400" b="1">
              <a:ea typeface="Calibri"/>
              <a:cs typeface="Calibri"/>
            </a:endParaRPr>
          </a:p>
        </p:txBody>
      </p:sp>
      <p:sp>
        <p:nvSpPr>
          <p:cNvPr id="4" name="TextBox 3">
            <a:extLst>
              <a:ext uri="{FF2B5EF4-FFF2-40B4-BE49-F238E27FC236}">
                <a16:creationId xmlns:a16="http://schemas.microsoft.com/office/drawing/2014/main" id="{4A969957-1F87-0552-5AD0-933D6AD88A96}"/>
              </a:ext>
            </a:extLst>
          </p:cNvPr>
          <p:cNvSpPr txBox="1"/>
          <p:nvPr/>
        </p:nvSpPr>
        <p:spPr>
          <a:xfrm>
            <a:off x="4405777" y="3433969"/>
            <a:ext cx="3388980" cy="1200329"/>
          </a:xfrm>
          <a:prstGeom prst="rect">
            <a:avLst/>
          </a:prstGeom>
          <a:solidFill>
            <a:srgbClr val="FDE61D"/>
          </a:solidFill>
          <a:ln>
            <a:solidFill>
              <a:schemeClr val="accent1">
                <a:shade val="50000"/>
              </a:schemeClr>
            </a:solidFill>
          </a:ln>
        </p:spPr>
        <p:txBody>
          <a:bodyPr wrap="square" lIns="91440" tIns="45720" rIns="91440" bIns="45720" rtlCol="0" anchor="t">
            <a:spAutoFit/>
          </a:bodyPr>
          <a:lstStyle/>
          <a:p>
            <a:pPr algn="ctr"/>
            <a:r>
              <a:rPr lang="en-GB" sz="2400" b="1">
                <a:ea typeface="Calibri"/>
                <a:cs typeface="Calibri"/>
              </a:rPr>
              <a:t>No boundary layer correlations</a:t>
            </a:r>
            <a:endParaRPr lang="en-US"/>
          </a:p>
          <a:p>
            <a:pPr algn="ctr"/>
            <a:r>
              <a:rPr lang="en-GB" sz="2400" b="1">
                <a:ea typeface="Calibri"/>
                <a:cs typeface="Calibri"/>
              </a:rPr>
              <a:t>Matches shock trajectory</a:t>
            </a:r>
          </a:p>
        </p:txBody>
      </p:sp>
      <p:sp>
        <p:nvSpPr>
          <p:cNvPr id="7" name="TextBox 6">
            <a:extLst>
              <a:ext uri="{FF2B5EF4-FFF2-40B4-BE49-F238E27FC236}">
                <a16:creationId xmlns:a16="http://schemas.microsoft.com/office/drawing/2014/main" id="{FF41EF40-F99E-87DE-CD44-1D764B7BA4C8}"/>
              </a:ext>
            </a:extLst>
          </p:cNvPr>
          <p:cNvSpPr txBox="1"/>
          <p:nvPr/>
        </p:nvSpPr>
        <p:spPr>
          <a:xfrm>
            <a:off x="4405777" y="4968129"/>
            <a:ext cx="3388980" cy="461665"/>
          </a:xfrm>
          <a:prstGeom prst="rect">
            <a:avLst/>
          </a:prstGeom>
          <a:solidFill>
            <a:srgbClr val="FDE61D"/>
          </a:solidFill>
          <a:ln>
            <a:solidFill>
              <a:schemeClr val="accent1">
                <a:shade val="50000"/>
              </a:schemeClr>
            </a:solidFill>
          </a:ln>
        </p:spPr>
        <p:txBody>
          <a:bodyPr wrap="square" lIns="91440" tIns="45720" rIns="91440" bIns="45720" rtlCol="0" anchor="t">
            <a:spAutoFit/>
          </a:bodyPr>
          <a:lstStyle/>
          <a:p>
            <a:pPr algn="ctr"/>
            <a:r>
              <a:rPr lang="en-GB" sz="2400" b="1">
                <a:ea typeface="Calibri"/>
                <a:cs typeface="Calibri"/>
              </a:rPr>
              <a:t>Matches shock trajectory</a:t>
            </a:r>
            <a:endParaRPr lang="en-US"/>
          </a:p>
        </p:txBody>
      </p:sp>
    </p:spTree>
    <p:extLst>
      <p:ext uri="{BB962C8B-B14F-4D97-AF65-F5344CB8AC3E}">
        <p14:creationId xmlns:p14="http://schemas.microsoft.com/office/powerpoint/2010/main" val="233699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4"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84EEA-E0E2-E985-6989-6187C3A144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790823-BB2B-C2B9-0FBD-1649AFC15841}"/>
              </a:ext>
            </a:extLst>
          </p:cNvPr>
          <p:cNvSpPr>
            <a:spLocks noGrp="1"/>
          </p:cNvSpPr>
          <p:nvPr>
            <p:ph type="title"/>
          </p:nvPr>
        </p:nvSpPr>
        <p:spPr/>
        <p:txBody>
          <a:bodyPr/>
          <a:lstStyle/>
          <a:p>
            <a:r>
              <a:rPr lang="en-GB">
                <a:ea typeface="Calibri Light"/>
                <a:cs typeface="Calibri Light"/>
              </a:rPr>
              <a:t>Motivation! EAST H2-He Experiment</a:t>
            </a:r>
            <a:endParaRPr lang="en-GB"/>
          </a:p>
        </p:txBody>
      </p:sp>
      <p:sp>
        <p:nvSpPr>
          <p:cNvPr id="6" name="Slide Number Placeholder 3">
            <a:extLst>
              <a:ext uri="{FF2B5EF4-FFF2-40B4-BE49-F238E27FC236}">
                <a16:creationId xmlns:a16="http://schemas.microsoft.com/office/drawing/2014/main" id="{D4DB869D-70DE-F0E1-A5B6-EEB2CD6E70C5}"/>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303F3E0F-E26B-8D5B-1425-8A09D87B2E4C}"/>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13</a:t>
            </a:fld>
            <a:endParaRPr lang="en-GB"/>
          </a:p>
        </p:txBody>
      </p:sp>
      <p:sp>
        <p:nvSpPr>
          <p:cNvPr id="12" name="Title 1">
            <a:extLst>
              <a:ext uri="{FF2B5EF4-FFF2-40B4-BE49-F238E27FC236}">
                <a16:creationId xmlns:a16="http://schemas.microsoft.com/office/drawing/2014/main" id="{C6BB9A1B-F1CE-EF29-9065-4412D03320D4}"/>
              </a:ext>
            </a:extLst>
          </p:cNvPr>
          <p:cNvSpPr>
            <a:spLocks noGrp="1"/>
          </p:cNvSpPr>
          <p:nvPr/>
        </p:nvSpPr>
        <p:spPr>
          <a:xfrm>
            <a:off x="0" y="0"/>
            <a:ext cx="9812267" cy="1044000"/>
          </a:xfrm>
          <a:prstGeom prst="rect">
            <a:avLst/>
          </a:prstGeom>
          <a:solidFill>
            <a:srgbClr val="0C264A"/>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en-GB">
                <a:ea typeface="Calibri Light"/>
                <a:cs typeface="Calibri Light"/>
              </a:rPr>
              <a:t>Motivation: EAST H</a:t>
            </a:r>
            <a:r>
              <a:rPr lang="en-GB" sz="1900" baseline="-25000">
                <a:ea typeface="Calibri Light"/>
                <a:cs typeface="Calibri Light"/>
              </a:rPr>
              <a:t>2</a:t>
            </a:r>
            <a:r>
              <a:rPr lang="en-GB">
                <a:ea typeface="Calibri Light"/>
                <a:cs typeface="Calibri Light"/>
              </a:rPr>
              <a:t> -He Experiment</a:t>
            </a:r>
            <a:endParaRPr lang="en-GB" b="0">
              <a:solidFill>
                <a:srgbClr val="000000"/>
              </a:solidFill>
              <a:ea typeface="Calibri Light"/>
              <a:cs typeface="Calibri Light"/>
            </a:endParaRPr>
          </a:p>
        </p:txBody>
      </p:sp>
      <p:pic>
        <p:nvPicPr>
          <p:cNvPr id="4" name="Picture 3">
            <a:extLst>
              <a:ext uri="{FF2B5EF4-FFF2-40B4-BE49-F238E27FC236}">
                <a16:creationId xmlns:a16="http://schemas.microsoft.com/office/drawing/2014/main" id="{428C6DB2-7272-BB02-DE51-9CFDFDA66857}"/>
              </a:ext>
            </a:extLst>
          </p:cNvPr>
          <p:cNvPicPr>
            <a:picLocks noChangeAspect="1"/>
          </p:cNvPicPr>
          <p:nvPr/>
        </p:nvPicPr>
        <p:blipFill>
          <a:blip r:embed="rId3"/>
          <a:stretch>
            <a:fillRect/>
          </a:stretch>
        </p:blipFill>
        <p:spPr>
          <a:xfrm>
            <a:off x="6552248" y="1196023"/>
            <a:ext cx="3537585" cy="2423795"/>
          </a:xfrm>
          <a:prstGeom prst="rect">
            <a:avLst/>
          </a:prstGeom>
        </p:spPr>
      </p:pic>
      <p:pic>
        <p:nvPicPr>
          <p:cNvPr id="7" name="Picture 6">
            <a:extLst>
              <a:ext uri="{FF2B5EF4-FFF2-40B4-BE49-F238E27FC236}">
                <a16:creationId xmlns:a16="http://schemas.microsoft.com/office/drawing/2014/main" id="{8B459C53-6AED-C8D1-6B17-E54DF9EE90B7}"/>
              </a:ext>
            </a:extLst>
          </p:cNvPr>
          <p:cNvPicPr>
            <a:picLocks noChangeAspect="1"/>
          </p:cNvPicPr>
          <p:nvPr/>
        </p:nvPicPr>
        <p:blipFill>
          <a:blip r:embed="rId4"/>
          <a:stretch>
            <a:fillRect/>
          </a:stretch>
        </p:blipFill>
        <p:spPr>
          <a:xfrm>
            <a:off x="1629410" y="3834448"/>
            <a:ext cx="3355340" cy="2470785"/>
          </a:xfrm>
          <a:prstGeom prst="rect">
            <a:avLst/>
          </a:prstGeom>
        </p:spPr>
      </p:pic>
      <p:pic>
        <p:nvPicPr>
          <p:cNvPr id="9" name="Picture 8">
            <a:extLst>
              <a:ext uri="{FF2B5EF4-FFF2-40B4-BE49-F238E27FC236}">
                <a16:creationId xmlns:a16="http://schemas.microsoft.com/office/drawing/2014/main" id="{7368E8F3-E44C-B5AA-D58F-6F4D2DCFF3E2}"/>
              </a:ext>
            </a:extLst>
          </p:cNvPr>
          <p:cNvPicPr>
            <a:picLocks noChangeAspect="1"/>
          </p:cNvPicPr>
          <p:nvPr/>
        </p:nvPicPr>
        <p:blipFill>
          <a:blip r:embed="rId5"/>
          <a:stretch>
            <a:fillRect/>
          </a:stretch>
        </p:blipFill>
        <p:spPr>
          <a:xfrm>
            <a:off x="1627505" y="1197928"/>
            <a:ext cx="3531870" cy="2643505"/>
          </a:xfrm>
          <a:prstGeom prst="rect">
            <a:avLst/>
          </a:prstGeom>
        </p:spPr>
      </p:pic>
      <p:pic>
        <p:nvPicPr>
          <p:cNvPr id="11" name="Picture 10">
            <a:extLst>
              <a:ext uri="{FF2B5EF4-FFF2-40B4-BE49-F238E27FC236}">
                <a16:creationId xmlns:a16="http://schemas.microsoft.com/office/drawing/2014/main" id="{D647F1D6-BB92-B009-D37D-F193F93162AE}"/>
              </a:ext>
            </a:extLst>
          </p:cNvPr>
          <p:cNvPicPr>
            <a:picLocks noChangeAspect="1"/>
          </p:cNvPicPr>
          <p:nvPr/>
        </p:nvPicPr>
        <p:blipFill>
          <a:blip r:embed="rId6"/>
          <a:stretch>
            <a:fillRect/>
          </a:stretch>
        </p:blipFill>
        <p:spPr>
          <a:xfrm>
            <a:off x="6552247" y="3613468"/>
            <a:ext cx="3537585" cy="2648585"/>
          </a:xfrm>
          <a:prstGeom prst="rect">
            <a:avLst/>
          </a:prstGeom>
        </p:spPr>
      </p:pic>
    </p:spTree>
    <p:extLst>
      <p:ext uri="{BB962C8B-B14F-4D97-AF65-F5344CB8AC3E}">
        <p14:creationId xmlns:p14="http://schemas.microsoft.com/office/powerpoint/2010/main" val="4252155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4C3C1-CEFE-47ED-ADF2-0F5D680CEB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681616-F8F4-69B7-56DF-69D11E1739CE}"/>
              </a:ext>
            </a:extLst>
          </p:cNvPr>
          <p:cNvSpPr>
            <a:spLocks noGrp="1"/>
          </p:cNvSpPr>
          <p:nvPr>
            <p:ph type="title"/>
          </p:nvPr>
        </p:nvSpPr>
        <p:spPr/>
        <p:txBody>
          <a:bodyPr/>
          <a:lstStyle/>
          <a:p>
            <a:r>
              <a:rPr lang="en-GB">
                <a:ea typeface="Calibri Light"/>
                <a:cs typeface="Calibri Light"/>
              </a:rPr>
              <a:t>Motivation! EAST H2-He Experiment</a:t>
            </a:r>
            <a:endParaRPr lang="en-GB"/>
          </a:p>
        </p:txBody>
      </p:sp>
      <p:sp>
        <p:nvSpPr>
          <p:cNvPr id="6" name="Slide Number Placeholder 3">
            <a:extLst>
              <a:ext uri="{FF2B5EF4-FFF2-40B4-BE49-F238E27FC236}">
                <a16:creationId xmlns:a16="http://schemas.microsoft.com/office/drawing/2014/main" id="{8C71A264-A650-A72E-464E-450FFAE2A8BC}"/>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7F2734B0-6961-1BB8-BB11-D21A12ECFB23}"/>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14</a:t>
            </a:fld>
            <a:endParaRPr lang="en-GB"/>
          </a:p>
        </p:txBody>
      </p:sp>
      <p:sp>
        <p:nvSpPr>
          <p:cNvPr id="12" name="Title 1">
            <a:extLst>
              <a:ext uri="{FF2B5EF4-FFF2-40B4-BE49-F238E27FC236}">
                <a16:creationId xmlns:a16="http://schemas.microsoft.com/office/drawing/2014/main" id="{52E470FE-6E04-86D6-BBC3-390E50100D13}"/>
              </a:ext>
            </a:extLst>
          </p:cNvPr>
          <p:cNvSpPr>
            <a:spLocks noGrp="1"/>
          </p:cNvSpPr>
          <p:nvPr/>
        </p:nvSpPr>
        <p:spPr>
          <a:xfrm>
            <a:off x="0" y="0"/>
            <a:ext cx="9812267" cy="1044000"/>
          </a:xfrm>
          <a:prstGeom prst="rect">
            <a:avLst/>
          </a:prstGeom>
          <a:solidFill>
            <a:srgbClr val="0C264A"/>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en-GB">
                <a:ea typeface="Calibri Light"/>
                <a:cs typeface="Calibri Light"/>
              </a:rPr>
              <a:t>Motivation: EAST H</a:t>
            </a:r>
            <a:r>
              <a:rPr lang="en-GB" sz="2900" baseline="-25000">
                <a:ea typeface="Calibri Light"/>
                <a:cs typeface="Calibri Light"/>
              </a:rPr>
              <a:t>2</a:t>
            </a:r>
            <a:r>
              <a:rPr lang="en-GB">
                <a:ea typeface="Calibri Light"/>
                <a:cs typeface="Calibri Light"/>
              </a:rPr>
              <a:t> -He Experiment</a:t>
            </a:r>
            <a:endParaRPr lang="en-GB" b="0">
              <a:solidFill>
                <a:srgbClr val="000000"/>
              </a:solidFill>
              <a:ea typeface="Calibri Light"/>
              <a:cs typeface="Calibri Light"/>
            </a:endParaRPr>
          </a:p>
        </p:txBody>
      </p:sp>
      <p:pic>
        <p:nvPicPr>
          <p:cNvPr id="3" name="Picture 2">
            <a:extLst>
              <a:ext uri="{FF2B5EF4-FFF2-40B4-BE49-F238E27FC236}">
                <a16:creationId xmlns:a16="http://schemas.microsoft.com/office/drawing/2014/main" id="{CF9F64B5-2419-D504-5CAF-CCF3B579E607}"/>
              </a:ext>
            </a:extLst>
          </p:cNvPr>
          <p:cNvPicPr>
            <a:picLocks noChangeAspect="1"/>
          </p:cNvPicPr>
          <p:nvPr/>
        </p:nvPicPr>
        <p:blipFill>
          <a:blip r:embed="rId3"/>
          <a:stretch>
            <a:fillRect/>
          </a:stretch>
        </p:blipFill>
        <p:spPr>
          <a:xfrm>
            <a:off x="5632132" y="1822133"/>
            <a:ext cx="5794375" cy="4107815"/>
          </a:xfrm>
          <a:prstGeom prst="rect">
            <a:avLst/>
          </a:prstGeom>
        </p:spPr>
      </p:pic>
      <p:sp>
        <p:nvSpPr>
          <p:cNvPr id="5" name="TextBox 4">
            <a:extLst>
              <a:ext uri="{FF2B5EF4-FFF2-40B4-BE49-F238E27FC236}">
                <a16:creationId xmlns:a16="http://schemas.microsoft.com/office/drawing/2014/main" id="{9AABDF5B-7ABE-D389-2C2A-79DF08823E9E}"/>
              </a:ext>
            </a:extLst>
          </p:cNvPr>
          <p:cNvSpPr txBox="1"/>
          <p:nvPr/>
        </p:nvSpPr>
        <p:spPr>
          <a:xfrm>
            <a:off x="514444" y="1280825"/>
            <a:ext cx="4215299" cy="2677656"/>
          </a:xfrm>
          <a:prstGeom prst="rect">
            <a:avLst/>
          </a:prstGeom>
          <a:noFill/>
        </p:spPr>
        <p:txBody>
          <a:bodyPr wrap="square" lIns="91440" tIns="45720" rIns="91440" bIns="45720" rtlCol="0" anchor="t">
            <a:spAutoFit/>
          </a:bodyPr>
          <a:lstStyle/>
          <a:p>
            <a:r>
              <a:rPr lang="en-GB" sz="2400" b="1">
                <a:ea typeface="Calibri"/>
                <a:cs typeface="Calibri"/>
              </a:rPr>
              <a:t>Method:</a:t>
            </a:r>
            <a:endParaRPr lang="en-US"/>
          </a:p>
          <a:p>
            <a:pPr marL="457200" indent="-457200">
              <a:buAutoNum type="arabicParenR"/>
            </a:pPr>
            <a:r>
              <a:rPr lang="en-GB" sz="2400">
                <a:ea typeface="Calibri"/>
                <a:cs typeface="Calibri"/>
              </a:rPr>
              <a:t>Trajectory from EAST dataset</a:t>
            </a:r>
            <a:endParaRPr lang="en-GB"/>
          </a:p>
          <a:p>
            <a:pPr marL="457200" indent="-457200">
              <a:buAutoNum type="arabicParenR"/>
            </a:pPr>
            <a:r>
              <a:rPr lang="en-GB" sz="2400">
                <a:ea typeface="Calibri"/>
                <a:cs typeface="Calibri"/>
              </a:rPr>
              <a:t>Carroll et al. model</a:t>
            </a:r>
          </a:p>
          <a:p>
            <a:pPr marL="457200" indent="-457200">
              <a:buAutoNum type="arabicParenR"/>
            </a:pPr>
            <a:r>
              <a:rPr lang="en-GB" sz="2400">
                <a:ea typeface="Calibri"/>
                <a:cs typeface="Calibri"/>
              </a:rPr>
              <a:t>Fill pressure &amp; tube radius</a:t>
            </a:r>
          </a:p>
          <a:p>
            <a:pPr marL="457200" indent="-457200">
              <a:buAutoNum type="arabicParenR"/>
            </a:pPr>
            <a:r>
              <a:rPr lang="en-GB" sz="2400">
                <a:ea typeface="Calibri"/>
                <a:cs typeface="Calibri"/>
              </a:rPr>
              <a:t>GO!</a:t>
            </a:r>
            <a:endParaRPr lang="en-GB">
              <a:ea typeface="Calibri"/>
              <a:cs typeface="Calibri"/>
            </a:endParaRPr>
          </a:p>
          <a:p>
            <a:pPr marL="742950" lvl="1" indent="-285750">
              <a:buFont typeface="Arial" panose="020B0604020202020204" pitchFamily="34" charset="0"/>
              <a:buChar char="•"/>
            </a:pPr>
            <a:endParaRPr lang="en-GB" sz="2400">
              <a:ea typeface="Calibri"/>
              <a:cs typeface="Calibri"/>
            </a:endParaRPr>
          </a:p>
          <a:p>
            <a:pPr marL="742950" lvl="1" indent="-285750">
              <a:buFont typeface="Arial" panose="020B0604020202020204" pitchFamily="34" charset="0"/>
              <a:buChar char="•"/>
            </a:pPr>
            <a:endParaRPr lang="en-GB" sz="2400">
              <a:ea typeface="Calibri"/>
              <a:cs typeface="Calibri"/>
            </a:endParaRPr>
          </a:p>
        </p:txBody>
      </p:sp>
      <p:pic>
        <p:nvPicPr>
          <p:cNvPr id="8" name="Picture 7">
            <a:extLst>
              <a:ext uri="{FF2B5EF4-FFF2-40B4-BE49-F238E27FC236}">
                <a16:creationId xmlns:a16="http://schemas.microsoft.com/office/drawing/2014/main" id="{1C19D5FF-48D0-02B9-FEFC-FA4CA50FBFAC}"/>
              </a:ext>
            </a:extLst>
          </p:cNvPr>
          <p:cNvPicPr>
            <a:picLocks noChangeAspect="1"/>
          </p:cNvPicPr>
          <p:nvPr/>
        </p:nvPicPr>
        <p:blipFill>
          <a:blip r:embed="rId4"/>
          <a:stretch>
            <a:fillRect/>
          </a:stretch>
        </p:blipFill>
        <p:spPr>
          <a:xfrm>
            <a:off x="730885" y="3142933"/>
            <a:ext cx="4451350" cy="3142615"/>
          </a:xfrm>
          <a:prstGeom prst="rect">
            <a:avLst/>
          </a:prstGeom>
        </p:spPr>
      </p:pic>
      <p:sp>
        <p:nvSpPr>
          <p:cNvPr id="4" name="TextBox 4">
            <a:extLst>
              <a:ext uri="{FF2B5EF4-FFF2-40B4-BE49-F238E27FC236}">
                <a16:creationId xmlns:a16="http://schemas.microsoft.com/office/drawing/2014/main" id="{3CC1BEDA-FFD6-0E47-05EB-77D12007C0EA}"/>
              </a:ext>
            </a:extLst>
          </p:cNvPr>
          <p:cNvSpPr txBox="1"/>
          <p:nvPr/>
        </p:nvSpPr>
        <p:spPr>
          <a:xfrm>
            <a:off x="4344817" y="3383169"/>
            <a:ext cx="3388980" cy="461665"/>
          </a:xfrm>
          <a:prstGeom prst="rect">
            <a:avLst/>
          </a:prstGeom>
          <a:solidFill>
            <a:srgbClr val="FDE61D"/>
          </a:solidFill>
          <a:ln>
            <a:solidFill>
              <a:schemeClr val="accent1">
                <a:shade val="50000"/>
              </a:schemeClr>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a:ea typeface="Calibri"/>
                <a:cs typeface="Calibri"/>
              </a:rPr>
              <a:t>Non-ideal effects matter!</a:t>
            </a:r>
          </a:p>
        </p:txBody>
      </p:sp>
    </p:spTree>
    <p:extLst>
      <p:ext uri="{BB962C8B-B14F-4D97-AF65-F5344CB8AC3E}">
        <p14:creationId xmlns:p14="http://schemas.microsoft.com/office/powerpoint/2010/main" val="207858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CB58B-BB2F-3737-421F-157D8CAC42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870398-3087-018E-A364-ED15DB7B3531}"/>
              </a:ext>
            </a:extLst>
          </p:cNvPr>
          <p:cNvSpPr>
            <a:spLocks noGrp="1"/>
          </p:cNvSpPr>
          <p:nvPr>
            <p:ph type="title"/>
          </p:nvPr>
        </p:nvSpPr>
        <p:spPr/>
        <p:txBody>
          <a:bodyPr/>
          <a:lstStyle/>
          <a:p>
            <a:r>
              <a:rPr lang="en-GB">
                <a:ea typeface="Calibri Light"/>
                <a:cs typeface="Calibri Light"/>
              </a:rPr>
              <a:t>Motivation! EAST H2-He Experiment</a:t>
            </a:r>
            <a:endParaRPr lang="en-GB"/>
          </a:p>
        </p:txBody>
      </p:sp>
      <p:sp>
        <p:nvSpPr>
          <p:cNvPr id="6" name="Slide Number Placeholder 3">
            <a:extLst>
              <a:ext uri="{FF2B5EF4-FFF2-40B4-BE49-F238E27FC236}">
                <a16:creationId xmlns:a16="http://schemas.microsoft.com/office/drawing/2014/main" id="{2B71221B-2CAF-9EBC-154B-C98D11DE4D36}"/>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7841D815-5055-7208-2FA3-49BE26023AA8}"/>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15</a:t>
            </a:fld>
            <a:endParaRPr lang="en-GB"/>
          </a:p>
        </p:txBody>
      </p:sp>
      <p:sp>
        <p:nvSpPr>
          <p:cNvPr id="12" name="Title 1">
            <a:extLst>
              <a:ext uri="{FF2B5EF4-FFF2-40B4-BE49-F238E27FC236}">
                <a16:creationId xmlns:a16="http://schemas.microsoft.com/office/drawing/2014/main" id="{7AB831C3-17A9-88C9-7055-01F1F4D4E046}"/>
              </a:ext>
            </a:extLst>
          </p:cNvPr>
          <p:cNvSpPr>
            <a:spLocks noGrp="1"/>
          </p:cNvSpPr>
          <p:nvPr/>
        </p:nvSpPr>
        <p:spPr>
          <a:xfrm>
            <a:off x="0" y="0"/>
            <a:ext cx="9812267" cy="1044000"/>
          </a:xfrm>
          <a:prstGeom prst="rect">
            <a:avLst/>
          </a:prstGeom>
          <a:solidFill>
            <a:srgbClr val="0C264A"/>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en-GB">
                <a:ea typeface="Calibri Light"/>
                <a:cs typeface="Calibri Light"/>
              </a:rPr>
              <a:t>Other examples: Titan</a:t>
            </a:r>
          </a:p>
        </p:txBody>
      </p:sp>
      <p:pic>
        <p:nvPicPr>
          <p:cNvPr id="3" name="Picture 2">
            <a:extLst>
              <a:ext uri="{FF2B5EF4-FFF2-40B4-BE49-F238E27FC236}">
                <a16:creationId xmlns:a16="http://schemas.microsoft.com/office/drawing/2014/main" id="{4E4153F0-8F5B-5828-BF58-0A46FB44ECA5}"/>
              </a:ext>
            </a:extLst>
          </p:cNvPr>
          <p:cNvPicPr>
            <a:picLocks noChangeAspect="1"/>
          </p:cNvPicPr>
          <p:nvPr/>
        </p:nvPicPr>
        <p:blipFill>
          <a:blip r:embed="rId3"/>
          <a:stretch>
            <a:fillRect/>
          </a:stretch>
        </p:blipFill>
        <p:spPr>
          <a:xfrm>
            <a:off x="6660515" y="3736975"/>
            <a:ext cx="4438650" cy="2838450"/>
          </a:xfrm>
          <a:prstGeom prst="rect">
            <a:avLst/>
          </a:prstGeom>
        </p:spPr>
      </p:pic>
      <p:pic>
        <p:nvPicPr>
          <p:cNvPr id="5" name="Picture 4">
            <a:extLst>
              <a:ext uri="{FF2B5EF4-FFF2-40B4-BE49-F238E27FC236}">
                <a16:creationId xmlns:a16="http://schemas.microsoft.com/office/drawing/2014/main" id="{A199D5A2-DB4E-B74C-1371-E9E37C9E7BE5}"/>
              </a:ext>
            </a:extLst>
          </p:cNvPr>
          <p:cNvPicPr>
            <a:picLocks noChangeAspect="1"/>
          </p:cNvPicPr>
          <p:nvPr/>
        </p:nvPicPr>
        <p:blipFill>
          <a:blip r:embed="rId4"/>
          <a:stretch>
            <a:fillRect/>
          </a:stretch>
        </p:blipFill>
        <p:spPr>
          <a:xfrm>
            <a:off x="6197600" y="1089660"/>
            <a:ext cx="4897120" cy="2646680"/>
          </a:xfrm>
          <a:prstGeom prst="rect">
            <a:avLst/>
          </a:prstGeom>
        </p:spPr>
      </p:pic>
      <p:pic>
        <p:nvPicPr>
          <p:cNvPr id="8" name="Picture 7">
            <a:extLst>
              <a:ext uri="{FF2B5EF4-FFF2-40B4-BE49-F238E27FC236}">
                <a16:creationId xmlns:a16="http://schemas.microsoft.com/office/drawing/2014/main" id="{EF6A30E3-8DEE-BB55-543B-34F0ED20312C}"/>
              </a:ext>
            </a:extLst>
          </p:cNvPr>
          <p:cNvPicPr>
            <a:picLocks noChangeAspect="1"/>
          </p:cNvPicPr>
          <p:nvPr/>
        </p:nvPicPr>
        <p:blipFill>
          <a:blip r:embed="rId5"/>
          <a:stretch>
            <a:fillRect/>
          </a:stretch>
        </p:blipFill>
        <p:spPr>
          <a:xfrm>
            <a:off x="1330325" y="3868102"/>
            <a:ext cx="3740150" cy="2576195"/>
          </a:xfrm>
          <a:prstGeom prst="rect">
            <a:avLst/>
          </a:prstGeom>
        </p:spPr>
      </p:pic>
      <p:pic>
        <p:nvPicPr>
          <p:cNvPr id="13" name="Picture 12">
            <a:extLst>
              <a:ext uri="{FF2B5EF4-FFF2-40B4-BE49-F238E27FC236}">
                <a16:creationId xmlns:a16="http://schemas.microsoft.com/office/drawing/2014/main" id="{7DC56E8A-5522-7D9E-A912-F1E7D987EC7B}"/>
              </a:ext>
            </a:extLst>
          </p:cNvPr>
          <p:cNvPicPr>
            <a:picLocks noChangeAspect="1"/>
          </p:cNvPicPr>
          <p:nvPr/>
        </p:nvPicPr>
        <p:blipFill>
          <a:blip r:embed="rId6"/>
          <a:stretch>
            <a:fillRect/>
          </a:stretch>
        </p:blipFill>
        <p:spPr>
          <a:xfrm>
            <a:off x="1116330" y="1220470"/>
            <a:ext cx="3873500" cy="2649220"/>
          </a:xfrm>
          <a:prstGeom prst="rect">
            <a:avLst/>
          </a:prstGeom>
        </p:spPr>
      </p:pic>
    </p:spTree>
    <p:extLst>
      <p:ext uri="{BB962C8B-B14F-4D97-AF65-F5344CB8AC3E}">
        <p14:creationId xmlns:p14="http://schemas.microsoft.com/office/powerpoint/2010/main" val="1533610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555D2-8D16-8B75-635F-DF4C56AB96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FEFBAB-1A01-537A-414A-4C52A51F36B8}"/>
              </a:ext>
            </a:extLst>
          </p:cNvPr>
          <p:cNvSpPr>
            <a:spLocks noGrp="1"/>
          </p:cNvSpPr>
          <p:nvPr>
            <p:ph type="title"/>
          </p:nvPr>
        </p:nvSpPr>
        <p:spPr/>
        <p:txBody>
          <a:bodyPr/>
          <a:lstStyle/>
          <a:p>
            <a:r>
              <a:rPr lang="en-GB">
                <a:ea typeface="Calibri Light"/>
                <a:cs typeface="Calibri Light"/>
              </a:rPr>
              <a:t>Motivation! EAST H2-He Experiment</a:t>
            </a:r>
            <a:endParaRPr lang="en-GB"/>
          </a:p>
        </p:txBody>
      </p:sp>
      <p:sp>
        <p:nvSpPr>
          <p:cNvPr id="6" name="Slide Number Placeholder 3">
            <a:extLst>
              <a:ext uri="{FF2B5EF4-FFF2-40B4-BE49-F238E27FC236}">
                <a16:creationId xmlns:a16="http://schemas.microsoft.com/office/drawing/2014/main" id="{CD2494F0-B6AC-077B-45E8-5912370A3418}"/>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9781A85B-F83B-CFFE-A183-D497C77AD67F}"/>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16</a:t>
            </a:fld>
            <a:endParaRPr lang="en-GB"/>
          </a:p>
        </p:txBody>
      </p:sp>
      <p:sp>
        <p:nvSpPr>
          <p:cNvPr id="12" name="Title 1">
            <a:extLst>
              <a:ext uri="{FF2B5EF4-FFF2-40B4-BE49-F238E27FC236}">
                <a16:creationId xmlns:a16="http://schemas.microsoft.com/office/drawing/2014/main" id="{00D13BB3-B122-1D1D-5390-9124AD14E336}"/>
              </a:ext>
            </a:extLst>
          </p:cNvPr>
          <p:cNvSpPr>
            <a:spLocks noGrp="1"/>
          </p:cNvSpPr>
          <p:nvPr/>
        </p:nvSpPr>
        <p:spPr>
          <a:xfrm>
            <a:off x="0" y="0"/>
            <a:ext cx="9812267" cy="1044000"/>
          </a:xfrm>
          <a:prstGeom prst="rect">
            <a:avLst/>
          </a:prstGeom>
          <a:solidFill>
            <a:srgbClr val="0C264A"/>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en-GB">
                <a:ea typeface="Calibri Light"/>
                <a:cs typeface="Calibri Light"/>
              </a:rPr>
              <a:t>Other examples: Mars</a:t>
            </a:r>
          </a:p>
        </p:txBody>
      </p:sp>
      <p:pic>
        <p:nvPicPr>
          <p:cNvPr id="4" name="Picture 3">
            <a:extLst>
              <a:ext uri="{FF2B5EF4-FFF2-40B4-BE49-F238E27FC236}">
                <a16:creationId xmlns:a16="http://schemas.microsoft.com/office/drawing/2014/main" id="{EEB726CF-7ADF-D843-5167-FBE6E4653A2C}"/>
              </a:ext>
            </a:extLst>
          </p:cNvPr>
          <p:cNvPicPr>
            <a:picLocks noChangeAspect="1"/>
          </p:cNvPicPr>
          <p:nvPr/>
        </p:nvPicPr>
        <p:blipFill>
          <a:blip r:embed="rId3"/>
          <a:stretch>
            <a:fillRect/>
          </a:stretch>
        </p:blipFill>
        <p:spPr>
          <a:xfrm>
            <a:off x="8117205" y="1049972"/>
            <a:ext cx="4075430" cy="2116455"/>
          </a:xfrm>
          <a:prstGeom prst="rect">
            <a:avLst/>
          </a:prstGeom>
        </p:spPr>
      </p:pic>
      <p:pic>
        <p:nvPicPr>
          <p:cNvPr id="7" name="Picture 6">
            <a:extLst>
              <a:ext uri="{FF2B5EF4-FFF2-40B4-BE49-F238E27FC236}">
                <a16:creationId xmlns:a16="http://schemas.microsoft.com/office/drawing/2014/main" id="{6164D745-8744-7685-3F9B-633FFFE5FB40}"/>
              </a:ext>
            </a:extLst>
          </p:cNvPr>
          <p:cNvPicPr>
            <a:picLocks noChangeAspect="1"/>
          </p:cNvPicPr>
          <p:nvPr/>
        </p:nvPicPr>
        <p:blipFill>
          <a:blip r:embed="rId4"/>
          <a:stretch>
            <a:fillRect/>
          </a:stretch>
        </p:blipFill>
        <p:spPr>
          <a:xfrm>
            <a:off x="8671242" y="3670618"/>
            <a:ext cx="3190875" cy="2300605"/>
          </a:xfrm>
          <a:prstGeom prst="rect">
            <a:avLst/>
          </a:prstGeom>
        </p:spPr>
      </p:pic>
      <p:pic>
        <p:nvPicPr>
          <p:cNvPr id="9" name="Picture 8">
            <a:extLst>
              <a:ext uri="{FF2B5EF4-FFF2-40B4-BE49-F238E27FC236}">
                <a16:creationId xmlns:a16="http://schemas.microsoft.com/office/drawing/2014/main" id="{B0029F2E-B771-541C-8CE5-4CC377AA72FB}"/>
              </a:ext>
            </a:extLst>
          </p:cNvPr>
          <p:cNvPicPr>
            <a:picLocks noChangeAspect="1"/>
          </p:cNvPicPr>
          <p:nvPr/>
        </p:nvPicPr>
        <p:blipFill>
          <a:blip r:embed="rId5"/>
          <a:stretch>
            <a:fillRect/>
          </a:stretch>
        </p:blipFill>
        <p:spPr>
          <a:xfrm>
            <a:off x="-53022" y="3669030"/>
            <a:ext cx="3479165" cy="2588260"/>
          </a:xfrm>
          <a:prstGeom prst="rect">
            <a:avLst/>
          </a:prstGeom>
        </p:spPr>
      </p:pic>
      <p:pic>
        <p:nvPicPr>
          <p:cNvPr id="11" name="Picture 10">
            <a:extLst>
              <a:ext uri="{FF2B5EF4-FFF2-40B4-BE49-F238E27FC236}">
                <a16:creationId xmlns:a16="http://schemas.microsoft.com/office/drawing/2014/main" id="{F25D83A8-5FA7-A19D-D852-EBDD41A02C7A}"/>
              </a:ext>
            </a:extLst>
          </p:cNvPr>
          <p:cNvPicPr>
            <a:picLocks noChangeAspect="1"/>
          </p:cNvPicPr>
          <p:nvPr/>
        </p:nvPicPr>
        <p:blipFill>
          <a:blip r:embed="rId6"/>
          <a:stretch>
            <a:fillRect/>
          </a:stretch>
        </p:blipFill>
        <p:spPr>
          <a:xfrm>
            <a:off x="-131128" y="1123950"/>
            <a:ext cx="3472815" cy="2456180"/>
          </a:xfrm>
          <a:prstGeom prst="rect">
            <a:avLst/>
          </a:prstGeom>
        </p:spPr>
      </p:pic>
      <p:pic>
        <p:nvPicPr>
          <p:cNvPr id="15" name="Picture 14">
            <a:extLst>
              <a:ext uri="{FF2B5EF4-FFF2-40B4-BE49-F238E27FC236}">
                <a16:creationId xmlns:a16="http://schemas.microsoft.com/office/drawing/2014/main" id="{F8CBE7FF-DAB5-7101-A5EA-9FFEED85B921}"/>
              </a:ext>
            </a:extLst>
          </p:cNvPr>
          <p:cNvPicPr>
            <a:picLocks noChangeAspect="1"/>
          </p:cNvPicPr>
          <p:nvPr/>
        </p:nvPicPr>
        <p:blipFill>
          <a:blip r:embed="rId7"/>
          <a:stretch>
            <a:fillRect/>
          </a:stretch>
        </p:blipFill>
        <p:spPr>
          <a:xfrm>
            <a:off x="3426727" y="2540000"/>
            <a:ext cx="4932145" cy="3545840"/>
          </a:xfrm>
          <a:prstGeom prst="rect">
            <a:avLst/>
          </a:prstGeom>
        </p:spPr>
      </p:pic>
    </p:spTree>
    <p:extLst>
      <p:ext uri="{BB962C8B-B14F-4D97-AF65-F5344CB8AC3E}">
        <p14:creationId xmlns:p14="http://schemas.microsoft.com/office/powerpoint/2010/main" val="1079469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52C8B-E05D-B399-36A7-E7B3BAD0FF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419415-52B4-C7A1-740C-77B9B80CABF8}"/>
              </a:ext>
            </a:extLst>
          </p:cNvPr>
          <p:cNvSpPr>
            <a:spLocks noGrp="1"/>
          </p:cNvSpPr>
          <p:nvPr>
            <p:ph type="title"/>
          </p:nvPr>
        </p:nvSpPr>
        <p:spPr/>
        <p:txBody>
          <a:bodyPr/>
          <a:lstStyle/>
          <a:p>
            <a:r>
              <a:rPr lang="en-GB">
                <a:ea typeface="Calibri Light"/>
                <a:cs typeface="Calibri Light"/>
              </a:rPr>
              <a:t>Motivation! EAST H2-He Experiment</a:t>
            </a:r>
            <a:endParaRPr lang="en-GB"/>
          </a:p>
        </p:txBody>
      </p:sp>
      <p:sp>
        <p:nvSpPr>
          <p:cNvPr id="6" name="Slide Number Placeholder 3">
            <a:extLst>
              <a:ext uri="{FF2B5EF4-FFF2-40B4-BE49-F238E27FC236}">
                <a16:creationId xmlns:a16="http://schemas.microsoft.com/office/drawing/2014/main" id="{C6248DF8-B75F-E388-B0CB-C420068640EB}"/>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11113B3D-72EB-32B0-5148-7AD4915AAC49}"/>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17</a:t>
            </a:fld>
            <a:endParaRPr lang="en-GB"/>
          </a:p>
        </p:txBody>
      </p:sp>
      <p:sp>
        <p:nvSpPr>
          <p:cNvPr id="12" name="Title 1">
            <a:extLst>
              <a:ext uri="{FF2B5EF4-FFF2-40B4-BE49-F238E27FC236}">
                <a16:creationId xmlns:a16="http://schemas.microsoft.com/office/drawing/2014/main" id="{1A0FF5A6-D303-F5A5-066D-D4FC45E5C50D}"/>
              </a:ext>
            </a:extLst>
          </p:cNvPr>
          <p:cNvSpPr>
            <a:spLocks noGrp="1"/>
          </p:cNvSpPr>
          <p:nvPr/>
        </p:nvSpPr>
        <p:spPr>
          <a:xfrm>
            <a:off x="0" y="0"/>
            <a:ext cx="9812267" cy="1044000"/>
          </a:xfrm>
          <a:prstGeom prst="rect">
            <a:avLst/>
          </a:prstGeom>
          <a:solidFill>
            <a:srgbClr val="0C264A"/>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en-GB">
                <a:ea typeface="Calibri Light"/>
                <a:cs typeface="Calibri Light"/>
              </a:rPr>
              <a:t>Earth entry: 8.56 km/s, 26.6 Pa (EAST)</a:t>
            </a:r>
          </a:p>
        </p:txBody>
      </p:sp>
      <p:pic>
        <p:nvPicPr>
          <p:cNvPr id="17" name="Picture 16">
            <a:extLst>
              <a:ext uri="{FF2B5EF4-FFF2-40B4-BE49-F238E27FC236}">
                <a16:creationId xmlns:a16="http://schemas.microsoft.com/office/drawing/2014/main" id="{CCC64548-A279-8AC0-FA64-0B84B232A839}"/>
              </a:ext>
            </a:extLst>
          </p:cNvPr>
          <p:cNvPicPr>
            <a:picLocks noChangeAspect="1"/>
          </p:cNvPicPr>
          <p:nvPr/>
        </p:nvPicPr>
        <p:blipFill>
          <a:blip r:embed="rId3"/>
          <a:stretch>
            <a:fillRect/>
          </a:stretch>
        </p:blipFill>
        <p:spPr>
          <a:xfrm>
            <a:off x="79692" y="1929130"/>
            <a:ext cx="6210935" cy="3263900"/>
          </a:xfrm>
          <a:prstGeom prst="rect">
            <a:avLst/>
          </a:prstGeom>
        </p:spPr>
      </p:pic>
      <p:pic>
        <p:nvPicPr>
          <p:cNvPr id="3" name="Picture 2">
            <a:extLst>
              <a:ext uri="{FF2B5EF4-FFF2-40B4-BE49-F238E27FC236}">
                <a16:creationId xmlns:a16="http://schemas.microsoft.com/office/drawing/2014/main" id="{F30B1390-2365-5375-2100-41E19EC8D6F0}"/>
              </a:ext>
            </a:extLst>
          </p:cNvPr>
          <p:cNvPicPr>
            <a:picLocks noChangeAspect="1"/>
          </p:cNvPicPr>
          <p:nvPr/>
        </p:nvPicPr>
        <p:blipFill>
          <a:blip r:embed="rId4"/>
          <a:stretch>
            <a:fillRect/>
          </a:stretch>
        </p:blipFill>
        <p:spPr>
          <a:xfrm>
            <a:off x="6425247" y="1926590"/>
            <a:ext cx="5762625" cy="3390900"/>
          </a:xfrm>
          <a:prstGeom prst="rect">
            <a:avLst/>
          </a:prstGeom>
        </p:spPr>
      </p:pic>
    </p:spTree>
    <p:extLst>
      <p:ext uri="{BB962C8B-B14F-4D97-AF65-F5344CB8AC3E}">
        <p14:creationId xmlns:p14="http://schemas.microsoft.com/office/powerpoint/2010/main" val="1004463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7300E-8404-6C8E-0295-2422570F13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3609C1-506C-9076-FB6A-321A9876D6D9}"/>
              </a:ext>
            </a:extLst>
          </p:cNvPr>
          <p:cNvSpPr>
            <a:spLocks noGrp="1"/>
          </p:cNvSpPr>
          <p:nvPr>
            <p:ph type="title"/>
          </p:nvPr>
        </p:nvSpPr>
        <p:spPr/>
        <p:txBody>
          <a:bodyPr/>
          <a:lstStyle/>
          <a:p>
            <a:r>
              <a:rPr lang="en-GB">
                <a:ea typeface="Calibri Light"/>
                <a:cs typeface="Calibri Light"/>
              </a:rPr>
              <a:t>Motivation! EAST H2-He Experiment</a:t>
            </a:r>
            <a:endParaRPr lang="en-GB"/>
          </a:p>
        </p:txBody>
      </p:sp>
      <p:sp>
        <p:nvSpPr>
          <p:cNvPr id="6" name="Slide Number Placeholder 3">
            <a:extLst>
              <a:ext uri="{FF2B5EF4-FFF2-40B4-BE49-F238E27FC236}">
                <a16:creationId xmlns:a16="http://schemas.microsoft.com/office/drawing/2014/main" id="{8D4E697C-B7C5-73AF-44EB-B151018CE2E1}"/>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842C46C8-9630-4C13-0259-4A77468A7F77}"/>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18</a:t>
            </a:fld>
            <a:endParaRPr lang="en-GB"/>
          </a:p>
        </p:txBody>
      </p:sp>
      <p:sp>
        <p:nvSpPr>
          <p:cNvPr id="12" name="Title 1">
            <a:extLst>
              <a:ext uri="{FF2B5EF4-FFF2-40B4-BE49-F238E27FC236}">
                <a16:creationId xmlns:a16="http://schemas.microsoft.com/office/drawing/2014/main" id="{DB72A46E-3EE8-3C9B-C5DC-34CF2AF8E0DC}"/>
              </a:ext>
            </a:extLst>
          </p:cNvPr>
          <p:cNvSpPr>
            <a:spLocks noGrp="1"/>
          </p:cNvSpPr>
          <p:nvPr/>
        </p:nvSpPr>
        <p:spPr>
          <a:xfrm>
            <a:off x="0" y="0"/>
            <a:ext cx="9812267" cy="1044000"/>
          </a:xfrm>
          <a:prstGeom prst="rect">
            <a:avLst/>
          </a:prstGeom>
          <a:solidFill>
            <a:srgbClr val="0C264A"/>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en-GB">
                <a:ea typeface="Calibri Light"/>
                <a:cs typeface="Calibri Light"/>
              </a:rPr>
              <a:t>Earth entry: 8.56 km/s, 26.6 Pa (EAST)</a:t>
            </a:r>
          </a:p>
        </p:txBody>
      </p:sp>
      <p:pic>
        <p:nvPicPr>
          <p:cNvPr id="4" name="Picture 3">
            <a:extLst>
              <a:ext uri="{FF2B5EF4-FFF2-40B4-BE49-F238E27FC236}">
                <a16:creationId xmlns:a16="http://schemas.microsoft.com/office/drawing/2014/main" id="{A6740470-3362-A871-34DD-066238A17BEF}"/>
              </a:ext>
            </a:extLst>
          </p:cNvPr>
          <p:cNvPicPr>
            <a:picLocks noChangeAspect="1"/>
          </p:cNvPicPr>
          <p:nvPr/>
        </p:nvPicPr>
        <p:blipFill>
          <a:blip r:embed="rId3"/>
          <a:stretch>
            <a:fillRect/>
          </a:stretch>
        </p:blipFill>
        <p:spPr>
          <a:xfrm>
            <a:off x="349250" y="1625600"/>
            <a:ext cx="5153660" cy="3677920"/>
          </a:xfrm>
          <a:prstGeom prst="rect">
            <a:avLst/>
          </a:prstGeom>
        </p:spPr>
      </p:pic>
      <p:pic>
        <p:nvPicPr>
          <p:cNvPr id="5" name="Picture 4">
            <a:extLst>
              <a:ext uri="{FF2B5EF4-FFF2-40B4-BE49-F238E27FC236}">
                <a16:creationId xmlns:a16="http://schemas.microsoft.com/office/drawing/2014/main" id="{F3686A40-5BC0-53C0-9AA2-9CFE44A0442E}"/>
              </a:ext>
            </a:extLst>
          </p:cNvPr>
          <p:cNvPicPr>
            <a:picLocks noChangeAspect="1"/>
          </p:cNvPicPr>
          <p:nvPr/>
        </p:nvPicPr>
        <p:blipFill>
          <a:blip r:embed="rId4"/>
          <a:stretch>
            <a:fillRect/>
          </a:stretch>
        </p:blipFill>
        <p:spPr>
          <a:xfrm>
            <a:off x="6598603" y="1630362"/>
            <a:ext cx="5233035" cy="3871595"/>
          </a:xfrm>
          <a:prstGeom prst="rect">
            <a:avLst/>
          </a:prstGeom>
        </p:spPr>
      </p:pic>
      <p:pic>
        <p:nvPicPr>
          <p:cNvPr id="11" name="Picture 10">
            <a:extLst>
              <a:ext uri="{FF2B5EF4-FFF2-40B4-BE49-F238E27FC236}">
                <a16:creationId xmlns:a16="http://schemas.microsoft.com/office/drawing/2014/main" id="{19B011D4-06E1-6FB3-C8A3-F552FA2F30CB}"/>
              </a:ext>
            </a:extLst>
          </p:cNvPr>
          <p:cNvPicPr>
            <a:picLocks noChangeAspect="1"/>
          </p:cNvPicPr>
          <p:nvPr/>
        </p:nvPicPr>
        <p:blipFill>
          <a:blip r:embed="rId5"/>
          <a:stretch>
            <a:fillRect/>
          </a:stretch>
        </p:blipFill>
        <p:spPr>
          <a:xfrm>
            <a:off x="3571558" y="1711960"/>
            <a:ext cx="5059045" cy="3586480"/>
          </a:xfrm>
          <a:prstGeom prst="rect">
            <a:avLst/>
          </a:prstGeom>
        </p:spPr>
      </p:pic>
    </p:spTree>
    <p:extLst>
      <p:ext uri="{BB962C8B-B14F-4D97-AF65-F5344CB8AC3E}">
        <p14:creationId xmlns:p14="http://schemas.microsoft.com/office/powerpoint/2010/main" val="1445273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E86DE-0A4E-E997-B9D3-9C823216A1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01585C-8AF9-7E52-1D81-62CAC774EEAF}"/>
              </a:ext>
            </a:extLst>
          </p:cNvPr>
          <p:cNvSpPr>
            <a:spLocks noGrp="1"/>
          </p:cNvSpPr>
          <p:nvPr>
            <p:ph type="title"/>
          </p:nvPr>
        </p:nvSpPr>
        <p:spPr/>
        <p:txBody>
          <a:bodyPr/>
          <a:lstStyle/>
          <a:p>
            <a:r>
              <a:rPr lang="en-GB">
                <a:ea typeface="Calibri Light"/>
                <a:cs typeface="Calibri Light"/>
              </a:rPr>
              <a:t>Motivation! EAST H2-He Experiment</a:t>
            </a:r>
            <a:endParaRPr lang="en-GB"/>
          </a:p>
        </p:txBody>
      </p:sp>
      <p:sp>
        <p:nvSpPr>
          <p:cNvPr id="6" name="Slide Number Placeholder 3">
            <a:extLst>
              <a:ext uri="{FF2B5EF4-FFF2-40B4-BE49-F238E27FC236}">
                <a16:creationId xmlns:a16="http://schemas.microsoft.com/office/drawing/2014/main" id="{BE500A87-F288-A8FB-ADAF-3C2C4FCDB712}"/>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982F59C0-F441-A478-92A6-4A1C28B73C30}"/>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19</a:t>
            </a:fld>
            <a:endParaRPr lang="en-GB"/>
          </a:p>
        </p:txBody>
      </p:sp>
      <p:sp>
        <p:nvSpPr>
          <p:cNvPr id="12" name="Title 1">
            <a:extLst>
              <a:ext uri="{FF2B5EF4-FFF2-40B4-BE49-F238E27FC236}">
                <a16:creationId xmlns:a16="http://schemas.microsoft.com/office/drawing/2014/main" id="{9684D56D-18A2-7313-FFF1-ABFC0BBA7BBD}"/>
              </a:ext>
            </a:extLst>
          </p:cNvPr>
          <p:cNvSpPr>
            <a:spLocks noGrp="1"/>
          </p:cNvSpPr>
          <p:nvPr/>
        </p:nvSpPr>
        <p:spPr>
          <a:xfrm>
            <a:off x="0" y="0"/>
            <a:ext cx="9812267" cy="1044000"/>
          </a:xfrm>
          <a:prstGeom prst="rect">
            <a:avLst/>
          </a:prstGeom>
          <a:solidFill>
            <a:srgbClr val="0C264A"/>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en-GB">
                <a:ea typeface="Calibri Light"/>
                <a:cs typeface="Calibri Light"/>
              </a:rPr>
              <a:t>Earth entry: 8.56 km/s, 26.6 Pa (EAST)</a:t>
            </a:r>
            <a:endParaRPr lang="en-US"/>
          </a:p>
        </p:txBody>
      </p:sp>
      <p:pic>
        <p:nvPicPr>
          <p:cNvPr id="7" name="Picture 6">
            <a:extLst>
              <a:ext uri="{FF2B5EF4-FFF2-40B4-BE49-F238E27FC236}">
                <a16:creationId xmlns:a16="http://schemas.microsoft.com/office/drawing/2014/main" id="{281BC93B-A6CC-6843-55EF-AB5CB051E7BC}"/>
              </a:ext>
            </a:extLst>
          </p:cNvPr>
          <p:cNvPicPr>
            <a:picLocks noChangeAspect="1"/>
          </p:cNvPicPr>
          <p:nvPr/>
        </p:nvPicPr>
        <p:blipFill>
          <a:blip r:embed="rId3"/>
          <a:stretch>
            <a:fillRect/>
          </a:stretch>
        </p:blipFill>
        <p:spPr>
          <a:xfrm>
            <a:off x="-2858" y="1526223"/>
            <a:ext cx="5878195" cy="4455795"/>
          </a:xfrm>
          <a:prstGeom prst="rect">
            <a:avLst/>
          </a:prstGeom>
        </p:spPr>
      </p:pic>
      <p:pic>
        <p:nvPicPr>
          <p:cNvPr id="8" name="Picture 7">
            <a:extLst>
              <a:ext uri="{FF2B5EF4-FFF2-40B4-BE49-F238E27FC236}">
                <a16:creationId xmlns:a16="http://schemas.microsoft.com/office/drawing/2014/main" id="{29C0667F-FAD4-4923-B3D0-57A3E3607703}"/>
              </a:ext>
            </a:extLst>
          </p:cNvPr>
          <p:cNvPicPr>
            <a:picLocks noChangeAspect="1"/>
          </p:cNvPicPr>
          <p:nvPr/>
        </p:nvPicPr>
        <p:blipFill>
          <a:blip r:embed="rId4"/>
          <a:stretch>
            <a:fillRect/>
          </a:stretch>
        </p:blipFill>
        <p:spPr>
          <a:xfrm>
            <a:off x="5868307" y="1371600"/>
            <a:ext cx="6104346" cy="4612640"/>
          </a:xfrm>
          <a:prstGeom prst="rect">
            <a:avLst/>
          </a:prstGeom>
        </p:spPr>
      </p:pic>
      <p:sp>
        <p:nvSpPr>
          <p:cNvPr id="11" name="TextBox 10">
            <a:extLst>
              <a:ext uri="{FF2B5EF4-FFF2-40B4-BE49-F238E27FC236}">
                <a16:creationId xmlns:a16="http://schemas.microsoft.com/office/drawing/2014/main" id="{E6F7A4E5-4798-74BD-75D1-3610B682296C}"/>
              </a:ext>
            </a:extLst>
          </p:cNvPr>
          <p:cNvSpPr txBox="1"/>
          <p:nvPr/>
        </p:nvSpPr>
        <p:spPr>
          <a:xfrm>
            <a:off x="8524240" y="1696720"/>
            <a:ext cx="239776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Increase in electrons due to shock deceleration</a:t>
            </a:r>
            <a:endParaRPr lang="en-US"/>
          </a:p>
        </p:txBody>
      </p:sp>
    </p:spTree>
    <p:extLst>
      <p:ext uri="{BB962C8B-B14F-4D97-AF65-F5344CB8AC3E}">
        <p14:creationId xmlns:p14="http://schemas.microsoft.com/office/powerpoint/2010/main" val="2245632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093DC-F980-E46A-8401-653A827B2B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E71EEF-FAF7-2098-9F4C-EE24A9888776}"/>
              </a:ext>
            </a:extLst>
          </p:cNvPr>
          <p:cNvSpPr>
            <a:spLocks noGrp="1"/>
          </p:cNvSpPr>
          <p:nvPr>
            <p:ph type="title"/>
          </p:nvPr>
        </p:nvSpPr>
        <p:spPr/>
        <p:txBody>
          <a:bodyPr/>
          <a:lstStyle/>
          <a:p>
            <a:r>
              <a:rPr lang="en-GB">
                <a:ea typeface="Calibri Light"/>
                <a:cs typeface="Calibri Light"/>
              </a:rPr>
              <a:t>Motivation! EAST H2-He Experiment</a:t>
            </a:r>
            <a:endParaRPr lang="en-GB"/>
          </a:p>
        </p:txBody>
      </p:sp>
      <p:sp>
        <p:nvSpPr>
          <p:cNvPr id="6" name="Slide Number Placeholder 3">
            <a:extLst>
              <a:ext uri="{FF2B5EF4-FFF2-40B4-BE49-F238E27FC236}">
                <a16:creationId xmlns:a16="http://schemas.microsoft.com/office/drawing/2014/main" id="{6DF00E8D-5368-8918-B55A-09E1EBC1DF1C}"/>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43BF5909-F498-AC18-E513-B697BB911250}"/>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20</a:t>
            </a:fld>
            <a:endParaRPr lang="en-GB"/>
          </a:p>
        </p:txBody>
      </p:sp>
      <p:sp>
        <p:nvSpPr>
          <p:cNvPr id="12" name="Title 1">
            <a:extLst>
              <a:ext uri="{FF2B5EF4-FFF2-40B4-BE49-F238E27FC236}">
                <a16:creationId xmlns:a16="http://schemas.microsoft.com/office/drawing/2014/main" id="{573A39A5-73EB-8389-F625-6B74859BC1E5}"/>
              </a:ext>
            </a:extLst>
          </p:cNvPr>
          <p:cNvSpPr>
            <a:spLocks noGrp="1"/>
          </p:cNvSpPr>
          <p:nvPr/>
        </p:nvSpPr>
        <p:spPr>
          <a:xfrm>
            <a:off x="0" y="0"/>
            <a:ext cx="9812267" cy="1044000"/>
          </a:xfrm>
          <a:prstGeom prst="rect">
            <a:avLst/>
          </a:prstGeom>
          <a:solidFill>
            <a:srgbClr val="0C264A"/>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en-GB">
                <a:ea typeface="Calibri Light"/>
                <a:cs typeface="Calibri Light"/>
              </a:rPr>
              <a:t>Earth entry: 8.56 km/s, 26.6 Pa (EAST)</a:t>
            </a:r>
            <a:endParaRPr lang="en-US"/>
          </a:p>
        </p:txBody>
      </p:sp>
      <p:pic>
        <p:nvPicPr>
          <p:cNvPr id="3" name="Picture 2">
            <a:extLst>
              <a:ext uri="{FF2B5EF4-FFF2-40B4-BE49-F238E27FC236}">
                <a16:creationId xmlns:a16="http://schemas.microsoft.com/office/drawing/2014/main" id="{4B7FF269-8709-C14B-E966-1F093C503E71}"/>
              </a:ext>
            </a:extLst>
          </p:cNvPr>
          <p:cNvPicPr>
            <a:picLocks noChangeAspect="1"/>
          </p:cNvPicPr>
          <p:nvPr/>
        </p:nvPicPr>
        <p:blipFill>
          <a:blip r:embed="rId3"/>
          <a:stretch>
            <a:fillRect/>
          </a:stretch>
        </p:blipFill>
        <p:spPr>
          <a:xfrm>
            <a:off x="380365" y="1593850"/>
            <a:ext cx="5538470" cy="3914140"/>
          </a:xfrm>
          <a:prstGeom prst="rect">
            <a:avLst/>
          </a:prstGeom>
        </p:spPr>
      </p:pic>
      <p:pic>
        <p:nvPicPr>
          <p:cNvPr id="4" name="Picture 3">
            <a:extLst>
              <a:ext uri="{FF2B5EF4-FFF2-40B4-BE49-F238E27FC236}">
                <a16:creationId xmlns:a16="http://schemas.microsoft.com/office/drawing/2014/main" id="{CFB0117E-29D0-82ED-28C0-F879E49709BB}"/>
              </a:ext>
            </a:extLst>
          </p:cNvPr>
          <p:cNvPicPr>
            <a:picLocks noChangeAspect="1"/>
          </p:cNvPicPr>
          <p:nvPr/>
        </p:nvPicPr>
        <p:blipFill>
          <a:blip r:embed="rId4"/>
          <a:stretch>
            <a:fillRect/>
          </a:stretch>
        </p:blipFill>
        <p:spPr>
          <a:xfrm>
            <a:off x="6260782" y="1480820"/>
            <a:ext cx="5928995" cy="4150360"/>
          </a:xfrm>
          <a:prstGeom prst="rect">
            <a:avLst/>
          </a:prstGeom>
        </p:spPr>
      </p:pic>
      <p:pic>
        <p:nvPicPr>
          <p:cNvPr id="9" name="Picture 8">
            <a:extLst>
              <a:ext uri="{FF2B5EF4-FFF2-40B4-BE49-F238E27FC236}">
                <a16:creationId xmlns:a16="http://schemas.microsoft.com/office/drawing/2014/main" id="{3C351E5A-913B-23FB-C3CD-CB7FE64857B7}"/>
              </a:ext>
            </a:extLst>
          </p:cNvPr>
          <p:cNvPicPr>
            <a:picLocks noChangeAspect="1"/>
          </p:cNvPicPr>
          <p:nvPr/>
        </p:nvPicPr>
        <p:blipFill>
          <a:blip r:embed="rId5"/>
          <a:stretch>
            <a:fillRect/>
          </a:stretch>
        </p:blipFill>
        <p:spPr>
          <a:xfrm>
            <a:off x="2858135" y="1366520"/>
            <a:ext cx="6790690" cy="4724400"/>
          </a:xfrm>
          <a:prstGeom prst="rect">
            <a:avLst/>
          </a:prstGeom>
        </p:spPr>
      </p:pic>
    </p:spTree>
    <p:extLst>
      <p:ext uri="{BB962C8B-B14F-4D97-AF65-F5344CB8AC3E}">
        <p14:creationId xmlns:p14="http://schemas.microsoft.com/office/powerpoint/2010/main" val="424298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8729A-8FA7-8AC3-4CC7-2CB100B276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507876-6D54-DB38-EFDE-23CA116C8ACA}"/>
              </a:ext>
            </a:extLst>
          </p:cNvPr>
          <p:cNvSpPr>
            <a:spLocks noGrp="1"/>
          </p:cNvSpPr>
          <p:nvPr>
            <p:ph type="title"/>
          </p:nvPr>
        </p:nvSpPr>
        <p:spPr/>
        <p:txBody>
          <a:bodyPr/>
          <a:lstStyle/>
          <a:p>
            <a:r>
              <a:rPr lang="en-GB">
                <a:ea typeface="Calibri Light"/>
                <a:cs typeface="Calibri Light"/>
              </a:rPr>
              <a:t>Motivation! EAST H2-He Experiment</a:t>
            </a:r>
            <a:endParaRPr lang="en-GB"/>
          </a:p>
        </p:txBody>
      </p:sp>
      <p:sp>
        <p:nvSpPr>
          <p:cNvPr id="6" name="Slide Number Placeholder 3">
            <a:extLst>
              <a:ext uri="{FF2B5EF4-FFF2-40B4-BE49-F238E27FC236}">
                <a16:creationId xmlns:a16="http://schemas.microsoft.com/office/drawing/2014/main" id="{D5A733AE-7B00-1C25-FEC0-03CB026F09C8}"/>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25BC3B8B-3E60-8E28-3A8A-D1972E8D5D02}"/>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21</a:t>
            </a:fld>
            <a:endParaRPr lang="en-GB"/>
          </a:p>
        </p:txBody>
      </p:sp>
      <p:sp>
        <p:nvSpPr>
          <p:cNvPr id="12" name="Title 1">
            <a:extLst>
              <a:ext uri="{FF2B5EF4-FFF2-40B4-BE49-F238E27FC236}">
                <a16:creationId xmlns:a16="http://schemas.microsoft.com/office/drawing/2014/main" id="{E84B1F11-23B2-31E5-FF55-E3C17C0279C9}"/>
              </a:ext>
            </a:extLst>
          </p:cNvPr>
          <p:cNvSpPr>
            <a:spLocks noGrp="1"/>
          </p:cNvSpPr>
          <p:nvPr/>
        </p:nvSpPr>
        <p:spPr>
          <a:xfrm>
            <a:off x="0" y="0"/>
            <a:ext cx="9812267" cy="1044000"/>
          </a:xfrm>
          <a:prstGeom prst="rect">
            <a:avLst/>
          </a:prstGeom>
          <a:solidFill>
            <a:srgbClr val="0C264A"/>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en-GB">
                <a:ea typeface="Calibri Light"/>
                <a:cs typeface="Calibri Light"/>
              </a:rPr>
              <a:t>Earth entry: 8.56 km/s, 26.6 Pa (EAST)</a:t>
            </a:r>
            <a:endParaRPr lang="en-US"/>
          </a:p>
        </p:txBody>
      </p:sp>
      <p:pic>
        <p:nvPicPr>
          <p:cNvPr id="5" name="Picture 4">
            <a:extLst>
              <a:ext uri="{FF2B5EF4-FFF2-40B4-BE49-F238E27FC236}">
                <a16:creationId xmlns:a16="http://schemas.microsoft.com/office/drawing/2014/main" id="{AB192FBE-94D1-3358-28CE-CB772F188EA2}"/>
              </a:ext>
            </a:extLst>
          </p:cNvPr>
          <p:cNvPicPr>
            <a:picLocks noChangeAspect="1"/>
          </p:cNvPicPr>
          <p:nvPr/>
        </p:nvPicPr>
        <p:blipFill>
          <a:blip r:embed="rId3"/>
          <a:stretch>
            <a:fillRect/>
          </a:stretch>
        </p:blipFill>
        <p:spPr>
          <a:xfrm>
            <a:off x="156384" y="1564640"/>
            <a:ext cx="5773072" cy="4135120"/>
          </a:xfrm>
          <a:prstGeom prst="rect">
            <a:avLst/>
          </a:prstGeom>
        </p:spPr>
      </p:pic>
      <p:sp>
        <p:nvSpPr>
          <p:cNvPr id="8" name="TextBox 7">
            <a:extLst>
              <a:ext uri="{FF2B5EF4-FFF2-40B4-BE49-F238E27FC236}">
                <a16:creationId xmlns:a16="http://schemas.microsoft.com/office/drawing/2014/main" id="{48287D81-48C6-FE35-FF07-8F9EB9427658}"/>
              </a:ext>
            </a:extLst>
          </p:cNvPr>
          <p:cNvSpPr txBox="1"/>
          <p:nvPr/>
        </p:nvSpPr>
        <p:spPr>
          <a:xfrm>
            <a:off x="2930331" y="5755266"/>
            <a:ext cx="1340019" cy="830997"/>
          </a:xfrm>
          <a:prstGeom prst="rect">
            <a:avLst/>
          </a:prstGeom>
          <a:noFill/>
        </p:spPr>
        <p:txBody>
          <a:bodyPr wrap="square" lIns="91440" tIns="45720" rIns="91440" bIns="45720" rtlCol="0" anchor="t">
            <a:spAutoFit/>
          </a:bodyPr>
          <a:lstStyle/>
          <a:p>
            <a:r>
              <a:rPr lang="en-GB" sz="2400"/>
              <a:t>777 nm</a:t>
            </a:r>
            <a:endParaRPr lang="en-US">
              <a:ea typeface="Calibri"/>
              <a:cs typeface="Calibri"/>
            </a:endParaRPr>
          </a:p>
          <a:p>
            <a:pPr marL="742950" lvl="1" indent="-285750">
              <a:buFont typeface="Arial" panose="020B0604020202020204" pitchFamily="34" charset="0"/>
              <a:buChar char="•"/>
            </a:pPr>
            <a:endParaRPr lang="en-GB" sz="2400" b="1">
              <a:ea typeface="Calibri"/>
              <a:cs typeface="Calibri"/>
            </a:endParaRPr>
          </a:p>
        </p:txBody>
      </p:sp>
      <p:pic>
        <p:nvPicPr>
          <p:cNvPr id="9" name="Picture 8">
            <a:extLst>
              <a:ext uri="{FF2B5EF4-FFF2-40B4-BE49-F238E27FC236}">
                <a16:creationId xmlns:a16="http://schemas.microsoft.com/office/drawing/2014/main" id="{F5304349-939E-5F80-481C-DCC0C5B7AA9F}"/>
              </a:ext>
            </a:extLst>
          </p:cNvPr>
          <p:cNvPicPr>
            <a:picLocks noChangeAspect="1"/>
          </p:cNvPicPr>
          <p:nvPr/>
        </p:nvPicPr>
        <p:blipFill>
          <a:blip r:embed="rId4"/>
          <a:stretch>
            <a:fillRect/>
          </a:stretch>
        </p:blipFill>
        <p:spPr>
          <a:xfrm>
            <a:off x="6096635" y="1566545"/>
            <a:ext cx="5871210" cy="4060190"/>
          </a:xfrm>
          <a:prstGeom prst="rect">
            <a:avLst/>
          </a:prstGeom>
        </p:spPr>
      </p:pic>
      <p:sp>
        <p:nvSpPr>
          <p:cNvPr id="11" name="TextBox 10">
            <a:extLst>
              <a:ext uri="{FF2B5EF4-FFF2-40B4-BE49-F238E27FC236}">
                <a16:creationId xmlns:a16="http://schemas.microsoft.com/office/drawing/2014/main" id="{DAA0CACE-F7DA-8E1C-2F08-9BEB052B76C0}"/>
              </a:ext>
            </a:extLst>
          </p:cNvPr>
          <p:cNvSpPr txBox="1"/>
          <p:nvPr/>
        </p:nvSpPr>
        <p:spPr>
          <a:xfrm>
            <a:off x="8924731" y="5755266"/>
            <a:ext cx="1340019" cy="830997"/>
          </a:xfrm>
          <a:prstGeom prst="rect">
            <a:avLst/>
          </a:prstGeom>
          <a:noFill/>
        </p:spPr>
        <p:txBody>
          <a:bodyPr wrap="square" lIns="91440" tIns="45720" rIns="91440" bIns="45720" rtlCol="0" anchor="t">
            <a:spAutoFit/>
          </a:bodyPr>
          <a:lstStyle/>
          <a:p>
            <a:r>
              <a:rPr lang="en-GB" sz="2400"/>
              <a:t>844 nm</a:t>
            </a:r>
            <a:endParaRPr lang="en-US"/>
          </a:p>
          <a:p>
            <a:pPr marL="742950" lvl="1" indent="-285750">
              <a:buFont typeface="Arial" panose="020B0604020202020204" pitchFamily="34" charset="0"/>
              <a:buChar char="•"/>
            </a:pPr>
            <a:endParaRPr lang="en-GB" sz="2400">
              <a:ea typeface="Calibri"/>
              <a:cs typeface="Calibri"/>
            </a:endParaRPr>
          </a:p>
        </p:txBody>
      </p:sp>
      <p:sp>
        <p:nvSpPr>
          <p:cNvPr id="14" name="TextBox 13">
            <a:extLst>
              <a:ext uri="{FF2B5EF4-FFF2-40B4-BE49-F238E27FC236}">
                <a16:creationId xmlns:a16="http://schemas.microsoft.com/office/drawing/2014/main" id="{EB85E237-C93C-8B58-D2F4-2536BB56A1FE}"/>
              </a:ext>
            </a:extLst>
          </p:cNvPr>
          <p:cNvSpPr txBox="1"/>
          <p:nvPr/>
        </p:nvSpPr>
        <p:spPr>
          <a:xfrm>
            <a:off x="5145211" y="1051186"/>
            <a:ext cx="3046899" cy="461665"/>
          </a:xfrm>
          <a:prstGeom prst="rect">
            <a:avLst/>
          </a:prstGeom>
          <a:noFill/>
        </p:spPr>
        <p:txBody>
          <a:bodyPr wrap="square" lIns="91440" tIns="45720" rIns="91440" bIns="45720" rtlCol="0" anchor="t">
            <a:spAutoFit/>
          </a:bodyPr>
          <a:lstStyle/>
          <a:p>
            <a:r>
              <a:rPr lang="en-GB" sz="2400" b="1"/>
              <a:t>Atomic oxygen lines</a:t>
            </a:r>
            <a:endParaRPr lang="en-GB" sz="2400" b="1">
              <a:ea typeface="Calibri"/>
              <a:cs typeface="Calibri"/>
            </a:endParaRPr>
          </a:p>
        </p:txBody>
      </p:sp>
      <p:sp>
        <p:nvSpPr>
          <p:cNvPr id="16" name="TextBox 15">
            <a:extLst>
              <a:ext uri="{FF2B5EF4-FFF2-40B4-BE49-F238E27FC236}">
                <a16:creationId xmlns:a16="http://schemas.microsoft.com/office/drawing/2014/main" id="{FDC06E63-A9AA-6215-CA56-D4B154548685}"/>
              </a:ext>
            </a:extLst>
          </p:cNvPr>
          <p:cNvSpPr txBox="1"/>
          <p:nvPr/>
        </p:nvSpPr>
        <p:spPr>
          <a:xfrm>
            <a:off x="4344817" y="3383169"/>
            <a:ext cx="3388980" cy="830997"/>
          </a:xfrm>
          <a:prstGeom prst="rect">
            <a:avLst/>
          </a:prstGeom>
          <a:solidFill>
            <a:srgbClr val="FDE61D"/>
          </a:solidFill>
          <a:ln>
            <a:solidFill>
              <a:schemeClr val="accent1">
                <a:shade val="50000"/>
              </a:schemeClr>
            </a:solidFill>
          </a:ln>
        </p:spPr>
        <p:txBody>
          <a:bodyPr wrap="square" lIns="91440" tIns="45720" rIns="91440" bIns="45720" rtlCol="0" anchor="t">
            <a:spAutoFit/>
          </a:bodyPr>
          <a:lstStyle/>
          <a:p>
            <a:pPr algn="ctr"/>
            <a:r>
              <a:rPr lang="en-GB" sz="2400" b="1"/>
              <a:t>Beware the siren's call of 777 nm!</a:t>
            </a:r>
            <a:endParaRPr lang="en-US"/>
          </a:p>
        </p:txBody>
      </p:sp>
    </p:spTree>
    <p:extLst>
      <p:ext uri="{BB962C8B-B14F-4D97-AF65-F5344CB8AC3E}">
        <p14:creationId xmlns:p14="http://schemas.microsoft.com/office/powerpoint/2010/main" val="350046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0BD36-48F6-CB31-12F1-86BE1DCF59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0BB758-220E-BE03-0FBE-A3AD29088DF1}"/>
              </a:ext>
            </a:extLst>
          </p:cNvPr>
          <p:cNvSpPr>
            <a:spLocks noGrp="1"/>
          </p:cNvSpPr>
          <p:nvPr>
            <p:ph type="title"/>
          </p:nvPr>
        </p:nvSpPr>
        <p:spPr/>
        <p:txBody>
          <a:bodyPr/>
          <a:lstStyle/>
          <a:p>
            <a:r>
              <a:rPr lang="en-GB">
                <a:ea typeface="Calibri Light"/>
                <a:cs typeface="Calibri Light"/>
              </a:rPr>
              <a:t>Motivation! EAST H2-He Experiment</a:t>
            </a:r>
            <a:endParaRPr lang="en-GB"/>
          </a:p>
        </p:txBody>
      </p:sp>
      <p:sp>
        <p:nvSpPr>
          <p:cNvPr id="6" name="Slide Number Placeholder 3">
            <a:extLst>
              <a:ext uri="{FF2B5EF4-FFF2-40B4-BE49-F238E27FC236}">
                <a16:creationId xmlns:a16="http://schemas.microsoft.com/office/drawing/2014/main" id="{19D0CC5F-E1CF-F2CC-844C-F19F6F7FBFC0}"/>
              </a:ext>
            </a:extLst>
          </p:cNvPr>
          <p:cNvSpPr txBox="1">
            <a:spLocks/>
          </p:cNvSpPr>
          <p:nvPr/>
        </p:nvSpPr>
        <p:spPr>
          <a:xfrm>
            <a:off x="0" y="64326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0" name="Slide Number Placeholder 3">
            <a:extLst>
              <a:ext uri="{FF2B5EF4-FFF2-40B4-BE49-F238E27FC236}">
                <a16:creationId xmlns:a16="http://schemas.microsoft.com/office/drawing/2014/main" id="{1B1641FA-4EDB-0126-B2D3-3D388CDBB3DD}"/>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22</a:t>
            </a:fld>
            <a:endParaRPr lang="en-GB"/>
          </a:p>
        </p:txBody>
      </p:sp>
      <p:sp>
        <p:nvSpPr>
          <p:cNvPr id="12" name="Title 1">
            <a:extLst>
              <a:ext uri="{FF2B5EF4-FFF2-40B4-BE49-F238E27FC236}">
                <a16:creationId xmlns:a16="http://schemas.microsoft.com/office/drawing/2014/main" id="{18D35653-7BDE-AC40-88AF-9F5B3C2B4915}"/>
              </a:ext>
            </a:extLst>
          </p:cNvPr>
          <p:cNvSpPr>
            <a:spLocks noGrp="1"/>
          </p:cNvSpPr>
          <p:nvPr/>
        </p:nvSpPr>
        <p:spPr>
          <a:xfrm>
            <a:off x="0" y="0"/>
            <a:ext cx="9812267" cy="1044000"/>
          </a:xfrm>
          <a:prstGeom prst="rect">
            <a:avLst/>
          </a:prstGeom>
          <a:solidFill>
            <a:srgbClr val="0C264A"/>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en-GB">
                <a:ea typeface="Calibri Light"/>
                <a:cs typeface="Calibri Light"/>
              </a:rPr>
              <a:t>Earth entry: 8.56 km/s, 26.6 Pa (EAST)</a:t>
            </a:r>
            <a:endParaRPr lang="en-US"/>
          </a:p>
        </p:txBody>
      </p:sp>
      <p:sp>
        <p:nvSpPr>
          <p:cNvPr id="8" name="TextBox 7">
            <a:extLst>
              <a:ext uri="{FF2B5EF4-FFF2-40B4-BE49-F238E27FC236}">
                <a16:creationId xmlns:a16="http://schemas.microsoft.com/office/drawing/2014/main" id="{4CA6324C-E5C2-2649-B388-1DD098709DB3}"/>
              </a:ext>
            </a:extLst>
          </p:cNvPr>
          <p:cNvSpPr txBox="1"/>
          <p:nvPr/>
        </p:nvSpPr>
        <p:spPr>
          <a:xfrm>
            <a:off x="2930331" y="5755266"/>
            <a:ext cx="1340019" cy="830997"/>
          </a:xfrm>
          <a:prstGeom prst="rect">
            <a:avLst/>
          </a:prstGeom>
          <a:noFill/>
        </p:spPr>
        <p:txBody>
          <a:bodyPr wrap="square" lIns="91440" tIns="45720" rIns="91440" bIns="45720" rtlCol="0" anchor="t">
            <a:spAutoFit/>
          </a:bodyPr>
          <a:lstStyle/>
          <a:p>
            <a:r>
              <a:rPr lang="en-GB" sz="2400"/>
              <a:t>745 nm</a:t>
            </a:r>
            <a:endParaRPr lang="en-US">
              <a:ea typeface="Calibri"/>
              <a:cs typeface="Calibri"/>
            </a:endParaRPr>
          </a:p>
          <a:p>
            <a:pPr marL="742950" lvl="1" indent="-285750">
              <a:buFont typeface="Arial" panose="020B0604020202020204" pitchFamily="34" charset="0"/>
              <a:buChar char="•"/>
            </a:pPr>
            <a:endParaRPr lang="en-GB" sz="2400" b="1">
              <a:ea typeface="Calibri"/>
              <a:cs typeface="Calibri"/>
            </a:endParaRPr>
          </a:p>
        </p:txBody>
      </p:sp>
      <p:sp>
        <p:nvSpPr>
          <p:cNvPr id="11" name="TextBox 10">
            <a:extLst>
              <a:ext uri="{FF2B5EF4-FFF2-40B4-BE49-F238E27FC236}">
                <a16:creationId xmlns:a16="http://schemas.microsoft.com/office/drawing/2014/main" id="{DB5ECB15-8DBB-169E-B6D3-AFD0C878599B}"/>
              </a:ext>
            </a:extLst>
          </p:cNvPr>
          <p:cNvSpPr txBox="1"/>
          <p:nvPr/>
        </p:nvSpPr>
        <p:spPr>
          <a:xfrm>
            <a:off x="8924731" y="5755266"/>
            <a:ext cx="1340019" cy="830997"/>
          </a:xfrm>
          <a:prstGeom prst="rect">
            <a:avLst/>
          </a:prstGeom>
          <a:noFill/>
        </p:spPr>
        <p:txBody>
          <a:bodyPr wrap="square" lIns="91440" tIns="45720" rIns="91440" bIns="45720" rtlCol="0" anchor="t">
            <a:spAutoFit/>
          </a:bodyPr>
          <a:lstStyle/>
          <a:p>
            <a:r>
              <a:rPr lang="en-GB" sz="2400"/>
              <a:t>820 nm</a:t>
            </a:r>
            <a:endParaRPr lang="en-US"/>
          </a:p>
          <a:p>
            <a:pPr marL="742950" lvl="1" indent="-285750">
              <a:buFont typeface="Arial" panose="020B0604020202020204" pitchFamily="34" charset="0"/>
              <a:buChar char="•"/>
            </a:pPr>
            <a:endParaRPr lang="en-GB" sz="2400">
              <a:ea typeface="Calibri"/>
              <a:cs typeface="Calibri"/>
            </a:endParaRPr>
          </a:p>
        </p:txBody>
      </p:sp>
      <p:sp>
        <p:nvSpPr>
          <p:cNvPr id="14" name="TextBox 13">
            <a:extLst>
              <a:ext uri="{FF2B5EF4-FFF2-40B4-BE49-F238E27FC236}">
                <a16:creationId xmlns:a16="http://schemas.microsoft.com/office/drawing/2014/main" id="{D69AAAE4-4641-2E5C-F7AD-A75AA4AB091E}"/>
              </a:ext>
            </a:extLst>
          </p:cNvPr>
          <p:cNvSpPr txBox="1"/>
          <p:nvPr/>
        </p:nvSpPr>
        <p:spPr>
          <a:xfrm>
            <a:off x="4779451" y="1051186"/>
            <a:ext cx="3046899" cy="461665"/>
          </a:xfrm>
          <a:prstGeom prst="rect">
            <a:avLst/>
          </a:prstGeom>
          <a:noFill/>
        </p:spPr>
        <p:txBody>
          <a:bodyPr wrap="square" lIns="91440" tIns="45720" rIns="91440" bIns="45720" rtlCol="0" anchor="t">
            <a:spAutoFit/>
          </a:bodyPr>
          <a:lstStyle/>
          <a:p>
            <a:r>
              <a:rPr lang="en-GB" sz="2400" b="1"/>
              <a:t>Atomic nitrogen lines</a:t>
            </a:r>
            <a:endParaRPr lang="en-GB" sz="2400" b="1">
              <a:ea typeface="Calibri"/>
              <a:cs typeface="Calibri"/>
            </a:endParaRPr>
          </a:p>
        </p:txBody>
      </p:sp>
      <p:pic>
        <p:nvPicPr>
          <p:cNvPr id="4" name="Picture 3">
            <a:extLst>
              <a:ext uri="{FF2B5EF4-FFF2-40B4-BE49-F238E27FC236}">
                <a16:creationId xmlns:a16="http://schemas.microsoft.com/office/drawing/2014/main" id="{0592A7F0-15E0-B36D-3B0B-536B8E20EC12}"/>
              </a:ext>
            </a:extLst>
          </p:cNvPr>
          <p:cNvPicPr>
            <a:picLocks noChangeAspect="1"/>
          </p:cNvPicPr>
          <p:nvPr/>
        </p:nvPicPr>
        <p:blipFill>
          <a:blip r:embed="rId3"/>
          <a:stretch>
            <a:fillRect/>
          </a:stretch>
        </p:blipFill>
        <p:spPr>
          <a:xfrm>
            <a:off x="258128" y="1719263"/>
            <a:ext cx="5732145" cy="4100195"/>
          </a:xfrm>
          <a:prstGeom prst="rect">
            <a:avLst/>
          </a:prstGeom>
        </p:spPr>
      </p:pic>
      <p:pic>
        <p:nvPicPr>
          <p:cNvPr id="16" name="Picture 15">
            <a:extLst>
              <a:ext uri="{FF2B5EF4-FFF2-40B4-BE49-F238E27FC236}">
                <a16:creationId xmlns:a16="http://schemas.microsoft.com/office/drawing/2014/main" id="{3F986EFB-901D-F72E-B2DF-410AAB2ECAAE}"/>
              </a:ext>
            </a:extLst>
          </p:cNvPr>
          <p:cNvPicPr>
            <a:picLocks noChangeAspect="1"/>
          </p:cNvPicPr>
          <p:nvPr/>
        </p:nvPicPr>
        <p:blipFill>
          <a:blip r:embed="rId4"/>
          <a:srcRect r="-233" b="164"/>
          <a:stretch>
            <a:fillRect/>
          </a:stretch>
        </p:blipFill>
        <p:spPr>
          <a:xfrm>
            <a:off x="6224270" y="1654175"/>
            <a:ext cx="5748037" cy="4108427"/>
          </a:xfrm>
          <a:prstGeom prst="rect">
            <a:avLst/>
          </a:prstGeom>
        </p:spPr>
      </p:pic>
      <p:pic>
        <p:nvPicPr>
          <p:cNvPr id="17" name="Picture 16">
            <a:extLst>
              <a:ext uri="{FF2B5EF4-FFF2-40B4-BE49-F238E27FC236}">
                <a16:creationId xmlns:a16="http://schemas.microsoft.com/office/drawing/2014/main" id="{688DF24D-01EB-9E73-6899-FBDDE33D3EA7}"/>
              </a:ext>
            </a:extLst>
          </p:cNvPr>
          <p:cNvPicPr>
            <a:picLocks noChangeAspect="1"/>
          </p:cNvPicPr>
          <p:nvPr/>
        </p:nvPicPr>
        <p:blipFill>
          <a:blip r:embed="rId4"/>
          <a:srcRect r="-233" b="164"/>
          <a:stretch>
            <a:fillRect/>
          </a:stretch>
        </p:blipFill>
        <p:spPr>
          <a:xfrm>
            <a:off x="3155950" y="1522095"/>
            <a:ext cx="6073157" cy="4372587"/>
          </a:xfrm>
          <a:prstGeom prst="rect">
            <a:avLst/>
          </a:prstGeom>
        </p:spPr>
      </p:pic>
      <p:sp>
        <p:nvSpPr>
          <p:cNvPr id="18" name="TextBox 17">
            <a:extLst>
              <a:ext uri="{FF2B5EF4-FFF2-40B4-BE49-F238E27FC236}">
                <a16:creationId xmlns:a16="http://schemas.microsoft.com/office/drawing/2014/main" id="{CA2178E4-962B-5B4A-BFC9-6EE153A42903}"/>
              </a:ext>
            </a:extLst>
          </p:cNvPr>
          <p:cNvSpPr txBox="1"/>
          <p:nvPr/>
        </p:nvSpPr>
        <p:spPr>
          <a:xfrm>
            <a:off x="5866571" y="5755266"/>
            <a:ext cx="1340019" cy="830997"/>
          </a:xfrm>
          <a:prstGeom prst="rect">
            <a:avLst/>
          </a:prstGeom>
          <a:noFill/>
        </p:spPr>
        <p:txBody>
          <a:bodyPr wrap="square" lIns="91440" tIns="45720" rIns="91440" bIns="45720" rtlCol="0" anchor="t">
            <a:spAutoFit/>
          </a:bodyPr>
          <a:lstStyle/>
          <a:p>
            <a:r>
              <a:rPr lang="en-GB" sz="2400"/>
              <a:t>868 nm</a:t>
            </a:r>
            <a:endParaRPr lang="en-US"/>
          </a:p>
          <a:p>
            <a:pPr marL="742950" lvl="1" indent="-285750">
              <a:buFont typeface="Arial" panose="020B0604020202020204" pitchFamily="34" charset="0"/>
              <a:buChar char="•"/>
            </a:pPr>
            <a:endParaRPr lang="en-GB" sz="2400">
              <a:ea typeface="Calibri"/>
              <a:cs typeface="Calibri"/>
            </a:endParaRPr>
          </a:p>
        </p:txBody>
      </p:sp>
      <p:sp>
        <p:nvSpPr>
          <p:cNvPr id="20" name="TextBox 19">
            <a:extLst>
              <a:ext uri="{FF2B5EF4-FFF2-40B4-BE49-F238E27FC236}">
                <a16:creationId xmlns:a16="http://schemas.microsoft.com/office/drawing/2014/main" id="{A095EC45-95F2-6DBD-82BA-E5580B812106}"/>
              </a:ext>
            </a:extLst>
          </p:cNvPr>
          <p:cNvSpPr txBox="1"/>
          <p:nvPr/>
        </p:nvSpPr>
        <p:spPr>
          <a:xfrm>
            <a:off x="3186577" y="4307729"/>
            <a:ext cx="6071220" cy="830997"/>
          </a:xfrm>
          <a:prstGeom prst="rect">
            <a:avLst/>
          </a:prstGeom>
          <a:solidFill>
            <a:srgbClr val="FDE61D"/>
          </a:solidFill>
          <a:ln>
            <a:solidFill>
              <a:schemeClr val="accent1">
                <a:shade val="50000"/>
              </a:schemeClr>
            </a:solidFill>
          </a:ln>
        </p:spPr>
        <p:txBody>
          <a:bodyPr wrap="square" lIns="91440" tIns="45720" rIns="91440" bIns="45720" rtlCol="0" anchor="t">
            <a:spAutoFit/>
          </a:bodyPr>
          <a:lstStyle/>
          <a:p>
            <a:pPr algn="ctr"/>
            <a:r>
              <a:rPr lang="en-GB" sz="2400" b="1"/>
              <a:t>15% decrease in radiance due to boundary layer absorbance</a:t>
            </a:r>
            <a:endParaRPr lang="en-US">
              <a:ea typeface="Calibri" panose="020F0502020204030204"/>
              <a:cs typeface="Calibri" panose="020F0502020204030204"/>
            </a:endParaRPr>
          </a:p>
        </p:txBody>
      </p:sp>
    </p:spTree>
    <p:extLst>
      <p:ext uri="{BB962C8B-B14F-4D97-AF65-F5344CB8AC3E}">
        <p14:creationId xmlns:p14="http://schemas.microsoft.com/office/powerpoint/2010/main" val="227935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358203" cy="1044000"/>
          </a:xfrm>
        </p:spPr>
        <p:txBody>
          <a:bodyPr>
            <a:noAutofit/>
          </a:bodyPr>
          <a:lstStyle/>
          <a:p>
            <a:r>
              <a:rPr lang="en-GB">
                <a:ea typeface="CMU Sans Serif Medium" panose="02000603000000000000" pitchFamily="2" charset="0"/>
                <a:cs typeface="CMU Sans Serif Medium" panose="02000603000000000000" pitchFamily="2" charset="0"/>
              </a:rPr>
              <a:t>Conclusions</a:t>
            </a:r>
          </a:p>
        </p:txBody>
      </p:sp>
      <p:sp>
        <p:nvSpPr>
          <p:cNvPr id="4" name="Slide Number Placeholder 3"/>
          <p:cNvSpPr>
            <a:spLocks noGrp="1"/>
          </p:cNvSpPr>
          <p:nvPr>
            <p:ph type="sldNum" sz="quarter" idx="12"/>
          </p:nvPr>
        </p:nvSpPr>
        <p:spPr>
          <a:xfrm>
            <a:off x="9223550" y="6383951"/>
            <a:ext cx="2743200" cy="365125"/>
          </a:xfrm>
        </p:spPr>
        <p:txBody>
          <a:bodyPr/>
          <a:lstStyle/>
          <a:p>
            <a:fld id="{6F9F3561-78EE-4681-83AF-B473019E77BC}" type="slidenum">
              <a:rPr lang="en-GB" smtClean="0"/>
              <a:t>23</a:t>
            </a:fld>
            <a:endParaRPr lang="en-GB"/>
          </a:p>
        </p:txBody>
      </p:sp>
      <p:sp>
        <p:nvSpPr>
          <p:cNvPr id="10" name="Slide Number Placeholder 3">
            <a:extLst>
              <a:ext uri="{FF2B5EF4-FFF2-40B4-BE49-F238E27FC236}">
                <a16:creationId xmlns:a16="http://schemas.microsoft.com/office/drawing/2014/main" id="{EFD1BB83-2FEF-49AF-98A3-167960F602C2}"/>
              </a:ext>
            </a:extLst>
          </p:cNvPr>
          <p:cNvSpPr txBox="1">
            <a:spLocks/>
          </p:cNvSpPr>
          <p:nvPr/>
        </p:nvSpPr>
        <p:spPr>
          <a:xfrm>
            <a:off x="0" y="6280221"/>
            <a:ext cx="12192000" cy="5391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GB">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11" name="Subtitle 2">
            <a:extLst>
              <a:ext uri="{FF2B5EF4-FFF2-40B4-BE49-F238E27FC236}">
                <a16:creationId xmlns:a16="http://schemas.microsoft.com/office/drawing/2014/main" id="{D115F618-BAC3-584E-91EA-0A02C2E98016}"/>
              </a:ext>
            </a:extLst>
          </p:cNvPr>
          <p:cNvSpPr txBox="1">
            <a:spLocks/>
          </p:cNvSpPr>
          <p:nvPr/>
        </p:nvSpPr>
        <p:spPr>
          <a:xfrm>
            <a:off x="251670" y="1412775"/>
            <a:ext cx="5844330" cy="4615754"/>
          </a:xfrm>
          <a:prstGeom prst="rect">
            <a:avLst/>
          </a:prstGeom>
          <a:ln>
            <a:noFill/>
          </a:ln>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endParaRPr lang="en-GB" sz="1600">
              <a:solidFill>
                <a:schemeClr val="tx1"/>
              </a:solidFill>
              <a:latin typeface="CMU Sans Serif Medium" panose="02000603000000000000" pitchFamily="2" charset="0"/>
              <a:ea typeface="CMU Sans Serif Medium" panose="02000603000000000000" pitchFamily="2" charset="0"/>
              <a:cs typeface="CMU Sans Serif Medium" panose="02000603000000000000" pitchFamily="2" charset="0"/>
            </a:endParaRPr>
          </a:p>
        </p:txBody>
      </p:sp>
      <p:sp>
        <p:nvSpPr>
          <p:cNvPr id="3" name="TextBox 2">
            <a:extLst>
              <a:ext uri="{FF2B5EF4-FFF2-40B4-BE49-F238E27FC236}">
                <a16:creationId xmlns:a16="http://schemas.microsoft.com/office/drawing/2014/main" id="{22436922-04D2-2961-9348-86D12FB66633}"/>
              </a:ext>
            </a:extLst>
          </p:cNvPr>
          <p:cNvSpPr txBox="1"/>
          <p:nvPr/>
        </p:nvSpPr>
        <p:spPr>
          <a:xfrm>
            <a:off x="210136" y="987782"/>
            <a:ext cx="6126366" cy="4955203"/>
          </a:xfrm>
          <a:prstGeom prst="rect">
            <a:avLst/>
          </a:prstGeom>
          <a:noFill/>
        </p:spPr>
        <p:txBody>
          <a:bodyPr wrap="square" lIns="91440" tIns="45720" rIns="91440" bIns="45720" rtlCol="0" anchor="t">
            <a:spAutoFit/>
          </a:bodyPr>
          <a:lstStyle/>
          <a:p>
            <a:r>
              <a:rPr lang="en-GB" sz="2800" b="1"/>
              <a:t>Shock tube non-ideal effects matter:</a:t>
            </a:r>
            <a:endParaRPr lang="en-US"/>
          </a:p>
          <a:p>
            <a:r>
              <a:rPr lang="en-GB" sz="2600" b="1">
                <a:solidFill>
                  <a:srgbClr val="FF0000"/>
                </a:solidFill>
                <a:ea typeface="Calibri"/>
                <a:cs typeface="Calibri"/>
              </a:rPr>
              <a:t>Boundary layer growth</a:t>
            </a:r>
            <a:endParaRPr lang="en-GB" sz="2600" err="1">
              <a:solidFill>
                <a:srgbClr val="000000"/>
              </a:solidFill>
              <a:ea typeface="Calibri"/>
              <a:cs typeface="Calibri"/>
            </a:endParaRPr>
          </a:p>
          <a:p>
            <a:r>
              <a:rPr lang="en-GB" sz="2600" b="1">
                <a:solidFill>
                  <a:srgbClr val="FF0000"/>
                </a:solidFill>
                <a:ea typeface="Calibri"/>
                <a:cs typeface="Calibri"/>
              </a:rPr>
              <a:t>Shock deceleration</a:t>
            </a:r>
            <a:endParaRPr lang="en-GB" sz="2600">
              <a:solidFill>
                <a:srgbClr val="000000"/>
              </a:solidFill>
              <a:ea typeface="Calibri"/>
              <a:cs typeface="Calibri"/>
            </a:endParaRPr>
          </a:p>
          <a:p>
            <a:r>
              <a:rPr lang="en-GB" sz="2600" b="1">
                <a:solidFill>
                  <a:srgbClr val="FF0000"/>
                </a:solidFill>
                <a:ea typeface="Calibri"/>
                <a:cs typeface="Calibri"/>
              </a:rPr>
              <a:t>Shock curvature at very low pressures</a:t>
            </a:r>
          </a:p>
          <a:p>
            <a:r>
              <a:rPr lang="en-GB" sz="2600" b="1">
                <a:solidFill>
                  <a:srgbClr val="FF0000"/>
                </a:solidFill>
                <a:ea typeface="Calibri"/>
                <a:cs typeface="Calibri"/>
              </a:rPr>
              <a:t>All of which are captured by NESS2D-t for experimental analysis</a:t>
            </a:r>
          </a:p>
          <a:p>
            <a:endParaRPr lang="en-GB" sz="2600" b="1">
              <a:solidFill>
                <a:srgbClr val="FF0000"/>
              </a:solidFill>
            </a:endParaRPr>
          </a:p>
          <a:p>
            <a:r>
              <a:rPr lang="en-GB" sz="2800" b="1"/>
              <a:t>Boundary layer properties can influence measurements</a:t>
            </a:r>
            <a:endParaRPr lang="en-GB"/>
          </a:p>
          <a:p>
            <a:r>
              <a:rPr lang="en-GB" sz="2600" b="1">
                <a:solidFill>
                  <a:srgbClr val="FF0000"/>
                </a:solidFill>
              </a:rPr>
              <a:t>Beware oxygen 777 nm</a:t>
            </a:r>
            <a:endParaRPr lang="en-GB"/>
          </a:p>
          <a:p>
            <a:endParaRPr lang="en-GB" sz="2400">
              <a:solidFill>
                <a:srgbClr val="000000"/>
              </a:solidFill>
              <a:ea typeface="Calibri"/>
              <a:cs typeface="Calibri"/>
            </a:endParaRPr>
          </a:p>
          <a:p>
            <a:endParaRPr lang="en-GB" sz="2600" b="1">
              <a:solidFill>
                <a:srgbClr val="FF0000"/>
              </a:solidFill>
              <a:ea typeface="Calibri"/>
              <a:cs typeface="Calibri"/>
            </a:endParaRPr>
          </a:p>
        </p:txBody>
      </p:sp>
      <p:pic>
        <p:nvPicPr>
          <p:cNvPr id="5" name="Picture 4">
            <a:extLst>
              <a:ext uri="{FF2B5EF4-FFF2-40B4-BE49-F238E27FC236}">
                <a16:creationId xmlns:a16="http://schemas.microsoft.com/office/drawing/2014/main" id="{8838273C-001E-A23A-816D-5680D4D5F845}"/>
              </a:ext>
            </a:extLst>
          </p:cNvPr>
          <p:cNvPicPr>
            <a:picLocks noChangeAspect="1"/>
          </p:cNvPicPr>
          <p:nvPr/>
        </p:nvPicPr>
        <p:blipFill>
          <a:blip r:embed="rId3"/>
          <a:srcRect l="52640" t="-1403" b="10307"/>
          <a:stretch>
            <a:fillRect/>
          </a:stretch>
        </p:blipFill>
        <p:spPr>
          <a:xfrm>
            <a:off x="6336616" y="1270000"/>
            <a:ext cx="5774107" cy="4222357"/>
          </a:xfrm>
          <a:prstGeom prst="rect">
            <a:avLst/>
          </a:prstGeom>
        </p:spPr>
      </p:pic>
    </p:spTree>
    <p:extLst>
      <p:ext uri="{BB962C8B-B14F-4D97-AF65-F5344CB8AC3E}">
        <p14:creationId xmlns:p14="http://schemas.microsoft.com/office/powerpoint/2010/main" val="854658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701" y="1891881"/>
            <a:ext cx="11559397" cy="1606117"/>
          </a:xfrm>
        </p:spPr>
        <p:txBody>
          <a:bodyPr>
            <a:noAutofit/>
          </a:bodyPr>
          <a:lstStyle/>
          <a:p>
            <a:r>
              <a:rPr lang="en-US" sz="3600">
                <a:cs typeface="Times New Roman" panose="02020603050405020304" pitchFamily="18" charset="0"/>
              </a:rPr>
              <a:t>Thank you for watching</a:t>
            </a:r>
            <a:br>
              <a:rPr lang="en-US" sz="3600">
                <a:cs typeface="Times New Roman" panose="02020603050405020304" pitchFamily="18" charset="0"/>
              </a:rPr>
            </a:br>
            <a:br>
              <a:rPr lang="en-US" sz="3600">
                <a:cs typeface="Times New Roman" panose="02020603050405020304" pitchFamily="18" charset="0"/>
              </a:rPr>
            </a:br>
            <a:r>
              <a:rPr lang="en-US" sz="3600">
                <a:cs typeface="Times New Roman" panose="02020603050405020304" pitchFamily="18" charset="0"/>
              </a:rPr>
              <a:t>Questions?</a:t>
            </a:r>
            <a:br>
              <a:rPr lang="en-US" sz="2800">
                <a:cs typeface="Times New Roman" panose="02020603050405020304" pitchFamily="18" charset="0"/>
              </a:rPr>
            </a:br>
            <a:br>
              <a:rPr lang="en-US" sz="2800">
                <a:cs typeface="Times New Roman" panose="02020603050405020304" pitchFamily="18" charset="0"/>
              </a:rPr>
            </a:br>
            <a:br>
              <a:rPr lang="en-US" sz="2800">
                <a:cs typeface="Times New Roman" panose="02020603050405020304" pitchFamily="18" charset="0"/>
              </a:rPr>
            </a:br>
            <a:br>
              <a:rPr lang="en-US" sz="2800">
                <a:cs typeface="Times New Roman" panose="02020603050405020304" pitchFamily="18" charset="0"/>
              </a:rPr>
            </a:br>
            <a:endParaRPr lang="en-US" sz="2000">
              <a:cs typeface="Times New Roman" panose="02020603050405020304" pitchFamily="18" charset="0"/>
            </a:endParaRPr>
          </a:p>
        </p:txBody>
      </p:sp>
      <p:sp>
        <p:nvSpPr>
          <p:cNvPr id="5" name="Text Placeholder 4">
            <a:extLst>
              <a:ext uri="{FF2B5EF4-FFF2-40B4-BE49-F238E27FC236}">
                <a16:creationId xmlns:a16="http://schemas.microsoft.com/office/drawing/2014/main" id="{945B8FF4-A78C-FD91-2D79-BC9B3F1F26AA}"/>
              </a:ext>
            </a:extLst>
          </p:cNvPr>
          <p:cNvSpPr>
            <a:spLocks noGrp="1"/>
          </p:cNvSpPr>
          <p:nvPr>
            <p:ph type="body" idx="1"/>
          </p:nvPr>
        </p:nvSpPr>
        <p:spPr>
          <a:xfrm>
            <a:off x="2473960" y="5815215"/>
            <a:ext cx="7548880" cy="1500187"/>
          </a:xfrm>
        </p:spPr>
        <p:txBody>
          <a:bodyPr vert="horz" lIns="91440" tIns="45720" rIns="91440" bIns="45720" rtlCol="0" anchor="t">
            <a:normAutofit/>
          </a:bodyPr>
          <a:lstStyle/>
          <a:p>
            <a:r>
              <a:rPr lang="en-AU" dirty="0">
                <a:ea typeface="Calibri"/>
                <a:cs typeface="Calibri"/>
              </a:rPr>
              <a:t>6.75 km/s through 4 Pa fill gas of 97.8% N</a:t>
            </a:r>
            <a:r>
              <a:rPr lang="en-AU" baseline="-25000" dirty="0">
                <a:ea typeface="Calibri"/>
                <a:cs typeface="Calibri"/>
              </a:rPr>
              <a:t>2 </a:t>
            </a:r>
            <a:r>
              <a:rPr lang="en-AU" dirty="0">
                <a:ea typeface="Calibri"/>
                <a:cs typeface="Calibri"/>
              </a:rPr>
              <a:t>, 2.2% CH</a:t>
            </a:r>
            <a:r>
              <a:rPr lang="en-AU" baseline="-25000" dirty="0">
                <a:ea typeface="Calibri"/>
                <a:cs typeface="Calibri"/>
              </a:rPr>
              <a:t>4</a:t>
            </a:r>
            <a:r>
              <a:rPr lang="en-AU" dirty="0">
                <a:ea typeface="Calibri"/>
                <a:cs typeface="Calibri"/>
              </a:rPr>
              <a:t> </a:t>
            </a:r>
            <a:endParaRPr lang="en-US" dirty="0"/>
          </a:p>
          <a:p>
            <a:r>
              <a:rPr lang="en-AU" dirty="0">
                <a:ea typeface="Calibri"/>
                <a:cs typeface="Calibri"/>
              </a:rPr>
              <a:t>(54 cm diameter tube)</a:t>
            </a:r>
            <a:endParaRPr lang="en-AU" dirty="0"/>
          </a:p>
        </p:txBody>
      </p:sp>
      <p:sp>
        <p:nvSpPr>
          <p:cNvPr id="8" name="Slide Number Placeholder 3">
            <a:extLst>
              <a:ext uri="{FF2B5EF4-FFF2-40B4-BE49-F238E27FC236}">
                <a16:creationId xmlns:a16="http://schemas.microsoft.com/office/drawing/2014/main" id="{331E20EC-0DA9-7AA1-2244-F651B4129A13}"/>
              </a:ext>
            </a:extLst>
          </p:cNvPr>
          <p:cNvSpPr>
            <a:spLocks noGrp="1"/>
          </p:cNvSpPr>
          <p:nvPr>
            <p:ph type="sldNum" sz="quarter" idx="12"/>
          </p:nvPr>
        </p:nvSpPr>
        <p:spPr>
          <a:xfrm>
            <a:off x="9223550" y="6383951"/>
            <a:ext cx="2743200" cy="365125"/>
          </a:xfrm>
        </p:spPr>
        <p:txBody>
          <a:bodyPr/>
          <a:lstStyle/>
          <a:p>
            <a:fld id="{6F9F3561-78EE-4681-83AF-B473019E77BC}" type="slidenum">
              <a:rPr lang="en-GB" smtClean="0"/>
              <a:t>24</a:t>
            </a:fld>
            <a:endParaRPr lang="en-GB"/>
          </a:p>
        </p:txBody>
      </p:sp>
      <p:pic>
        <p:nvPicPr>
          <p:cNvPr id="4" name="Picture 3">
            <a:extLst>
              <a:ext uri="{FF2B5EF4-FFF2-40B4-BE49-F238E27FC236}">
                <a16:creationId xmlns:a16="http://schemas.microsoft.com/office/drawing/2014/main" id="{E2B948B8-BBF7-8EB4-EC2A-2EF282BF0F00}"/>
              </a:ext>
            </a:extLst>
          </p:cNvPr>
          <p:cNvPicPr>
            <a:picLocks noChangeAspect="1"/>
          </p:cNvPicPr>
          <p:nvPr/>
        </p:nvPicPr>
        <p:blipFill>
          <a:blip r:embed="rId2"/>
          <a:stretch>
            <a:fillRect/>
          </a:stretch>
        </p:blipFill>
        <p:spPr>
          <a:xfrm>
            <a:off x="2270125" y="2248218"/>
            <a:ext cx="7448550" cy="3347085"/>
          </a:xfrm>
          <a:prstGeom prst="rect">
            <a:avLst/>
          </a:prstGeom>
        </p:spPr>
      </p:pic>
    </p:spTree>
    <p:extLst>
      <p:ext uri="{BB962C8B-B14F-4D97-AF65-F5344CB8AC3E}">
        <p14:creationId xmlns:p14="http://schemas.microsoft.com/office/powerpoint/2010/main" val="2960291454"/>
      </p:ext>
    </p:extLst>
  </p:cSld>
  <p:clrMapOvr>
    <a:masterClrMapping/>
  </p:clrMapOvr>
</p:sld>
</file>

<file path=ppt/theme/theme1.xml><?xml version="1.0" encoding="utf-8"?>
<a:theme xmlns:a="http://schemas.openxmlformats.org/drawingml/2006/main" name="test_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yp_temp_WS_v3" id="{E54133B5-E30A-4447-A802-07EDDCF8DA9C}" vid="{F2550634-BADE-4141-B24E-5310E7E0E117}"/>
    </a:ext>
  </a:extLst>
</a:theme>
</file>

<file path=ppt/theme/theme2.xml><?xml version="1.0" encoding="utf-8"?>
<a:theme xmlns:a="http://schemas.openxmlformats.org/drawingml/2006/main" name="Custom Design">
  <a:themeElements>
    <a:clrScheme name="Master PowerPoint Template">
      <a:dk1>
        <a:srgbClr val="000000"/>
      </a:dk1>
      <a:lt1>
        <a:sysClr val="window" lastClr="FFFFFF"/>
      </a:lt1>
      <a:dk2>
        <a:srgbClr val="14022E"/>
      </a:dk2>
      <a:lt2>
        <a:srgbClr val="FFFFFF"/>
      </a:lt2>
      <a:accent1>
        <a:srgbClr val="CD2456"/>
      </a:accent1>
      <a:accent2>
        <a:srgbClr val="36BCEE"/>
      </a:accent2>
      <a:accent3>
        <a:srgbClr val="7B67A8"/>
      </a:accent3>
      <a:accent4>
        <a:srgbClr val="2EB5B2"/>
      </a:accent4>
      <a:accent5>
        <a:srgbClr val="EF7835"/>
      </a:accent5>
      <a:accent6>
        <a:srgbClr val="FDDD3E"/>
      </a:accent6>
      <a:hlink>
        <a:srgbClr val="0092CF"/>
      </a:hlink>
      <a:folHlink>
        <a:srgbClr val="7379B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marL="285750" indent="-285750">
          <a:buClr>
            <a:schemeClr val="accent1"/>
          </a:buClr>
          <a:buSzPct val="110000"/>
          <a:buFont typeface="Wingdings" panose="05000000000000000000" pitchFamily="2" charset="2"/>
          <a:buChar char="§"/>
          <a:defRPr dirty="0" smtClean="0"/>
        </a:defPPr>
      </a:lstStyle>
    </a:txDef>
  </a:objectDefaults>
  <a:extraClrSchemeLst/>
  <a:extLst>
    <a:ext uri="{05A4C25C-085E-4340-85A3-A5531E510DB2}">
      <thm15:themeFamily xmlns:thm15="http://schemas.microsoft.com/office/thememl/2012/main" name="Presentation1" id="{370B588C-F70F-45A5-BB31-474BFF7DA875}" vid="{1D83BAAF-1948-4825-A723-77BA2FF4366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9B9F281317692449784DE568F524013" ma:contentTypeVersion="13" ma:contentTypeDescription="Create a new document." ma:contentTypeScope="" ma:versionID="313049095a08a2f189518cb0199df191">
  <xsd:schema xmlns:xsd="http://www.w3.org/2001/XMLSchema" xmlns:xs="http://www.w3.org/2001/XMLSchema" xmlns:p="http://schemas.microsoft.com/office/2006/metadata/properties" xmlns:ns3="a401af42-4bb9-4203-b557-544a3da4eb8b" xmlns:ns4="049aad3f-91f5-412b-9179-6881a5c772e8" targetNamespace="http://schemas.microsoft.com/office/2006/metadata/properties" ma:root="true" ma:fieldsID="16de1bcd09835994106c416ec6b7d9bd" ns3:_="" ns4:_="">
    <xsd:import namespace="a401af42-4bb9-4203-b557-544a3da4eb8b"/>
    <xsd:import namespace="049aad3f-91f5-412b-9179-6881a5c772e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01af42-4bb9-4203-b557-544a3da4eb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49aad3f-91f5-412b-9179-6881a5c772e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A420E8A-CD09-45DE-A7B5-F645FDFD9734}">
  <ds:schemaRefs>
    <ds:schemaRef ds:uri="http://schemas.microsoft.com/sharepoint/v3/contenttype/forms"/>
  </ds:schemaRefs>
</ds:datastoreItem>
</file>

<file path=customXml/itemProps2.xml><?xml version="1.0" encoding="utf-8"?>
<ds:datastoreItem xmlns:ds="http://schemas.openxmlformats.org/officeDocument/2006/customXml" ds:itemID="{F7ABD742-DF24-41BC-8221-B88672FAF53E}">
  <ds:schemaRefs>
    <ds:schemaRef ds:uri="049aad3f-91f5-412b-9179-6881a5c772e8"/>
    <ds:schemaRef ds:uri="a401af42-4bb9-4203-b557-544a3da4eb8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4B36CE3-2802-4B0C-9D6E-FDD034A29BCC}">
  <ds:schemaRefs>
    <ds:schemaRef ds:uri="049aad3f-91f5-412b-9179-6881a5c772e8"/>
    <ds:schemaRef ds:uri="a401af42-4bb9-4203-b557-544a3da4eb8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hyp_temp_WS_v4</Template>
  <Application>Microsoft Office PowerPoint</Application>
  <PresentationFormat>Widescreen</PresentationFormat>
  <Slides>24</Slides>
  <Notes>23</Notes>
  <HiddenSlides>0</HiddenSlide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test_template</vt:lpstr>
      <vt:lpstr>Custom Design</vt:lpstr>
      <vt:lpstr>Impact of two-dimensionality and shock-speed variation on Earth-return shock tube experiments  11th International Workshop on Radiation of High Temperature Gases for Space Missions  23/09/2026 </vt:lpstr>
      <vt:lpstr>Shock Tubes: Why?</vt:lpstr>
      <vt:lpstr>Shock Tube Modelling</vt:lpstr>
      <vt:lpstr>Motivation: EAST H2 -He Experiment</vt:lpstr>
      <vt:lpstr>Motivation: EAST H2 -He Experiment</vt:lpstr>
      <vt:lpstr>Motivation: EAST H2 -He Experiment</vt:lpstr>
      <vt:lpstr>Motivation: EAST H2 -He Experiment</vt:lpstr>
      <vt:lpstr>Motivation: EAST H2 -He Experiment</vt:lpstr>
      <vt:lpstr>Motivation: EAST H2 -He Experiment</vt:lpstr>
      <vt:lpstr>Motivation: EAST H2 -He Experiment</vt:lpstr>
      <vt:lpstr>Motivation: EAST H2 -He Experiment</vt:lpstr>
      <vt:lpstr>Motivation! EAST H2-He Experiment</vt:lpstr>
      <vt:lpstr>Motivation! EAST H2-He Experiment</vt:lpstr>
      <vt:lpstr>Motivation! EAST H2-He Experiment</vt:lpstr>
      <vt:lpstr>Motivation! EAST H2-He Experiment</vt:lpstr>
      <vt:lpstr>Motivation! EAST H2-He Experiment</vt:lpstr>
      <vt:lpstr>Motivation! EAST H2-He Experiment</vt:lpstr>
      <vt:lpstr>Motivation! EAST H2-He Experiment</vt:lpstr>
      <vt:lpstr>Motivation! EAST H2-He Experiment</vt:lpstr>
      <vt:lpstr>Motivation! EAST H2-He Experiment</vt:lpstr>
      <vt:lpstr>Motivation! EAST H2-He Experiment</vt:lpstr>
      <vt:lpstr>Motivation! EAST H2-He Experiment</vt:lpstr>
      <vt:lpstr>Conclusions</vt:lpstr>
      <vt:lpstr>Thank you for watching  Questions?    </vt:lpstr>
    </vt:vector>
  </TitlesOfParts>
  <Company>University of Oxford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Commissioning of the T6 Stalker Tunnel</dc:title>
  <dc:creator>Peter Collen</dc:creator>
  <cp:revision>35</cp:revision>
  <dcterms:created xsi:type="dcterms:W3CDTF">2018-12-21T17:45:26Z</dcterms:created>
  <dcterms:modified xsi:type="dcterms:W3CDTF">2026-09-24T05:41:33Z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0x01010029B9F281317692449784DE568F524013</vt:lpwstr>
  </property>
</Properties>
</file>