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79" r:id="rId2"/>
    <p:sldId id="282" r:id="rId3"/>
    <p:sldId id="285" r:id="rId4"/>
    <p:sldId id="284" r:id="rId5"/>
    <p:sldId id="297" r:id="rId6"/>
    <p:sldId id="287" r:id="rId7"/>
    <p:sldId id="288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89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6E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D5705-2740-4E3F-AC65-0E3BCF26F7D9}" type="datetimeFigureOut">
              <a:rPr lang="it-IT" smtClean="0"/>
              <a:t>20/09/2026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79FDD-866D-483C-B97A-A87DD799F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3013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8B5660-9CAD-4B21-6134-F5191813D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043065-2204-8FD3-016A-73262ABF83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766CFE-A7C6-2CC1-0A43-14E43AFC3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7FB9C-DB73-4983-92BC-00885034C817}" type="datetime1">
              <a:rPr lang="it-IT" smtClean="0"/>
              <a:t>20/09/2026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18F32EC-0430-E501-F361-FCBD3E8DA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E34C0E1-1524-78DE-54F8-69A2BC87F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582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040B42-3AF0-1D0D-4C7C-0012DA74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A32ABE-C8B7-F3DA-3AEC-ACDBCEBBA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8F1013-2B6B-CE71-9068-189CE85A7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61D5-06A2-4CD4-8CCD-1D4DDC43A1D4}" type="datetime1">
              <a:rPr lang="it-IT" smtClean="0"/>
              <a:t>20/09/2026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CC3224-CDEE-42FD-2780-7E0E9E416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0B680D-141B-4A7F-98F3-458F0BF05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4550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3386A7-2615-16D5-D67C-75B1355BF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9A07C69-5D53-B05F-EF9D-A44F3A4D5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FE9367D-7D6E-971A-5341-7FEFDA5F9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80912-3584-4C00-9CB1-FEDA7537A8A4}" type="datetime1">
              <a:rPr lang="it-IT" smtClean="0"/>
              <a:t>20/09/2026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06F18E2-4A46-EBA0-461C-4E66DC3B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3B592C-C020-46B3-4841-EC28D757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140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3AFC16-8FAA-9B80-0412-74AEE8B94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640BF2-E3D6-42B5-36D3-7256B1E95A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B5CDD80-C0EB-75B0-11E5-127F83747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FD1FC24-B69C-1959-6ED6-B4D859E9D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2F7A-73D4-43C8-A21E-E5B979D574E4}" type="datetime1">
              <a:rPr lang="it-IT" smtClean="0"/>
              <a:t>20/09/2026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5B12453-4FB6-1864-6815-A42723AB3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04879B6-C300-C49C-7540-E32ECF682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287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65560B-4B47-54B2-4DA6-A82834305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0A0209B-8B21-C0AC-14AE-756481921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15C8D20-F046-0D14-8C29-37D4AD547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5830931-401B-9D6A-904E-1902001B9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D2C1E27-5515-3B30-9548-AB93BF49AC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C0B60F0-4CA9-1C99-7F37-52D5C2D1A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1AF-360F-440F-9527-D7C56CD6B0AB}" type="datetime1">
              <a:rPr lang="it-IT" smtClean="0"/>
              <a:t>20/09/2026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24220BB-6ED6-F5C5-8AFD-0742F560D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B1D3704-3300-BE30-92BA-AE880081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5338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0A24C5-E14A-46EF-D646-1F1F69923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3ECE347-F4F1-298A-6B12-4EAE5B67B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5A2C4-8E58-450C-9A1B-A86E3D653557}" type="datetime1">
              <a:rPr lang="it-IT" smtClean="0"/>
              <a:t>20/09/2026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95D6365-1CBB-9874-D372-49F1B68FF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9A0AC0F-E29B-7981-B9BD-B05930FEF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0276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AD9719A-A65A-3EAA-A7CD-D3311DD3F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54B0-CA4E-4827-A7C6-84C4BFB72E0B}" type="datetime1">
              <a:rPr lang="it-IT" smtClean="0"/>
              <a:t>20/09/2026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06D096-0525-C5C3-8BD8-180D7115E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6484724-B977-64AD-6B2B-1AF2E51CB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251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56C572-49A9-5BA9-F9D3-6EA6FBBF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238F1D-4181-A94E-70CF-BF75EC00C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D1B485F-F2E7-DD75-5C5B-F9DDEABBB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C23C278-D145-DF17-3C6D-1F1616EFC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BEB7E-93AB-4604-B4CB-E2B73D311A37}" type="datetime1">
              <a:rPr lang="it-IT" smtClean="0"/>
              <a:t>20/09/2026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874F22-2B02-947E-727D-E66A1FF9E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1A3ECA1-3143-DEA9-A1A5-5A93825F9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0336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9090AE-6E47-6CA7-1BB2-7678A6866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FAAA4F2-64E4-44A1-6574-74F295CDD1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B9FF1CD-5C06-87AF-3E08-B38A50BA4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154D25-93FC-8041-4628-D1B4AA1F3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E139-5895-4B47-8FE5-1E55E9439965}" type="datetime1">
              <a:rPr lang="it-IT" smtClean="0"/>
              <a:t>20/09/2026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4F423B1-8251-A6F5-9AC7-93150AD5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B674BF7-EBDC-9591-3EB8-2539283F1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9901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8D2D4D-7ADE-0C5C-4E48-5E13228AC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A9D1B4A-1107-3EA5-8C4E-33F1ABC6B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E98585-AE26-06E0-CE03-E30812A6A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C6FD-4F82-4B9A-A060-7F040C765789}" type="datetime1">
              <a:rPr lang="it-IT" smtClean="0"/>
              <a:t>20/09/2026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D045C6-3A5E-38A0-DDBA-34540C81E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79A687-A5C2-9ED1-82D7-07FAA613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437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E8B148D-1DF9-5F59-72E4-CE0A5464DC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F558BD2-ACEC-786D-349F-00A355860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36020A2-AD1E-9784-B1C9-71F74C75D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85BA0-BFB5-4D22-9B13-C98F96B461A9}" type="datetime1">
              <a:rPr lang="it-IT" smtClean="0"/>
              <a:t>20/09/2026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AE103B-C62D-8395-C49F-68AB36708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3EEB93-8D3F-C2A4-B9CF-5558B9631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075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1F49F6D-4BFD-2947-06B1-B5507F741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BB5435-8247-3490-873D-67489724B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AE663AB-1F2E-4189-3D6D-50B8FDD59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3063D0-FE87-4311-9CE7-CB89DB33504C}" type="datetime1">
              <a:rPr lang="it-IT" smtClean="0"/>
              <a:t>20/09/2026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39F591-9346-CF26-8113-B62C8E052E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B59D99-17CB-6796-E94A-26CB192F9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C1A271-4DDF-4F92-8C03-0F3BD36B7C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461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F0FEDB-1C46-F651-B3CD-0637F4329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E8B150-743A-FE74-CEC5-F51702AB1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297" y="710078"/>
            <a:ext cx="11051061" cy="2939070"/>
          </a:xfrm>
        </p:spPr>
        <p:txBody>
          <a:bodyPr anchor="t">
            <a:normAutofit/>
          </a:bodyPr>
          <a:lstStyle/>
          <a:p>
            <a:pPr algn="l"/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</a:t>
            </a:r>
            <a:b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Titan atmospheric</a:t>
            </a:r>
            <a:b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entry</a:t>
            </a:r>
            <a:endParaRPr lang="it-IT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28DDD01-0588-C4D7-E369-2EEB6EDB8E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993" y="4312614"/>
            <a:ext cx="4505291" cy="1371938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it-I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Antonio Narracci, Francesco Bonelli, Davide Ninni, Gianpiero Colonna, Annarita </a:t>
            </a:r>
            <a:r>
              <a:rPr lang="it-IT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Giuseppe Pascazio</a:t>
            </a:r>
          </a:p>
        </p:txBody>
      </p:sp>
      <p:sp>
        <p:nvSpPr>
          <p:cNvPr id="16" name="Rectangle 1053">
            <a:extLst>
              <a:ext uri="{FF2B5EF4-FFF2-40B4-BE49-F238E27FC236}">
                <a16:creationId xmlns:a16="http://schemas.microsoft.com/office/drawing/2014/main" id="{4C633DB3-3D74-A8BB-6218-96496682C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016" y="395698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magine 20" descr="logo-3402437048.png (950×534)">
            <a:extLst>
              <a:ext uri="{FF2B5EF4-FFF2-40B4-BE49-F238E27FC236}">
                <a16:creationId xmlns:a16="http://schemas.microsoft.com/office/drawing/2014/main" id="{BF9168E1-FCA3-05BF-9778-AB194A84D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4176" y="1760515"/>
            <a:ext cx="4708831" cy="2648717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E1B805AC-5A97-EC1E-2BAB-601A4E01A7C8}"/>
              </a:ext>
            </a:extLst>
          </p:cNvPr>
          <p:cNvGrpSpPr>
            <a:grpSpLocks noChangeAspect="1"/>
          </p:cNvGrpSpPr>
          <p:nvPr/>
        </p:nvGrpSpPr>
        <p:grpSpPr>
          <a:xfrm>
            <a:off x="6579333" y="5525456"/>
            <a:ext cx="5498179" cy="1004616"/>
            <a:chOff x="3359689" y="0"/>
            <a:chExt cx="8818659" cy="1654390"/>
          </a:xfrm>
        </p:grpSpPr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FA363ACF-364F-8670-0080-250F59F001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662218" y="0"/>
              <a:ext cx="3516130" cy="1654389"/>
              <a:chOff x="8068092" y="0"/>
              <a:chExt cx="4107959" cy="1932853"/>
            </a:xfrm>
          </p:grpSpPr>
          <p:pic>
            <p:nvPicPr>
              <p:cNvPr id="9" name="Immagine 8">
                <a:extLst>
                  <a:ext uri="{FF2B5EF4-FFF2-40B4-BE49-F238E27FC236}">
                    <a16:creationId xmlns:a16="http://schemas.microsoft.com/office/drawing/2014/main" id="{4896B567-1202-3E95-655C-64E980BB85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68092" y="0"/>
                <a:ext cx="1706935" cy="1932853"/>
              </a:xfrm>
              <a:prstGeom prst="rect">
                <a:avLst/>
              </a:prstGeom>
            </p:spPr>
          </p:pic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9D409629-0CF3-4D58-8DC0-7A28979FCD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49247" y="0"/>
                <a:ext cx="2426804" cy="1932853"/>
              </a:xfrm>
              <a:prstGeom prst="rect">
                <a:avLst/>
              </a:prstGeom>
            </p:spPr>
          </p:pic>
        </p:grpSp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E725A467-0787-C57D-D170-0DBDFDA5D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59689" y="1"/>
              <a:ext cx="5302529" cy="16543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1254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1A3C6-5BDE-996B-775D-340EEE527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egnaposto immagine 14">
            <a:extLst>
              <a:ext uri="{FF2B5EF4-FFF2-40B4-BE49-F238E27FC236}">
                <a16:creationId xmlns:a16="http://schemas.microsoft.com/office/drawing/2014/main" id="{2CD5B18C-2B70-09F0-E6E2-8AB83EB01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t="4617" r="10492"/>
          <a:stretch>
            <a:fillRect/>
          </a:stretch>
        </p:blipFill>
        <p:spPr>
          <a:xfrm>
            <a:off x="5329381" y="-1"/>
            <a:ext cx="6862618" cy="6549623"/>
          </a:xfrm>
          <a:custGeom>
            <a:avLst/>
            <a:gdLst>
              <a:gd name="connsiteX0" fmla="*/ 2766197 w 6558116"/>
              <a:gd name="connsiteY0" fmla="*/ 0 h 6276807"/>
              <a:gd name="connsiteX1" fmla="*/ 6558116 w 6558116"/>
              <a:gd name="connsiteY1" fmla="*/ 0 h 6276807"/>
              <a:gd name="connsiteX2" fmla="*/ 6558116 w 6558116"/>
              <a:gd name="connsiteY2" fmla="*/ 6276807 h 6276807"/>
              <a:gd name="connsiteX3" fmla="*/ 0 w 6558116"/>
              <a:gd name="connsiteY3" fmla="*/ 6276807 h 6276807"/>
              <a:gd name="connsiteX4" fmla="*/ 0 w 6558116"/>
              <a:gd name="connsiteY4" fmla="*/ 6276241 h 6276807"/>
              <a:gd name="connsiteX0" fmla="*/ 2939983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39983 w 6731902"/>
              <a:gd name="connsiteY5" fmla="*/ 0 h 6276807"/>
              <a:gd name="connsiteX0" fmla="*/ 2949130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49130 w 6731902"/>
              <a:gd name="connsiteY5" fmla="*/ 0 h 6276807"/>
              <a:gd name="connsiteX0" fmla="*/ 2967300 w 6750072"/>
              <a:gd name="connsiteY0" fmla="*/ 0 h 6284696"/>
              <a:gd name="connsiteX1" fmla="*/ 6750072 w 6750072"/>
              <a:gd name="connsiteY1" fmla="*/ 0 h 6284696"/>
              <a:gd name="connsiteX2" fmla="*/ 6750072 w 6750072"/>
              <a:gd name="connsiteY2" fmla="*/ 6276807 h 6284696"/>
              <a:gd name="connsiteX3" fmla="*/ 191956 w 6750072"/>
              <a:gd name="connsiteY3" fmla="*/ 6276807 h 6284696"/>
              <a:gd name="connsiteX4" fmla="*/ 0 w 6750072"/>
              <a:gd name="connsiteY4" fmla="*/ 6284696 h 6284696"/>
              <a:gd name="connsiteX5" fmla="*/ 2967300 w 6750072"/>
              <a:gd name="connsiteY5" fmla="*/ 0 h 6284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0072" h="6284696">
                <a:moveTo>
                  <a:pt x="2967300" y="0"/>
                </a:moveTo>
                <a:lnTo>
                  <a:pt x="6750072" y="0"/>
                </a:lnTo>
                <a:lnTo>
                  <a:pt x="6750072" y="6276807"/>
                </a:lnTo>
                <a:lnTo>
                  <a:pt x="191956" y="6276807"/>
                </a:lnTo>
                <a:lnTo>
                  <a:pt x="0" y="6284696"/>
                </a:lnTo>
                <a:cubicBezTo>
                  <a:pt x="922066" y="4192616"/>
                  <a:pt x="2045234" y="2092080"/>
                  <a:pt x="2967300" y="0"/>
                </a:cubicBezTo>
                <a:close/>
              </a:path>
            </a:pathLst>
          </a:custGeom>
          <a:pattFill prst="smConfetti">
            <a:fgClr>
              <a:srgbClr val="E8E8E8"/>
            </a:fgClr>
            <a:bgClr>
              <a:srgbClr val="FFFFFF"/>
            </a:bgClr>
          </a:pattFill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8863CC21-D0A8-BB7F-3E50-19BBF2117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BC7F4DC0-D3AE-D4F8-CFA4-93B909D79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93704D8B-206F-2152-A202-7C19F89F8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2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49E22F6-6E95-2758-5742-A8E68C5825B2}"/>
              </a:ext>
            </a:extLst>
          </p:cNvPr>
          <p:cNvSpPr txBox="1">
            <a:spLocks/>
          </p:cNvSpPr>
          <p:nvPr/>
        </p:nvSpPr>
        <p:spPr>
          <a:xfrm>
            <a:off x="831850" y="1760644"/>
            <a:ext cx="5825280" cy="33321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Dense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nitrogen-methane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atmosphere</a:t>
            </a: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Organic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compounds</a:t>
            </a: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</a:pP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Hypersonic approach at Mach 22</a:t>
            </a:r>
          </a:p>
          <a:p>
            <a:pPr marL="285750" indent="-285750"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Non-equilibrium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38A3DCA-FFB2-BA4E-A823-8AD17306ECC1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Titan atmospheric entry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A17D9FE2-233A-79FC-E42D-44AF30823137}"/>
              </a:ext>
            </a:extLst>
          </p:cNvPr>
          <p:cNvSpPr txBox="1"/>
          <p:nvPr/>
        </p:nvSpPr>
        <p:spPr>
          <a:xfrm>
            <a:off x="7246374" y="5425947"/>
            <a:ext cx="4945625" cy="5481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sz="19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Dragonfly octocopter concept </a:t>
            </a:r>
          </a:p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sz="15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dragonfly.jhuapl.edu/</a:t>
            </a:r>
            <a:endParaRPr lang="en-US" sz="1500" b="0" i="1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516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21C19-8D4B-FCDD-FD88-B1F0B8B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1343FE20-3F45-92F8-C30B-AE07A228F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A1FD187F-732B-5DF8-014F-78B94A3DB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BCA3616B-68FC-B869-264E-B59DEDE6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3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9D0BE-A76C-85C2-B0FB-6FFE9B9C0EAA}"/>
              </a:ext>
            </a:extLst>
          </p:cNvPr>
          <p:cNvSpPr txBox="1">
            <a:spLocks/>
          </p:cNvSpPr>
          <p:nvPr/>
        </p:nvSpPr>
        <p:spPr>
          <a:xfrm>
            <a:off x="902417" y="1830547"/>
            <a:ext cx="10622922" cy="4050890"/>
          </a:xfrm>
          <a:prstGeom prst="rect">
            <a:avLst/>
          </a:prstGeom>
        </p:spPr>
        <p:txBody>
          <a:bodyPr lIns="0" tIns="0" rIns="0" bIns="0" numCol="2"/>
          <a:lstStyle>
            <a:defPPr>
              <a:defRPr lang="en-US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Figtree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Finite volume Navier-Stokes equations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Perfect-gas equation of state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integration splitting</a:t>
            </a:r>
          </a:p>
          <a:p>
            <a:pPr>
              <a:lnSpc>
                <a:spcPct val="100000"/>
              </a:lnSpc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en-US" sz="2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order Runge-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Kutta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Gauss-Seidel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Mixture-specific transport properties</a:t>
            </a:r>
          </a:p>
          <a:p>
            <a:pPr>
              <a:lnSpc>
                <a:spcPct val="100000"/>
              </a:lnSpc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Wilke’s rule</a:t>
            </a:r>
          </a:p>
          <a:p>
            <a:pPr>
              <a:lnSpc>
                <a:spcPct val="100000"/>
              </a:lnSpc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Fick’s law</a:t>
            </a:r>
          </a:p>
          <a:p>
            <a:pPr>
              <a:lnSpc>
                <a:spcPct val="150000"/>
              </a:lnSpc>
            </a:pPr>
            <a:endParaRPr lang="it-IT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Catalytic</a:t>
            </a:r>
            <a:r>
              <a:rPr lang="it-IT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wall</a:t>
            </a:r>
            <a:r>
              <a:rPr lang="it-IT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EC37A1A-3A95-99D1-60CB-97DB215B9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08"/>
          <a:stretch>
            <a:fillRect/>
          </a:stretch>
        </p:blipFill>
        <p:spPr>
          <a:xfrm>
            <a:off x="9230748" y="1"/>
            <a:ext cx="2961252" cy="266191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93FA951-E1A7-4558-E61E-97FC7D567F91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Methodology: the solver</a:t>
            </a:r>
          </a:p>
        </p:txBody>
      </p:sp>
    </p:spTree>
    <p:extLst>
      <p:ext uri="{BB962C8B-B14F-4D97-AF65-F5344CB8AC3E}">
        <p14:creationId xmlns:p14="http://schemas.microsoft.com/office/powerpoint/2010/main" val="1681773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294FF-EC5D-451B-F72D-02E2240A4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D330213C-8692-8F79-1353-2EC841009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B78D175A-5573-9EDE-9048-68BA9DBC1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4E5591A7-7AAA-90EF-C459-8C1DB7CDE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4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CD36AFE-8525-94FC-96E6-2ADD27135058}"/>
              </a:ext>
            </a:extLst>
          </p:cNvPr>
          <p:cNvSpPr txBox="1">
            <a:spLocks/>
          </p:cNvSpPr>
          <p:nvPr/>
        </p:nvSpPr>
        <p:spPr>
          <a:xfrm>
            <a:off x="831850" y="1683095"/>
            <a:ext cx="4975123" cy="2441511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Multi-temperature</a:t>
            </a: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energy</a:t>
            </a:r>
          </a:p>
          <a:p>
            <a:pPr marL="342900" indent="-342900">
              <a:lnSpc>
                <a:spcPct val="150000"/>
              </a:lnSpc>
            </a:pP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temperatures</a:t>
            </a: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efficiency</a:t>
            </a: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847E84F-5231-EAEF-81B5-37C949DF565C}"/>
              </a:ext>
            </a:extLst>
          </p:cNvPr>
          <p:cNvSpPr txBox="1"/>
          <p:nvPr/>
        </p:nvSpPr>
        <p:spPr>
          <a:xfrm>
            <a:off x="6701612" y="2311673"/>
            <a:ext cx="5287458" cy="2737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State-to-State</a:t>
            </a:r>
            <a:endParaRPr kumimoji="0" lang="it-IT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pseudo-</a:t>
            </a:r>
            <a:r>
              <a:rPr kumimoji="0" lang="it-IT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endParaRPr kumimoji="0" lang="it-IT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Accuracy</a:t>
            </a:r>
            <a:endParaRPr kumimoji="0" lang="it-IT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Times New Roman" panose="02020603050405020304" pitchFamily="18" charset="0"/>
              <a:buChar char="‐"/>
              <a:tabLst/>
              <a:defRPr/>
            </a:pP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Huge </a:t>
            </a:r>
            <a:r>
              <a:rPr kumimoji="0" lang="it-IT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cost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D239643-962D-C0F5-97DA-25ED52CE49FE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Methodology: non-equilibrium modeling </a:t>
            </a:r>
          </a:p>
        </p:txBody>
      </p:sp>
    </p:spTree>
    <p:extLst>
      <p:ext uri="{BB962C8B-B14F-4D97-AF65-F5344CB8AC3E}">
        <p14:creationId xmlns:p14="http://schemas.microsoft.com/office/powerpoint/2010/main" val="446974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D4338-F3E9-D33E-0B0A-9C8FF5243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CED32070-1B0D-A7D6-D30F-ABF10B249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853D9F35-EF9C-6FD9-9FE1-8D82A9F01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40FD9F82-680C-2200-924B-4B9488EA9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5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AD5469-12F4-B291-9659-7620BED39B0A}"/>
              </a:ext>
            </a:extLst>
          </p:cNvPr>
          <p:cNvSpPr txBox="1">
            <a:spLocks/>
          </p:cNvSpPr>
          <p:nvPr/>
        </p:nvSpPr>
        <p:spPr>
          <a:xfrm>
            <a:off x="831850" y="269475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case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8BF55639-0AE4-4C1F-CDDF-449CFBA4C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647789"/>
              </p:ext>
            </p:extLst>
          </p:nvPr>
        </p:nvGraphicFramePr>
        <p:xfrm>
          <a:off x="1095926" y="2462320"/>
          <a:ext cx="5973096" cy="30960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37935">
                  <a:extLst>
                    <a:ext uri="{9D8B030D-6E8A-4147-A177-3AD203B41FA5}">
                      <a16:colId xmlns:a16="http://schemas.microsoft.com/office/drawing/2014/main" val="4200626361"/>
                    </a:ext>
                  </a:extLst>
                </a:gridCol>
                <a:gridCol w="2335161">
                  <a:extLst>
                    <a:ext uri="{9D8B030D-6E8A-4147-A177-3AD203B41FA5}">
                      <a16:colId xmlns:a16="http://schemas.microsoft.com/office/drawing/2014/main" val="46045953"/>
                    </a:ext>
                  </a:extLst>
                </a:gridCol>
              </a:tblGrid>
              <a:tr h="455438">
                <a:tc>
                  <a:txBody>
                    <a:bodyPr/>
                    <a:lstStyle/>
                    <a:p>
                      <a:pPr algn="l"/>
                      <a:r>
                        <a:rPr lang="it-IT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Freestream</a:t>
                      </a:r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composition</a:t>
                      </a:r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(volume)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</a:t>
                      </a:r>
                      <a:r>
                        <a:rPr lang="it-IT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(95%), CH</a:t>
                      </a:r>
                      <a:r>
                        <a:rPr lang="it-IT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(5%)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449820"/>
                  </a:ext>
                </a:extLst>
              </a:tr>
              <a:tr h="440094">
                <a:tc>
                  <a:txBody>
                    <a:bodyPr/>
                    <a:lstStyle/>
                    <a:p>
                      <a:pPr algn="l"/>
                      <a:r>
                        <a:rPr lang="it-IT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Altitude</a:t>
                      </a:r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km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20021693"/>
                  </a:ext>
                </a:extLst>
              </a:tr>
              <a:tr h="440094">
                <a:tc>
                  <a:txBody>
                    <a:bodyPr/>
                    <a:lstStyle/>
                    <a:p>
                      <a:pPr algn="l"/>
                      <a:r>
                        <a:rPr lang="it-IT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Velocity</a:t>
                      </a:r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m/s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82398133"/>
                  </a:ext>
                </a:extLst>
              </a:tr>
              <a:tr h="4400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Density</a:t>
                      </a:r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kg/m</a:t>
                      </a:r>
                      <a:r>
                        <a:rPr kumimoji="0" lang="it-IT" sz="1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it-IT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1.491x</a:t>
                      </a:r>
                      <a:r>
                        <a:rPr kumimoji="0" lang="it-IT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it-IT" sz="1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-4</a:t>
                      </a:r>
                      <a:endParaRPr lang="it-IT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7561297"/>
                  </a:ext>
                </a:extLst>
              </a:tr>
              <a:tr h="440094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Pressure, Pa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41042761"/>
                  </a:ext>
                </a:extLst>
              </a:tr>
              <a:tr h="440094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Temperature, K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79766800"/>
                  </a:ext>
                </a:extLst>
              </a:tr>
              <a:tr h="440094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Mach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11915156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B04F1AF9-804D-28B5-BC3D-1337FAF53432}"/>
              </a:ext>
            </a:extLst>
          </p:cNvPr>
          <p:cNvSpPr txBox="1"/>
          <p:nvPr/>
        </p:nvSpPr>
        <p:spPr>
          <a:xfrm>
            <a:off x="7254240" y="5191573"/>
            <a:ext cx="49377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*N.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Takashima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 Hollis, E.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Zoby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 Sutton, J.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Olejniczak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Wright, D. Prabhu, Preliminary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Aerothermodynamics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Titan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Aerocapture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Aeroshell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2006. https://doi.org/10.2514/6.2003-4952 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6739938C-B91A-C545-434A-A2E707F6B2C3}"/>
              </a:ext>
            </a:extLst>
          </p:cNvPr>
          <p:cNvGrpSpPr>
            <a:grpSpLocks noChangeAspect="1"/>
          </p:cNvGrpSpPr>
          <p:nvPr/>
        </p:nvGrpSpPr>
        <p:grpSpPr>
          <a:xfrm>
            <a:off x="8279264" y="142073"/>
            <a:ext cx="2887710" cy="5009826"/>
            <a:chOff x="8347587" y="382380"/>
            <a:chExt cx="3150866" cy="5466369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5A2593DF-AF2D-62E9-792B-7223E19CF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11328"/>
            <a:stretch>
              <a:fillRect/>
            </a:stretch>
          </p:blipFill>
          <p:spPr>
            <a:xfrm>
              <a:off x="8354465" y="382380"/>
              <a:ext cx="3143988" cy="5063380"/>
            </a:xfrm>
            <a:prstGeom prst="rect">
              <a:avLst/>
            </a:prstGeom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B9FDC0BC-9D47-3CD3-B33F-C452E613D10B}"/>
                </a:ext>
              </a:extLst>
            </p:cNvPr>
            <p:cNvSpPr txBox="1"/>
            <p:nvPr/>
          </p:nvSpPr>
          <p:spPr>
            <a:xfrm>
              <a:off x="8347587" y="5445760"/>
              <a:ext cx="3150866" cy="4029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i="1" dirty="0">
                  <a:latin typeface="Figtree"/>
                  <a:cs typeface="Times New Roman" panose="02020603050405020304" pitchFamily="18" charset="0"/>
                </a:rPr>
                <a:t>Capsule design*</a:t>
              </a:r>
              <a:endParaRPr lang="it-IT" i="1" dirty="0"/>
            </a:p>
          </p:txBody>
        </p:sp>
      </p:grp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9CE7BDC-F473-F46F-C419-494121799BB6}"/>
              </a:ext>
            </a:extLst>
          </p:cNvPr>
          <p:cNvSpPr txBox="1"/>
          <p:nvPr/>
        </p:nvSpPr>
        <p:spPr>
          <a:xfrm>
            <a:off x="831850" y="1536008"/>
            <a:ext cx="7083282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800" b="0" i="1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it-IT" sz="1800" b="0" i="1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lang="it-IT" sz="1800" b="0" i="1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CH</a:t>
            </a:r>
            <a:r>
              <a:rPr lang="it-IT" sz="1800" b="0" i="1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sz="1800" b="0" i="1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</a:t>
            </a:r>
            <a:r>
              <a:rPr lang="it-IT" sz="1800" b="0" i="1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sz="1800" b="0" i="1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it-IT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1800" b="0" i="1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CH, NH, CN,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1800" b="0" i="1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it-IT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1800" b="0" i="1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</a:t>
            </a:r>
            <a:r>
              <a:rPr lang="it-IT" sz="1800" b="0" i="1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1800" b="0" i="1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C, H, 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mixture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plus CN</a:t>
            </a:r>
            <a:r>
              <a:rPr lang="it-IT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</a:t>
            </a:r>
            <a:r>
              <a:rPr lang="it-IT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</a:t>
            </a:r>
            <a:r>
              <a:rPr lang="it-IT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it-IT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</a:t>
            </a:r>
            <a:r>
              <a:rPr lang="it-IT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</a:t>
            </a:r>
            <a:r>
              <a:rPr lang="it-IT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10444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E6DE8-E7AB-F4E6-4673-5D264B937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AE5B26BA-63E4-C424-23DD-89B09078A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8F4F994D-60F7-3616-EE97-B9A028849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4C562FDD-C8D6-72BB-E19F-C8D96EE8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6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AE1CEE7-5ECA-3073-6A8D-0402E850B196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domain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A5EB4BC-7CA2-E6A9-1131-184B730A1376}"/>
              </a:ext>
            </a:extLst>
          </p:cNvPr>
          <p:cNvSpPr txBox="1">
            <a:spLocks/>
          </p:cNvSpPr>
          <p:nvPr/>
        </p:nvSpPr>
        <p:spPr>
          <a:xfrm>
            <a:off x="831850" y="1762368"/>
            <a:ext cx="5883910" cy="4549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Capsule max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diameter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3.75m</a:t>
            </a:r>
          </a:p>
          <a:p>
            <a:pPr marL="285750" indent="-285750">
              <a:lnSpc>
                <a:spcPct val="150000"/>
              </a:lnSpc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Nodes: 141x141</a:t>
            </a:r>
          </a:p>
          <a:p>
            <a:pPr marL="285750" indent="-285750">
              <a:lnSpc>
                <a:spcPct val="150000"/>
              </a:lnSpc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Wall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refinement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5.0 x10</a:t>
            </a:r>
            <a:r>
              <a:rPr lang="it-IT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</a:p>
          <a:p>
            <a:pPr marL="285750" indent="-285750">
              <a:lnSpc>
                <a:spcPct val="150000"/>
              </a:lnSpc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Shock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wave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refinement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5.0 x10</a:t>
            </a:r>
            <a:r>
              <a:rPr lang="it-IT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</a:p>
          <a:p>
            <a:pPr marL="285750" indent="-285750">
              <a:lnSpc>
                <a:spcPct val="150000"/>
              </a:lnSpc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Shock position (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stagnation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line): ~ 0.12 m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DA8CF077-F4C5-467F-648A-860C8DB52268}"/>
              </a:ext>
            </a:extLst>
          </p:cNvPr>
          <p:cNvGrpSpPr/>
          <p:nvPr/>
        </p:nvGrpSpPr>
        <p:grpSpPr>
          <a:xfrm>
            <a:off x="7868599" y="227861"/>
            <a:ext cx="3205801" cy="5583055"/>
            <a:chOff x="7960039" y="227861"/>
            <a:chExt cx="3205801" cy="5583055"/>
          </a:xfrm>
        </p:grpSpPr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4070443E-18B4-A7D9-BFFB-871809550E74}"/>
                </a:ext>
              </a:extLst>
            </p:cNvPr>
            <p:cNvSpPr txBox="1"/>
            <p:nvPr/>
          </p:nvSpPr>
          <p:spPr>
            <a:xfrm>
              <a:off x="8202206" y="5441584"/>
              <a:ext cx="272146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it-IT" sz="1800" i="1" dirty="0">
                  <a:latin typeface="Figtree"/>
                  <a:cs typeface="Times New Roman" panose="02020603050405020304" pitchFamily="18" charset="0"/>
                </a:rPr>
                <a:t>Reference </a:t>
              </a:r>
              <a:r>
                <a:rPr lang="it-IT" sz="1800" i="1" dirty="0" err="1">
                  <a:latin typeface="Figtree"/>
                  <a:cs typeface="Times New Roman" panose="02020603050405020304" pitchFamily="18" charset="0"/>
                </a:rPr>
                <a:t>discretization</a:t>
              </a:r>
              <a:endParaRPr lang="it-IT" sz="1800" i="1" dirty="0">
                <a:latin typeface="Figtree"/>
                <a:cs typeface="Times New Roman" panose="02020603050405020304" pitchFamily="18" charset="0"/>
              </a:endParaRP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BAE5DFE3-E693-42B7-B5E7-24F4A66E2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24346"/>
            <a:stretch>
              <a:fillRect/>
            </a:stretch>
          </p:blipFill>
          <p:spPr>
            <a:xfrm>
              <a:off x="7960039" y="227861"/>
              <a:ext cx="3205801" cy="5244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1734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18E01-F133-ECB3-32B1-C37F449A0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>
            <a:extLst>
              <a:ext uri="{FF2B5EF4-FFF2-40B4-BE49-F238E27FC236}">
                <a16:creationId xmlns:a16="http://schemas.microsoft.com/office/drawing/2014/main" id="{724DF3B7-AA62-83ED-0C7C-E2170818E052}"/>
              </a:ext>
            </a:extLst>
          </p:cNvPr>
          <p:cNvGrpSpPr>
            <a:grpSpLocks noChangeAspect="1"/>
          </p:cNvGrpSpPr>
          <p:nvPr/>
        </p:nvGrpSpPr>
        <p:grpSpPr>
          <a:xfrm>
            <a:off x="7709264" y="227861"/>
            <a:ext cx="4550630" cy="5574397"/>
            <a:chOff x="837634" y="112708"/>
            <a:chExt cx="4399279" cy="5574397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EAB78680-D586-5907-E4C7-641537A7C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715"/>
            <a:stretch>
              <a:fillRect/>
            </a:stretch>
          </p:blipFill>
          <p:spPr>
            <a:xfrm>
              <a:off x="976936" y="112708"/>
              <a:ext cx="4091209" cy="5241826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A0CBE0E3-108B-457C-D3CA-089F36190487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837634" y="5317773"/>
              <a:ext cx="4399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it-IT" i="1" dirty="0">
                  <a:latin typeface="Figtree"/>
                  <a:cs typeface="Times New Roman" panose="02020603050405020304" pitchFamily="18" charset="0"/>
                </a:rPr>
                <a:t>Temperature contour (Park, 18-species)</a:t>
              </a:r>
            </a:p>
          </p:txBody>
        </p:sp>
      </p:grpSp>
      <p:pic>
        <p:nvPicPr>
          <p:cNvPr id="20" name="Immagine 19">
            <a:extLst>
              <a:ext uri="{FF2B5EF4-FFF2-40B4-BE49-F238E27FC236}">
                <a16:creationId xmlns:a16="http://schemas.microsoft.com/office/drawing/2014/main" id="{DF8079A2-D497-B749-F93F-A2C7B444E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196D9513-1EDB-E27C-CFF6-E5E880BFF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7550D333-6483-5E8C-98A2-40469FFE3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it-IT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7DA5CC3-7F2C-D845-011D-FB86593C773D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verification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FA89E2EF-93C2-C5F8-9D94-DBD90AF5BCDB}"/>
              </a:ext>
            </a:extLst>
          </p:cNvPr>
          <p:cNvGrpSpPr>
            <a:grpSpLocks noChangeAspect="1"/>
          </p:cNvGrpSpPr>
          <p:nvPr/>
        </p:nvGrpSpPr>
        <p:grpSpPr>
          <a:xfrm>
            <a:off x="629892" y="1793834"/>
            <a:ext cx="6410959" cy="4179738"/>
            <a:chOff x="5773979" y="1318869"/>
            <a:chExt cx="5604781" cy="5333501"/>
          </a:xfrm>
        </p:grpSpPr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9008DE4E-0C13-6161-F4C5-F7CF9447D206}"/>
                </a:ext>
              </a:extLst>
            </p:cNvPr>
            <p:cNvSpPr txBox="1"/>
            <p:nvPr/>
          </p:nvSpPr>
          <p:spPr>
            <a:xfrm>
              <a:off x="5773979" y="5709807"/>
              <a:ext cx="5604781" cy="9425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*N. Takashima, B. Hollis, E. </a:t>
              </a:r>
              <a:r>
                <a:rPr lang="it-IT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Zoby</a:t>
              </a:r>
              <a:r>
                <a:rPr lang="it-IT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K. Sutton, J. Olejniczak, M. Wright, D. Prabhu, Preliminary </a:t>
              </a:r>
              <a:r>
                <a:rPr lang="it-IT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Aerothermodynamics</a:t>
              </a:r>
              <a:r>
                <a:rPr lang="it-IT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of Titan </a:t>
              </a:r>
              <a:r>
                <a:rPr lang="it-IT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Aerocapture</a:t>
              </a:r>
              <a:r>
                <a:rPr lang="it-IT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it-IT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Aeroshell</a:t>
              </a:r>
              <a:r>
                <a:rPr lang="it-IT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2006. https://doi.org/10.2514/6.2003-4952 </a:t>
              </a:r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37FD416E-18B1-C135-0274-CC358E7CA813}"/>
                </a:ext>
              </a:extLst>
            </p:cNvPr>
            <p:cNvSpPr txBox="1"/>
            <p:nvPr/>
          </p:nvSpPr>
          <p:spPr>
            <a:xfrm>
              <a:off x="5853489" y="1318869"/>
              <a:ext cx="5445760" cy="371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120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Comparison with literature data*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120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Ionization effects assessment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120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Park and Nelson multi-temperature models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120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Catalytic wall analysis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120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StS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vs Park model comparison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074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F1F6B-8DD2-5243-14A5-1FEE8BB3E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20009DA2-75E6-0C7A-6950-D9E3CF35B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8EB5644E-760A-C77F-3720-9F76727DF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7FAE085C-9F7B-AC57-F2D4-BB65D0530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8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49AFB58-D863-43B0-78E9-ED7D98971394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 comparison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45226558-9236-E805-D447-06CC45A59D97}"/>
              </a:ext>
            </a:extLst>
          </p:cNvPr>
          <p:cNvGrpSpPr>
            <a:grpSpLocks noChangeAspect="1"/>
          </p:cNvGrpSpPr>
          <p:nvPr/>
        </p:nvGrpSpPr>
        <p:grpSpPr>
          <a:xfrm>
            <a:off x="644777" y="1497410"/>
            <a:ext cx="10921301" cy="3906925"/>
            <a:chOff x="481429" y="1877960"/>
            <a:chExt cx="11186315" cy="4001729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7117DF7A-C4AE-CA5A-FA4C-E7C67ECF5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791" t="27384" r="51500" b="14265"/>
            <a:stretch>
              <a:fillRect/>
            </a:stretch>
          </p:blipFill>
          <p:spPr>
            <a:xfrm>
              <a:off x="481429" y="1877960"/>
              <a:ext cx="5417644" cy="4001729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3DFA2482-F679-73F5-6C73-ED99E1BCE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0991" t="27384" r="4300" b="14265"/>
            <a:stretch>
              <a:fillRect/>
            </a:stretch>
          </p:blipFill>
          <p:spPr>
            <a:xfrm>
              <a:off x="6216740" y="1877960"/>
              <a:ext cx="5451004" cy="4001729"/>
            </a:xfrm>
            <a:prstGeom prst="rect">
              <a:avLst/>
            </a:prstGeom>
          </p:spPr>
        </p:pic>
      </p:grp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7CB26A8-5F47-35A1-1F79-4E1F8EC3C3A3}"/>
              </a:ext>
            </a:extLst>
          </p:cNvPr>
          <p:cNvSpPr txBox="1"/>
          <p:nvPr/>
        </p:nvSpPr>
        <p:spPr>
          <a:xfrm>
            <a:off x="600969" y="5404335"/>
            <a:ext cx="10940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i="1" dirty="0">
                <a:latin typeface="Figtree"/>
                <a:cs typeface="Times New Roman" panose="02020603050405020304" pitchFamily="18" charset="0"/>
              </a:rPr>
              <a:t>18-species multi-temperature Park model verification with reference data</a:t>
            </a:r>
            <a:endParaRPr lang="it-IT" i="1" dirty="0">
              <a:latin typeface="Figtree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864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067D3-472B-C74E-57BC-6B6DEEAEE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9872B2F2-200B-7F61-327D-434FCA793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B10B3482-7D4C-5D49-BF1F-E98421F1B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A80D1F33-EB2C-7FBE-4902-6F15F51C6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9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1AE77EB-7F3D-6B36-F486-A7FCFAF49CAE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Ionization analysis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846B793-F2EF-D981-749F-D2692B1D1485}"/>
              </a:ext>
            </a:extLst>
          </p:cNvPr>
          <p:cNvSpPr txBox="1"/>
          <p:nvPr/>
        </p:nvSpPr>
        <p:spPr>
          <a:xfrm>
            <a:off x="600969" y="5404335"/>
            <a:ext cx="10940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i="1" dirty="0">
                <a:latin typeface="Figtree"/>
                <a:cs typeface="Times New Roman" panose="02020603050405020304" pitchFamily="18" charset="0"/>
              </a:rPr>
              <a:t>18-species Park model and 12-species Park and Nelson models comparison</a:t>
            </a:r>
            <a:endParaRPr lang="it-IT" i="1" dirty="0">
              <a:latin typeface="Figtree"/>
              <a:cs typeface="Times New Roman" panose="02020603050405020304" pitchFamily="18" charset="0"/>
            </a:endParaRP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EAEEA6E9-373E-7167-5766-E3B2EDADEC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29" t="23002" r="51174" b="17384"/>
          <a:stretch>
            <a:fillRect/>
          </a:stretch>
        </p:blipFill>
        <p:spPr>
          <a:xfrm>
            <a:off x="591103" y="1557957"/>
            <a:ext cx="5139137" cy="3810817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D0F7AB37-85F0-0CD7-D2A7-4F1A2FF195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904" t="23002" r="4328" b="17384"/>
          <a:stretch>
            <a:fillRect/>
          </a:stretch>
        </p:blipFill>
        <p:spPr>
          <a:xfrm>
            <a:off x="6167143" y="1557957"/>
            <a:ext cx="5139137" cy="383929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563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C8B2D-34BF-42C3-737C-B6ABDFA88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480ED96C-B679-C5A5-11B8-4A9FABF7F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407652D1-9204-6598-2867-D880626C0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46AE087D-599F-F449-56E0-FDF58948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10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0F05E5-C4B7-E6ED-D227-1DAA85309C89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Catalysis effects</a:t>
            </a:r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D9AF8781-909B-F4DC-1129-050A8B43984A}"/>
              </a:ext>
            </a:extLst>
          </p:cNvPr>
          <p:cNvGrpSpPr/>
          <p:nvPr/>
        </p:nvGrpSpPr>
        <p:grpSpPr>
          <a:xfrm>
            <a:off x="715901" y="1668779"/>
            <a:ext cx="10590379" cy="3738423"/>
            <a:chOff x="719711" y="1661159"/>
            <a:chExt cx="10590379" cy="3738423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8C5A440D-8300-02DA-9690-FDAB1DD87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1023" t="20463" r="4443" b="21464"/>
            <a:stretch>
              <a:fillRect/>
            </a:stretch>
          </p:blipFill>
          <p:spPr>
            <a:xfrm>
              <a:off x="6207702" y="1661159"/>
              <a:ext cx="5102388" cy="3738423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A891F509-F93C-2233-AD02-CBA9B2CC5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967" t="10353" r="7420" b="5889"/>
            <a:stretch>
              <a:fillRect/>
            </a:stretch>
          </p:blipFill>
          <p:spPr>
            <a:xfrm>
              <a:off x="719711" y="1813560"/>
              <a:ext cx="4975985" cy="3544136"/>
            </a:xfrm>
            <a:prstGeom prst="rect">
              <a:avLst/>
            </a:prstGeom>
          </p:spPr>
        </p:pic>
      </p:grp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11C1E52F-6722-3A00-EC6D-F816C28A6BAB}"/>
              </a:ext>
            </a:extLst>
          </p:cNvPr>
          <p:cNvSpPr txBox="1"/>
          <p:nvPr/>
        </p:nvSpPr>
        <p:spPr>
          <a:xfrm>
            <a:off x="600969" y="5404335"/>
            <a:ext cx="10940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i="1" dirty="0">
                <a:latin typeface="Figtree"/>
                <a:cs typeface="Times New Roman" panose="02020603050405020304" pitchFamily="18" charset="0"/>
              </a:rPr>
              <a:t>12-species Park simulations under fully catalytic (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it-IT" i="1" baseline="-25000" dirty="0">
                <a:latin typeface="Figtree"/>
                <a:cs typeface="Times New Roman" panose="02020603050405020304" pitchFamily="18" charset="0"/>
              </a:rPr>
              <a:t>c</a:t>
            </a:r>
            <a:r>
              <a:rPr lang="en-US" i="1" dirty="0">
                <a:latin typeface="Figtree"/>
                <a:cs typeface="Times New Roman" panose="02020603050405020304" pitchFamily="18" charset="0"/>
              </a:rPr>
              <a:t> = 1 ) and non-catalytic (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it-IT" i="1" baseline="-25000" dirty="0">
                <a:latin typeface="Figtree"/>
                <a:cs typeface="Times New Roman" panose="02020603050405020304" pitchFamily="18" charset="0"/>
              </a:rPr>
              <a:t>c</a:t>
            </a:r>
            <a:r>
              <a:rPr lang="en-US" i="1" dirty="0">
                <a:latin typeface="Figtree"/>
                <a:cs typeface="Times New Roman" panose="02020603050405020304" pitchFamily="18" charset="0"/>
              </a:rPr>
              <a:t> = 0 ) wall</a:t>
            </a:r>
            <a:endParaRPr lang="it-IT" i="1" dirty="0">
              <a:latin typeface="Figtree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45ED585-56FD-1CBC-4A0B-EE679B1B936C}"/>
              </a:ext>
            </a:extLst>
          </p:cNvPr>
          <p:cNvSpPr txBox="1"/>
          <p:nvPr/>
        </p:nvSpPr>
        <p:spPr>
          <a:xfrm>
            <a:off x="7452852" y="245806"/>
            <a:ext cx="4739148" cy="1056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Wall reactions: 		N + N = N</a:t>
            </a:r>
            <a:r>
              <a:rPr lang="it-IT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C + 4H = CH</a:t>
            </a:r>
            <a:r>
              <a:rPr lang="it-IT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413369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094F6-038B-885E-B985-EC7C195FF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>
            <a:extLst>
              <a:ext uri="{FF2B5EF4-FFF2-40B4-BE49-F238E27FC236}">
                <a16:creationId xmlns:a16="http://schemas.microsoft.com/office/drawing/2014/main" id="{EB1EF998-CD90-719D-6403-EF6B757A9A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81" t="9892" r="16048" b="5889"/>
          <a:stretch>
            <a:fillRect/>
          </a:stretch>
        </p:blipFill>
        <p:spPr>
          <a:xfrm>
            <a:off x="610716" y="1804544"/>
            <a:ext cx="5096664" cy="355708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B0FC8AE3-6A14-E7C8-ECB5-4344A5B74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C2A575E0-BA5D-9191-FE96-73383E1C7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B386E8C7-93D1-A0A5-F137-82AA575E4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11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26FD1E7-CEFF-2195-593E-D96D80425BE2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Twelve vs two analysis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F68B9382-2873-5730-E77B-C26B4CBDB443}"/>
              </a:ext>
            </a:extLst>
          </p:cNvPr>
          <p:cNvGrpSpPr/>
          <p:nvPr/>
        </p:nvGrpSpPr>
        <p:grpSpPr>
          <a:xfrm>
            <a:off x="6484622" y="1249198"/>
            <a:ext cx="5524456" cy="3691844"/>
            <a:chOff x="6484622" y="1458688"/>
            <a:chExt cx="5524456" cy="3691844"/>
          </a:xfrm>
        </p:grpSpPr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DEDB8FF4-4680-62B2-A5AC-61B109C770E6}"/>
                </a:ext>
              </a:extLst>
            </p:cNvPr>
            <p:cNvSpPr txBox="1"/>
            <p:nvPr/>
          </p:nvSpPr>
          <p:spPr>
            <a:xfrm>
              <a:off x="6484622" y="1458688"/>
              <a:ext cx="5524456" cy="36918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t-IT" sz="2000" b="0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 </a:t>
              </a:r>
              <a:r>
                <a:rPr lang="it-IT" sz="2000" b="0" i="0" strike="noStrike" baseline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species</a:t>
              </a:r>
              <a:r>
                <a:rPr lang="it-IT" sz="2000" b="0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</a:t>
              </a:r>
              <a:r>
                <a:rPr lang="it-IT" sz="2000" b="0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</a:t>
              </a:r>
              <a:r>
                <a:rPr lang="it-IT" sz="2000" b="0" i="0" strike="noStrike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it-IT" sz="2000" b="0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CH</a:t>
              </a:r>
              <a:r>
                <a:rPr lang="it-IT" sz="2000" b="0" i="0" strike="noStrike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it-IT" sz="2000" b="0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</a:t>
              </a:r>
              <a:r>
                <a:rPr lang="it-IT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sz="2000" b="0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CH,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NH,</a:t>
              </a:r>
            </a:p>
            <a:p>
              <a:pPr>
                <a:lnSpc>
                  <a:spcPct val="150000"/>
                </a:lnSpc>
              </a:pPr>
              <a:r>
                <a:rPr lang="it-IT" sz="2000" b="0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CN, 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it-IT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sz="2000" b="0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it-IT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sz="2000" b="0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N</a:t>
              </a:r>
              <a:r>
                <a:rPr lang="it-IT" sz="2000" b="0" i="0" strike="noStrike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sz="2000" b="0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C, H, N</a:t>
              </a:r>
            </a:p>
            <a:p>
              <a:pPr>
                <a:lnSpc>
                  <a:spcPct val="200000"/>
                </a:lnSpc>
              </a:pPr>
              <a:r>
                <a:rPr lang="it-IT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Freestream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it-IT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composition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(volume):             N</a:t>
              </a:r>
              <a:r>
                <a:rPr lang="it-IT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95%</a:t>
              </a:r>
            </a:p>
            <a:p>
              <a:pPr algn="r">
                <a:lnSpc>
                  <a:spcPct val="150000"/>
                </a:lnSpc>
              </a:pP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</a:t>
              </a:r>
              <a:r>
                <a:rPr lang="it-IT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5%</a:t>
              </a:r>
            </a:p>
            <a:p>
              <a:pPr algn="ctr">
                <a:lnSpc>
                  <a:spcPct val="200000"/>
                </a:lnSpc>
              </a:pPr>
              <a:endParaRPr lang="it-IT" sz="2000" b="0" i="0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</a:t>
              </a:r>
              <a:r>
                <a:rPr lang="it-IT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species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                                                          N</a:t>
              </a:r>
              <a:r>
                <a:rPr lang="it-IT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N</a:t>
              </a:r>
            </a:p>
            <a:p>
              <a:pPr>
                <a:lnSpc>
                  <a:spcPct val="200000"/>
                </a:lnSpc>
              </a:pPr>
              <a:r>
                <a:rPr lang="it-IT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Freestream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it-IT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composition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(volume):           N</a:t>
              </a:r>
              <a:r>
                <a:rPr lang="it-IT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100%</a:t>
              </a:r>
              <a:endParaRPr lang="it-IT" sz="2000" b="0" i="0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Connettore diritto 26">
              <a:extLst>
                <a:ext uri="{FF2B5EF4-FFF2-40B4-BE49-F238E27FC236}">
                  <a16:creationId xmlns:a16="http://schemas.microsoft.com/office/drawing/2014/main" id="{8524D62E-EDA1-A435-B14F-7A80E3A4D4EA}"/>
                </a:ext>
              </a:extLst>
            </p:cNvPr>
            <p:cNvCxnSpPr>
              <a:cxnSpLocks/>
            </p:cNvCxnSpPr>
            <p:nvPr/>
          </p:nvCxnSpPr>
          <p:spPr>
            <a:xfrm>
              <a:off x="6764594" y="3737574"/>
              <a:ext cx="50966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405A0206-8158-4B93-448D-FB93ED5E3ECE}"/>
              </a:ext>
            </a:extLst>
          </p:cNvPr>
          <p:cNvSpPr txBox="1"/>
          <p:nvPr/>
        </p:nvSpPr>
        <p:spPr>
          <a:xfrm>
            <a:off x="600969" y="5404335"/>
            <a:ext cx="6163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Park simulations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12-species and 2-species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mixtures</a:t>
            </a:r>
            <a:endParaRPr lang="it-IT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507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9A697-6EF3-25F4-E8B8-FACD87FA1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o 15">
            <a:extLst>
              <a:ext uri="{FF2B5EF4-FFF2-40B4-BE49-F238E27FC236}">
                <a16:creationId xmlns:a16="http://schemas.microsoft.com/office/drawing/2014/main" id="{08C3F10C-1A5C-25B6-A6A9-06082D11AA67}"/>
              </a:ext>
            </a:extLst>
          </p:cNvPr>
          <p:cNvGrpSpPr>
            <a:grpSpLocks noChangeAspect="1"/>
          </p:cNvGrpSpPr>
          <p:nvPr/>
        </p:nvGrpSpPr>
        <p:grpSpPr>
          <a:xfrm>
            <a:off x="5953695" y="1584960"/>
            <a:ext cx="6092001" cy="4216067"/>
            <a:chOff x="5577235" y="1433369"/>
            <a:chExt cx="6506610" cy="4503742"/>
          </a:xfrm>
        </p:grpSpPr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448F9392-2937-FBCE-8BE7-E95516A8C520}"/>
                </a:ext>
              </a:extLst>
            </p:cNvPr>
            <p:cNvSpPr txBox="1"/>
            <p:nvPr/>
          </p:nvSpPr>
          <p:spPr>
            <a:xfrm>
              <a:off x="5577235" y="5542578"/>
              <a:ext cx="6506610" cy="394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i="1" dirty="0">
                  <a:latin typeface="Figtree"/>
                  <a:cs typeface="Times New Roman" panose="02020603050405020304" pitchFamily="18" charset="0"/>
                </a:rPr>
                <a:t>Stagnation line species mass fraction with Park model</a:t>
              </a:r>
              <a:endParaRPr lang="it-IT" i="1" dirty="0">
                <a:latin typeface="Figtree"/>
                <a:cs typeface="Times New Roman" panose="02020603050405020304" pitchFamily="18" charset="0"/>
              </a:endParaRPr>
            </a:p>
          </p:txBody>
        </p:sp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B7E8468A-A3EB-9530-09A3-E35CF7EE6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4919" t="11910" r="19758" b="10680"/>
            <a:stretch>
              <a:fillRect/>
            </a:stretch>
          </p:blipFill>
          <p:spPr>
            <a:xfrm>
              <a:off x="5748242" y="1433369"/>
              <a:ext cx="6164596" cy="4109209"/>
            </a:xfrm>
            <a:prstGeom prst="rect">
              <a:avLst/>
            </a:prstGeom>
          </p:spPr>
        </p:pic>
      </p:grpSp>
      <p:pic>
        <p:nvPicPr>
          <p:cNvPr id="20" name="Immagine 19">
            <a:extLst>
              <a:ext uri="{FF2B5EF4-FFF2-40B4-BE49-F238E27FC236}">
                <a16:creationId xmlns:a16="http://schemas.microsoft.com/office/drawing/2014/main" id="{30E3D975-DE42-23E5-9847-44C96B8F8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560EB0CF-ACA3-DBAB-370E-2A3FA1AD8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DA7615C4-A0C1-1C48-1208-9B903F2B2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12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71F055B-8928-C004-E010-088C435A8305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State-to-State analysis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992E976-C621-DD13-3572-9A5D38902802}"/>
              </a:ext>
            </a:extLst>
          </p:cNvPr>
          <p:cNvSpPr txBox="1">
            <a:spLocks/>
          </p:cNvSpPr>
          <p:nvPr/>
        </p:nvSpPr>
        <p:spPr>
          <a:xfrm>
            <a:off x="831850" y="1717919"/>
            <a:ext cx="5121845" cy="3713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N2: 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68 vibrational levels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 electronic levels</a:t>
            </a:r>
          </a:p>
          <a:p>
            <a:pPr marL="342900" indent="-342900">
              <a:spcBef>
                <a:spcPts val="1800"/>
              </a:spcBef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CN: 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44 vibrational levels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 electronic levels</a:t>
            </a:r>
          </a:p>
          <a:p>
            <a:pPr marL="342900" indent="-342900">
              <a:spcBef>
                <a:spcPts val="1800"/>
              </a:spcBef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species: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 vibro-electronic (ground) level</a:t>
            </a:r>
          </a:p>
        </p:txBody>
      </p:sp>
    </p:spTree>
    <p:extLst>
      <p:ext uri="{BB962C8B-B14F-4D97-AF65-F5344CB8AC3E}">
        <p14:creationId xmlns:p14="http://schemas.microsoft.com/office/powerpoint/2010/main" val="4219628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846F3-9D62-02DA-0A2E-EE0DF6792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>
            <a:extLst>
              <a:ext uri="{FF2B5EF4-FFF2-40B4-BE49-F238E27FC236}">
                <a16:creationId xmlns:a16="http://schemas.microsoft.com/office/drawing/2014/main" id="{A50457F1-2889-F190-D37B-79EAF42AC823}"/>
              </a:ext>
            </a:extLst>
          </p:cNvPr>
          <p:cNvGrpSpPr>
            <a:grpSpLocks noChangeAspect="1"/>
          </p:cNvGrpSpPr>
          <p:nvPr/>
        </p:nvGrpSpPr>
        <p:grpSpPr>
          <a:xfrm>
            <a:off x="621617" y="1694180"/>
            <a:ext cx="10702442" cy="3706846"/>
            <a:chOff x="4019679" y="1699686"/>
            <a:chExt cx="7453815" cy="2581667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6B48D352-9E96-88E6-B499-6794B83E5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500" t="23580" r="51494" b="19778"/>
            <a:stretch>
              <a:fillRect/>
            </a:stretch>
          </p:blipFill>
          <p:spPr>
            <a:xfrm>
              <a:off x="4019679" y="1728590"/>
              <a:ext cx="3543796" cy="2517383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84775FF9-9964-666B-08BA-18E27BBD9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0680" t="23580" r="4313" b="19778"/>
            <a:stretch>
              <a:fillRect/>
            </a:stretch>
          </p:blipFill>
          <p:spPr>
            <a:xfrm>
              <a:off x="7821916" y="1699686"/>
              <a:ext cx="3651578" cy="2581667"/>
            </a:xfrm>
            <a:prstGeom prst="rect">
              <a:avLst/>
            </a:prstGeom>
          </p:spPr>
        </p:pic>
      </p:grpSp>
      <p:pic>
        <p:nvPicPr>
          <p:cNvPr id="20" name="Immagine 19">
            <a:extLst>
              <a:ext uri="{FF2B5EF4-FFF2-40B4-BE49-F238E27FC236}">
                <a16:creationId xmlns:a16="http://schemas.microsoft.com/office/drawing/2014/main" id="{60AD7603-C941-636B-4442-FF873C5A1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DF15B66A-6741-C869-8DDD-B999855AD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9BF6089B-6B51-E18E-842E-1758DE9F7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13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6680959-38A4-C907-58CA-E6A32921069D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11739525" cy="121379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Figtree SemiBold" pitchFamily="2" charset="0"/>
                <a:ea typeface="+mj-ea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State-to-State analysis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1527BAC-50B6-03E4-5F08-48108A7F3A67}"/>
              </a:ext>
            </a:extLst>
          </p:cNvPr>
          <p:cNvSpPr txBox="1"/>
          <p:nvPr/>
        </p:nvSpPr>
        <p:spPr>
          <a:xfrm>
            <a:off x="600969" y="5404335"/>
            <a:ext cx="10940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i="1" dirty="0">
                <a:latin typeface="Figtree"/>
                <a:cs typeface="Times New Roman" panose="02020603050405020304" pitchFamily="18" charset="0"/>
              </a:rPr>
              <a:t>12-species mixture simulation using Park and </a:t>
            </a:r>
            <a:r>
              <a:rPr lang="en-US" i="1" dirty="0" err="1">
                <a:latin typeface="Figtree"/>
                <a:cs typeface="Times New Roman" panose="02020603050405020304" pitchFamily="18" charset="0"/>
              </a:rPr>
              <a:t>StS</a:t>
            </a:r>
            <a:r>
              <a:rPr lang="it-IT" i="1" dirty="0">
                <a:latin typeface="Figtree"/>
                <a:cs typeface="Times New Roman" panose="02020603050405020304" pitchFamily="18" charset="0"/>
              </a:rPr>
              <a:t> models (non </a:t>
            </a:r>
            <a:r>
              <a:rPr lang="it-IT" i="1" dirty="0" err="1">
                <a:latin typeface="Figtree"/>
                <a:cs typeface="Times New Roman" panose="02020603050405020304" pitchFamily="18" charset="0"/>
              </a:rPr>
              <a:t>catalytic</a:t>
            </a:r>
            <a:r>
              <a:rPr lang="it-IT" i="1" dirty="0">
                <a:latin typeface="Figtree"/>
                <a:cs typeface="Times New Roman" panose="02020603050405020304" pitchFamily="18" charset="0"/>
              </a:rPr>
              <a:t> </a:t>
            </a:r>
            <a:r>
              <a:rPr lang="it-IT" i="1" dirty="0" err="1">
                <a:latin typeface="Figtree"/>
                <a:cs typeface="Times New Roman" panose="02020603050405020304" pitchFamily="18" charset="0"/>
              </a:rPr>
              <a:t>wall</a:t>
            </a:r>
            <a:r>
              <a:rPr lang="it-IT" i="1" dirty="0">
                <a:latin typeface="Figtree"/>
                <a:cs typeface="Times New Roman" panose="02020603050405020304" pitchFamily="18" charset="0"/>
              </a:rPr>
              <a:t>)</a:t>
            </a:r>
            <a:endParaRPr lang="en-US" i="1" dirty="0">
              <a:latin typeface="Figtree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786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73D0B-843A-9413-8B84-4C6017AA5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559A550E-CA42-F694-648F-D16BE70F6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8D4F78C3-960E-3638-F574-36D831965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17" name="Segnaposto numero diapositiva 3">
            <a:extLst>
              <a:ext uri="{FF2B5EF4-FFF2-40B4-BE49-F238E27FC236}">
                <a16:creationId xmlns:a16="http://schemas.microsoft.com/office/drawing/2014/main" id="{214F0F16-3F8F-79E3-DA33-00BEE762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2548" y="6311900"/>
            <a:ext cx="2743200" cy="365125"/>
          </a:xfrm>
        </p:spPr>
        <p:txBody>
          <a:bodyPr/>
          <a:lstStyle/>
          <a:p>
            <a:fld id="{4C3D6D9E-AFC3-449E-8765-E298A0B9C0F9}" type="slidenum">
              <a:rPr lang="it-IT" sz="1800" b="1" smtClean="0">
                <a:solidFill>
                  <a:schemeClr val="bg1"/>
                </a:solidFill>
                <a:latin typeface="Book Antiqua" panose="02040602050305030304" pitchFamily="18" charset="0"/>
              </a:rPr>
              <a:t>14</a:t>
            </a:fld>
            <a:endParaRPr lang="it-IT" sz="1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A501A5B-768A-6211-E688-5913AFD8787E}"/>
              </a:ext>
            </a:extLst>
          </p:cNvPr>
          <p:cNvSpPr txBox="1">
            <a:spLocks/>
          </p:cNvSpPr>
          <p:nvPr/>
        </p:nvSpPr>
        <p:spPr>
          <a:xfrm>
            <a:off x="831850" y="308377"/>
            <a:ext cx="5264150" cy="2516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Conclusions…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successful development and verification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comparison and selection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1140FF9-B521-C739-DF6F-76F75C5DC9A7}"/>
              </a:ext>
            </a:extLst>
          </p:cNvPr>
          <p:cNvSpPr txBox="1"/>
          <p:nvPr/>
        </p:nvSpPr>
        <p:spPr>
          <a:xfrm>
            <a:off x="5253990" y="3014900"/>
            <a:ext cx="6106160" cy="2062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…and future work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extended State-to-State model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simulations</a:t>
            </a:r>
          </a:p>
        </p:txBody>
      </p:sp>
    </p:spTree>
    <p:extLst>
      <p:ext uri="{BB962C8B-B14F-4D97-AF65-F5344CB8AC3E}">
        <p14:creationId xmlns:p14="http://schemas.microsoft.com/office/powerpoint/2010/main" val="2275468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ACC3E-FFCB-0DD4-A211-F4E871694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FDC774CA-F241-5918-C498-BB46D7610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2256"/>
            <a:ext cx="1804835" cy="8657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1CC5AD52-9004-4A75-81D5-809B4EA93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4835" y="5973572"/>
            <a:ext cx="10387164" cy="9233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l"/>
            <a:r>
              <a:rPr 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of thermochemical nonequilibrium flows during Titan atmospheric entry</a:t>
            </a:r>
          </a:p>
          <a:p>
            <a:pPr algn="l">
              <a:lnSpc>
                <a:spcPct val="100000"/>
              </a:lnSpc>
            </a:pP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Narracci, F. Bonelli, D. Ninni, G. Colonna, A. </a:t>
            </a:r>
            <a:r>
              <a:rPr lang="it-IT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Laricchiuta</a:t>
            </a:r>
            <a:r>
              <a:rPr lang="it-IT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 Pascazio</a:t>
            </a:r>
          </a:p>
        </p:txBody>
      </p:sp>
      <p:sp>
        <p:nvSpPr>
          <p:cNvPr id="3" name="CasellaDiTesto 10">
            <a:extLst>
              <a:ext uri="{FF2B5EF4-FFF2-40B4-BE49-F238E27FC236}">
                <a16:creationId xmlns:a16="http://schemas.microsoft.com/office/drawing/2014/main" id="{15A9F16C-0345-1B5C-F318-8AA213B22AA6}"/>
              </a:ext>
            </a:extLst>
          </p:cNvPr>
          <p:cNvSpPr txBox="1"/>
          <p:nvPr/>
        </p:nvSpPr>
        <p:spPr>
          <a:xfrm>
            <a:off x="1152746" y="2264117"/>
            <a:ext cx="9886508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5400" b="1" dirty="0"/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24227791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1049</Words>
  <Application>Microsoft Office PowerPoint</Application>
  <PresentationFormat>Widescreen</PresentationFormat>
  <Paragraphs>146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Arial</vt:lpstr>
      <vt:lpstr>Book Antiqua</vt:lpstr>
      <vt:lpstr>Calibri</vt:lpstr>
      <vt:lpstr>Figtree</vt:lpstr>
      <vt:lpstr>Times New Roman</vt:lpstr>
      <vt:lpstr>Tema di Office</vt:lpstr>
      <vt:lpstr>Modeling and simulation of thermochemical nonequilibrium flows during  Titan atmospheric entry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Antonio Narracci</dc:creator>
  <cp:lastModifiedBy>Antonio Narracci</cp:lastModifiedBy>
  <cp:revision>24</cp:revision>
  <dcterms:created xsi:type="dcterms:W3CDTF">2025-11-19T13:57:59Z</dcterms:created>
  <dcterms:modified xsi:type="dcterms:W3CDTF">2026-09-20T09:32:17Z</dcterms:modified>
</cp:coreProperties>
</file>