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80" r:id="rId3"/>
    <p:sldId id="410" r:id="rId4"/>
    <p:sldId id="286" r:id="rId5"/>
    <p:sldId id="413" r:id="rId6"/>
    <p:sldId id="414" r:id="rId7"/>
    <p:sldId id="272" r:id="rId8"/>
    <p:sldId id="274" r:id="rId9"/>
    <p:sldId id="281" r:id="rId10"/>
    <p:sldId id="278" r:id="rId11"/>
    <p:sldId id="264" r:id="rId12"/>
    <p:sldId id="263" r:id="rId13"/>
    <p:sldId id="407" r:id="rId14"/>
    <p:sldId id="293" r:id="rId15"/>
    <p:sldId id="292" r:id="rId16"/>
    <p:sldId id="411" r:id="rId17"/>
    <p:sldId id="364" r:id="rId18"/>
    <p:sldId id="318" r:id="rId19"/>
    <p:sldId id="378" r:id="rId20"/>
    <p:sldId id="384" r:id="rId21"/>
    <p:sldId id="385" r:id="rId22"/>
    <p:sldId id="412" r:id="rId23"/>
    <p:sldId id="266" r:id="rId24"/>
    <p:sldId id="270" r:id="rId25"/>
    <p:sldId id="257" r:id="rId26"/>
    <p:sldId id="291" r:id="rId27"/>
    <p:sldId id="271" r:id="rId28"/>
    <p:sldId id="267" r:id="rId29"/>
    <p:sldId id="26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742"/>
  </p:normalViewPr>
  <p:slideViewPr>
    <p:cSldViewPr snapToGrid="0" snapToObjects="1">
      <p:cViewPr varScale="1">
        <p:scale>
          <a:sx n="146" d="100"/>
          <a:sy n="146" d="100"/>
        </p:scale>
        <p:origin x="17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F1098-6A6A-A64F-B03C-3BDB019F6D07}" type="datetimeFigureOut">
              <a:rPr lang="en-FR" smtClean="0"/>
              <a:t>4/7/26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FFF86-9811-0A4B-B0A0-22C165B0DC72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41637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FFF86-9811-0A4B-B0A0-22C165B0DC72}" type="slidenum">
              <a:rPr lang="en-FR" smtClean="0"/>
              <a:t>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72482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0B91F-15C6-B942-804D-5AEF3F1BFF26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600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Description of the Wind-Predict</a:t>
            </a:r>
            <a:r>
              <a:rPr lang="fr-FR" baseline="0"/>
              <a:t> model + </a:t>
            </a:r>
            <a:r>
              <a:rPr lang="fr-FR" baseline="0" err="1"/>
              <a:t>history</a:t>
            </a:r>
            <a:r>
              <a:rPr lang="fr-FR" baseline="0"/>
              <a:t> of upgrades and validations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F273-153B-5343-A00B-E51B3767647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597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Description of the Wind-Predict</a:t>
            </a:r>
            <a:r>
              <a:rPr lang="fr-FR" baseline="0"/>
              <a:t> model + </a:t>
            </a:r>
            <a:r>
              <a:rPr lang="fr-FR" baseline="0" err="1"/>
              <a:t>history</a:t>
            </a:r>
            <a:r>
              <a:rPr lang="fr-FR" baseline="0"/>
              <a:t> of upgrades and validations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F273-153B-5343-A00B-E51B3767647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52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Different</a:t>
            </a:r>
            <a:r>
              <a:rPr lang="fr-FR" baseline="0" dirty="0"/>
              <a:t> </a:t>
            </a:r>
            <a:r>
              <a:rPr lang="fr-FR" baseline="0" dirty="0" err="1"/>
              <a:t>regions</a:t>
            </a:r>
            <a:r>
              <a:rPr lang="fr-FR" baseline="0" dirty="0"/>
              <a:t> to model: 1 model to </a:t>
            </a:r>
            <a:r>
              <a:rPr lang="fr-FR" baseline="0" dirty="0" err="1"/>
              <a:t>rule</a:t>
            </a:r>
            <a:r>
              <a:rPr lang="fr-FR" baseline="0" dirty="0"/>
              <a:t> </a:t>
            </a:r>
            <a:r>
              <a:rPr lang="fr-FR" baseline="0" dirty="0" err="1"/>
              <a:t>them</a:t>
            </a:r>
            <a:r>
              <a:rPr lang="fr-FR" baseline="0" dirty="0"/>
              <a:t> all? </a:t>
            </a:r>
            <a:r>
              <a:rPr lang="fr-FR" baseline="0" dirty="0">
                <a:sym typeface="Wingdings"/>
              </a:rPr>
              <a:t> no, </a:t>
            </a:r>
            <a:r>
              <a:rPr lang="fr-FR" baseline="0" dirty="0" err="1">
                <a:sym typeface="Wingdings"/>
              </a:rPr>
              <a:t>rather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chain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that</a:t>
            </a:r>
            <a:r>
              <a:rPr lang="fr-FR" baseline="0" dirty="0">
                <a:sym typeface="Wingdings"/>
              </a:rPr>
              <a:t> are </a:t>
            </a:r>
            <a:r>
              <a:rPr lang="fr-FR" baseline="0" dirty="0" err="1">
                <a:sym typeface="Wingdings"/>
              </a:rPr>
              <a:t>suited</a:t>
            </a:r>
            <a:r>
              <a:rPr lang="fr-FR" baseline="0" dirty="0">
                <a:sym typeface="Wingdings"/>
              </a:rPr>
              <a:t> for </a:t>
            </a:r>
            <a:r>
              <a:rPr lang="fr-FR" baseline="0" dirty="0" err="1">
                <a:sym typeface="Wingdings"/>
              </a:rPr>
              <a:t>each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region</a:t>
            </a:r>
            <a:r>
              <a:rPr lang="fr-FR" baseline="0" dirty="0">
                <a:sym typeface="Wingdings"/>
              </a:rPr>
              <a:t> </a:t>
            </a:r>
          </a:p>
          <a:p>
            <a:r>
              <a:rPr lang="fr-FR" baseline="0" dirty="0">
                <a:sym typeface="Wingdings"/>
              </a:rPr>
              <a:t>This lecture </a:t>
            </a:r>
            <a:r>
              <a:rPr lang="fr-FR" baseline="0" dirty="0" err="1">
                <a:sym typeface="Wingdings"/>
              </a:rPr>
              <a:t>will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explain</a:t>
            </a:r>
            <a:r>
              <a:rPr lang="fr-FR" baseline="0" dirty="0">
                <a:sym typeface="Wingdings"/>
              </a:rPr>
              <a:t> the </a:t>
            </a:r>
            <a:r>
              <a:rPr lang="fr-FR" baseline="0" dirty="0" err="1">
                <a:sym typeface="Wingdings"/>
              </a:rPr>
              <a:t>different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kind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and </a:t>
            </a:r>
            <a:r>
              <a:rPr lang="fr-FR" baseline="0" dirty="0" err="1">
                <a:sym typeface="Wingdings"/>
              </a:rPr>
              <a:t>why</a:t>
            </a:r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Focus on </a:t>
            </a:r>
            <a:r>
              <a:rPr lang="fr-FR" baseline="0" dirty="0" err="1">
                <a:sym typeface="Wingdings"/>
              </a:rPr>
              <a:t>methods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3DC8-3497-4B49-B74A-8170FBD9EDA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02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0C95F-0058-3749-93DB-5A515A11271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957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Different</a:t>
            </a:r>
            <a:r>
              <a:rPr lang="fr-FR" baseline="0" dirty="0"/>
              <a:t> </a:t>
            </a:r>
            <a:r>
              <a:rPr lang="fr-FR" baseline="0" dirty="0" err="1"/>
              <a:t>regions</a:t>
            </a:r>
            <a:r>
              <a:rPr lang="fr-FR" baseline="0" dirty="0"/>
              <a:t> to model: 1 model to </a:t>
            </a:r>
            <a:r>
              <a:rPr lang="fr-FR" baseline="0" dirty="0" err="1"/>
              <a:t>rule</a:t>
            </a:r>
            <a:r>
              <a:rPr lang="fr-FR" baseline="0" dirty="0"/>
              <a:t> </a:t>
            </a:r>
            <a:r>
              <a:rPr lang="fr-FR" baseline="0" dirty="0" err="1"/>
              <a:t>them</a:t>
            </a:r>
            <a:r>
              <a:rPr lang="fr-FR" baseline="0" dirty="0"/>
              <a:t> all? </a:t>
            </a:r>
            <a:r>
              <a:rPr lang="fr-FR" baseline="0" dirty="0">
                <a:sym typeface="Wingdings"/>
              </a:rPr>
              <a:t> no, </a:t>
            </a:r>
            <a:r>
              <a:rPr lang="fr-FR" baseline="0" dirty="0" err="1">
                <a:sym typeface="Wingdings"/>
              </a:rPr>
              <a:t>rather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chain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that</a:t>
            </a:r>
            <a:r>
              <a:rPr lang="fr-FR" baseline="0" dirty="0">
                <a:sym typeface="Wingdings"/>
              </a:rPr>
              <a:t> are </a:t>
            </a:r>
            <a:r>
              <a:rPr lang="fr-FR" baseline="0" dirty="0" err="1">
                <a:sym typeface="Wingdings"/>
              </a:rPr>
              <a:t>suited</a:t>
            </a:r>
            <a:r>
              <a:rPr lang="fr-FR" baseline="0" dirty="0">
                <a:sym typeface="Wingdings"/>
              </a:rPr>
              <a:t> for </a:t>
            </a:r>
            <a:r>
              <a:rPr lang="fr-FR" baseline="0" dirty="0" err="1">
                <a:sym typeface="Wingdings"/>
              </a:rPr>
              <a:t>each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region</a:t>
            </a:r>
            <a:r>
              <a:rPr lang="fr-FR" baseline="0" dirty="0">
                <a:sym typeface="Wingdings"/>
              </a:rPr>
              <a:t> </a:t>
            </a:r>
          </a:p>
          <a:p>
            <a:r>
              <a:rPr lang="fr-FR" baseline="0" dirty="0">
                <a:sym typeface="Wingdings"/>
              </a:rPr>
              <a:t>This lecture </a:t>
            </a:r>
            <a:r>
              <a:rPr lang="fr-FR" baseline="0" dirty="0" err="1">
                <a:sym typeface="Wingdings"/>
              </a:rPr>
              <a:t>will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explain</a:t>
            </a:r>
            <a:r>
              <a:rPr lang="fr-FR" baseline="0" dirty="0">
                <a:sym typeface="Wingdings"/>
              </a:rPr>
              <a:t> the </a:t>
            </a:r>
            <a:r>
              <a:rPr lang="fr-FR" baseline="0" dirty="0" err="1">
                <a:sym typeface="Wingdings"/>
              </a:rPr>
              <a:t>different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kind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and </a:t>
            </a:r>
            <a:r>
              <a:rPr lang="fr-FR" baseline="0" dirty="0" err="1">
                <a:sym typeface="Wingdings"/>
              </a:rPr>
              <a:t>why</a:t>
            </a:r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Focus on </a:t>
            </a:r>
            <a:r>
              <a:rPr lang="fr-FR" baseline="0" dirty="0" err="1">
                <a:sym typeface="Wingdings"/>
              </a:rPr>
              <a:t>methods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3DC8-3497-4B49-B74A-8170FBD9EDA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02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Different</a:t>
            </a:r>
            <a:r>
              <a:rPr lang="fr-FR" baseline="0" dirty="0"/>
              <a:t> </a:t>
            </a:r>
            <a:r>
              <a:rPr lang="fr-FR" baseline="0" dirty="0" err="1"/>
              <a:t>regions</a:t>
            </a:r>
            <a:r>
              <a:rPr lang="fr-FR" baseline="0" dirty="0"/>
              <a:t> to model: 1 model to </a:t>
            </a:r>
            <a:r>
              <a:rPr lang="fr-FR" baseline="0" dirty="0" err="1"/>
              <a:t>rule</a:t>
            </a:r>
            <a:r>
              <a:rPr lang="fr-FR" baseline="0" dirty="0"/>
              <a:t> </a:t>
            </a:r>
            <a:r>
              <a:rPr lang="fr-FR" baseline="0" dirty="0" err="1"/>
              <a:t>them</a:t>
            </a:r>
            <a:r>
              <a:rPr lang="fr-FR" baseline="0" dirty="0"/>
              <a:t> all? </a:t>
            </a:r>
            <a:r>
              <a:rPr lang="fr-FR" baseline="0" dirty="0">
                <a:sym typeface="Wingdings"/>
              </a:rPr>
              <a:t> no, </a:t>
            </a:r>
            <a:r>
              <a:rPr lang="fr-FR" baseline="0" dirty="0" err="1">
                <a:sym typeface="Wingdings"/>
              </a:rPr>
              <a:t>rather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chain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that</a:t>
            </a:r>
            <a:r>
              <a:rPr lang="fr-FR" baseline="0" dirty="0">
                <a:sym typeface="Wingdings"/>
              </a:rPr>
              <a:t> are </a:t>
            </a:r>
            <a:r>
              <a:rPr lang="fr-FR" baseline="0" dirty="0" err="1">
                <a:sym typeface="Wingdings"/>
              </a:rPr>
              <a:t>suited</a:t>
            </a:r>
            <a:r>
              <a:rPr lang="fr-FR" baseline="0" dirty="0">
                <a:sym typeface="Wingdings"/>
              </a:rPr>
              <a:t> for </a:t>
            </a:r>
            <a:r>
              <a:rPr lang="fr-FR" baseline="0" dirty="0" err="1">
                <a:sym typeface="Wingdings"/>
              </a:rPr>
              <a:t>each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region</a:t>
            </a:r>
            <a:r>
              <a:rPr lang="fr-FR" baseline="0" dirty="0">
                <a:sym typeface="Wingdings"/>
              </a:rPr>
              <a:t> </a:t>
            </a:r>
          </a:p>
          <a:p>
            <a:r>
              <a:rPr lang="fr-FR" baseline="0" dirty="0">
                <a:sym typeface="Wingdings"/>
              </a:rPr>
              <a:t>This lecture </a:t>
            </a:r>
            <a:r>
              <a:rPr lang="fr-FR" baseline="0" dirty="0" err="1">
                <a:sym typeface="Wingdings"/>
              </a:rPr>
              <a:t>will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explain</a:t>
            </a:r>
            <a:r>
              <a:rPr lang="fr-FR" baseline="0" dirty="0">
                <a:sym typeface="Wingdings"/>
              </a:rPr>
              <a:t> the </a:t>
            </a:r>
            <a:r>
              <a:rPr lang="fr-FR" baseline="0" dirty="0" err="1">
                <a:sym typeface="Wingdings"/>
              </a:rPr>
              <a:t>different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kind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and </a:t>
            </a:r>
            <a:r>
              <a:rPr lang="fr-FR" baseline="0" dirty="0" err="1">
                <a:sym typeface="Wingdings"/>
              </a:rPr>
              <a:t>why</a:t>
            </a:r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Focus on </a:t>
            </a:r>
            <a:r>
              <a:rPr lang="fr-FR" baseline="0" dirty="0" err="1">
                <a:sym typeface="Wingdings"/>
              </a:rPr>
              <a:t>methods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3DC8-3497-4B49-B74A-8170FBD9EDA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23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Different</a:t>
            </a:r>
            <a:r>
              <a:rPr lang="fr-FR" baseline="0" dirty="0"/>
              <a:t> </a:t>
            </a:r>
            <a:r>
              <a:rPr lang="fr-FR" baseline="0" dirty="0" err="1"/>
              <a:t>regions</a:t>
            </a:r>
            <a:r>
              <a:rPr lang="fr-FR" baseline="0" dirty="0"/>
              <a:t> to model: 1 model to </a:t>
            </a:r>
            <a:r>
              <a:rPr lang="fr-FR" baseline="0" dirty="0" err="1"/>
              <a:t>rule</a:t>
            </a:r>
            <a:r>
              <a:rPr lang="fr-FR" baseline="0" dirty="0"/>
              <a:t> </a:t>
            </a:r>
            <a:r>
              <a:rPr lang="fr-FR" baseline="0" dirty="0" err="1"/>
              <a:t>them</a:t>
            </a:r>
            <a:r>
              <a:rPr lang="fr-FR" baseline="0" dirty="0"/>
              <a:t> all? </a:t>
            </a:r>
            <a:r>
              <a:rPr lang="fr-FR" baseline="0" dirty="0">
                <a:sym typeface="Wingdings"/>
              </a:rPr>
              <a:t> no, </a:t>
            </a:r>
            <a:r>
              <a:rPr lang="fr-FR" baseline="0" dirty="0" err="1">
                <a:sym typeface="Wingdings"/>
              </a:rPr>
              <a:t>rather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chain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that</a:t>
            </a:r>
            <a:r>
              <a:rPr lang="fr-FR" baseline="0" dirty="0">
                <a:sym typeface="Wingdings"/>
              </a:rPr>
              <a:t> are </a:t>
            </a:r>
            <a:r>
              <a:rPr lang="fr-FR" baseline="0" dirty="0" err="1">
                <a:sym typeface="Wingdings"/>
              </a:rPr>
              <a:t>suited</a:t>
            </a:r>
            <a:r>
              <a:rPr lang="fr-FR" baseline="0" dirty="0">
                <a:sym typeface="Wingdings"/>
              </a:rPr>
              <a:t> for </a:t>
            </a:r>
            <a:r>
              <a:rPr lang="fr-FR" baseline="0" dirty="0" err="1">
                <a:sym typeface="Wingdings"/>
              </a:rPr>
              <a:t>each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region</a:t>
            </a:r>
            <a:r>
              <a:rPr lang="fr-FR" baseline="0" dirty="0">
                <a:sym typeface="Wingdings"/>
              </a:rPr>
              <a:t> </a:t>
            </a:r>
          </a:p>
          <a:p>
            <a:r>
              <a:rPr lang="fr-FR" baseline="0" dirty="0">
                <a:sym typeface="Wingdings"/>
              </a:rPr>
              <a:t>This lecture </a:t>
            </a:r>
            <a:r>
              <a:rPr lang="fr-FR" baseline="0" dirty="0" err="1">
                <a:sym typeface="Wingdings"/>
              </a:rPr>
              <a:t>will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explain</a:t>
            </a:r>
            <a:r>
              <a:rPr lang="fr-FR" baseline="0" dirty="0">
                <a:sym typeface="Wingdings"/>
              </a:rPr>
              <a:t> the </a:t>
            </a:r>
            <a:r>
              <a:rPr lang="fr-FR" baseline="0" dirty="0" err="1">
                <a:sym typeface="Wingdings"/>
              </a:rPr>
              <a:t>different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kind</a:t>
            </a:r>
            <a:r>
              <a:rPr lang="fr-FR" baseline="0" dirty="0">
                <a:sym typeface="Wingdings"/>
              </a:rPr>
              <a:t> of </a:t>
            </a:r>
            <a:r>
              <a:rPr lang="fr-FR" baseline="0" dirty="0" err="1">
                <a:sym typeface="Wingdings"/>
              </a:rPr>
              <a:t>models</a:t>
            </a:r>
            <a:r>
              <a:rPr lang="fr-FR" baseline="0" dirty="0">
                <a:sym typeface="Wingdings"/>
              </a:rPr>
              <a:t> and </a:t>
            </a:r>
            <a:r>
              <a:rPr lang="fr-FR" baseline="0" dirty="0" err="1">
                <a:sym typeface="Wingdings"/>
              </a:rPr>
              <a:t>why</a:t>
            </a:r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Focus on </a:t>
            </a:r>
            <a:r>
              <a:rPr lang="fr-FR" baseline="0" dirty="0" err="1">
                <a:sym typeface="Wingdings"/>
              </a:rPr>
              <a:t>methods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53DC8-3497-4B49-B74A-8170FBD9EDA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77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Description of the Wind-Predict</a:t>
            </a:r>
            <a:r>
              <a:rPr lang="fr-FR" baseline="0"/>
              <a:t> model + </a:t>
            </a:r>
            <a:r>
              <a:rPr lang="fr-FR" baseline="0" err="1"/>
              <a:t>history</a:t>
            </a:r>
            <a:r>
              <a:rPr lang="fr-FR" baseline="0"/>
              <a:t> of upgrades and validations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F273-153B-5343-A00B-E51B3767647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34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F79148-EFCB-A47E-3658-B2F2FC204F13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54B70A-6886-C608-16D4-77974FDB6F88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F2AA20-E42E-66FF-F787-BFF152D8C56C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07E734-92A6-F45A-647B-E660B131B62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Description of the Wind-Predict</a:t>
            </a:r>
            <a:r>
              <a:rPr lang="fr-FR" baseline="0"/>
              <a:t> model + </a:t>
            </a:r>
            <a:r>
              <a:rPr lang="fr-FR" baseline="0" err="1"/>
              <a:t>history</a:t>
            </a:r>
            <a:r>
              <a:rPr lang="fr-FR" baseline="0"/>
              <a:t> of upgrades and validations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7F273-153B-5343-A00B-E51B3767647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1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01C83-F286-6942-B97F-0D108439FB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8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06819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9940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2363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342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45340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8097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05887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3413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9611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710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2334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D539-1E46-5443-B802-6D4C8115BA79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6E9A-BC70-044A-BA51-E5C70A39C5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7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9116974-6DB0-2184-973D-5E7A9B711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4" t="59431" r="54429" b="11569"/>
          <a:stretch/>
        </p:blipFill>
        <p:spPr>
          <a:xfrm>
            <a:off x="4590921" y="327046"/>
            <a:ext cx="4556273" cy="5432400"/>
          </a:xfrm>
          <a:prstGeom prst="rect">
            <a:avLst/>
          </a:prstGeom>
        </p:spPr>
      </p:pic>
      <p:pic>
        <p:nvPicPr>
          <p:cNvPr id="18" name="Picture 2" descr="SA - Monitoring space weather">
            <a:extLst>
              <a:ext uri="{FF2B5EF4-FFF2-40B4-BE49-F238E27FC236}">
                <a16:creationId xmlns:a16="http://schemas.microsoft.com/office/drawing/2014/main" id="{61DA73B1-532D-121D-D70A-05CE63B41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9" r="32594"/>
          <a:stretch/>
        </p:blipFill>
        <p:spPr bwMode="auto">
          <a:xfrm>
            <a:off x="-5897" y="327046"/>
            <a:ext cx="4596384" cy="54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718FFD-D643-DBFF-FF1B-5199A50030F5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535449-7CB8-3CAF-F032-B130AD36B9FA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0B9FD3-5F5B-26FB-0F65-1C560A90FE2F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D10AF0-4D48-1BC2-49F4-513AB6A86518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71F7DF-CE2E-F315-4B7B-76B303924C9E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9730ED-AB31-9F82-135D-7D374CC6F63A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DA5214-EBC2-B668-37BF-2D26C5CD681F}"/>
                </a:ext>
              </a:extLst>
            </p:cNvPr>
            <p:cNvSpPr/>
            <p:nvPr/>
          </p:nvSpPr>
          <p:spPr>
            <a:xfrm>
              <a:off x="8364931" y="0"/>
              <a:ext cx="779069" cy="3270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fld id="{6114358A-8874-8B4C-ACF7-5A9557367BD8}" type="slidenum">
                <a:rPr lang="en-US" sz="1400" smtClean="0">
                  <a:latin typeface="Garamond" panose="02020404030301010803" pitchFamily="18" charset="0"/>
                </a:rPr>
                <a:t>1</a:t>
              </a:fld>
              <a:r>
                <a:rPr lang="en-US" sz="1400" dirty="0">
                  <a:latin typeface="Garamond" panose="02020404030301010803" pitchFamily="18" charset="0"/>
                </a:rPr>
                <a:t>/23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8B79D2-DCBD-777B-ECAF-AF9823A1C947}"/>
                </a:ext>
              </a:extLst>
            </p:cNvPr>
            <p:cNvSpPr/>
            <p:nvPr/>
          </p:nvSpPr>
          <p:spPr>
            <a:xfrm>
              <a:off x="1873" y="0"/>
              <a:ext cx="2038863" cy="32704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A8FDC4-E3FC-AD2A-6D96-7B221882E56B}"/>
                </a:ext>
              </a:extLst>
            </p:cNvPr>
            <p:cNvSpPr/>
            <p:nvPr/>
          </p:nvSpPr>
          <p:spPr>
            <a:xfrm>
              <a:off x="2040737" y="0"/>
              <a:ext cx="2142666" cy="32704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EEDBC8-563E-C5DD-79DC-3B3945588315}"/>
                </a:ext>
              </a:extLst>
            </p:cNvPr>
            <p:cNvSpPr/>
            <p:nvPr/>
          </p:nvSpPr>
          <p:spPr>
            <a:xfrm>
              <a:off x="4183402" y="0"/>
              <a:ext cx="2038863" cy="32704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6A0092-B6BD-F40E-CA62-21CCACE4F248}"/>
                </a:ext>
              </a:extLst>
            </p:cNvPr>
            <p:cNvSpPr/>
            <p:nvPr/>
          </p:nvSpPr>
          <p:spPr>
            <a:xfrm>
              <a:off x="6222265" y="0"/>
              <a:ext cx="2142666" cy="3270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1D36E2C-9E6A-FF3E-ABE6-E06E3D76EE51}"/>
              </a:ext>
            </a:extLst>
          </p:cNvPr>
          <p:cNvSpPr txBox="1"/>
          <p:nvPr/>
        </p:nvSpPr>
        <p:spPr>
          <a:xfrm>
            <a:off x="-5897" y="330437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</a:rPr>
              <a:t>Solar Cast </a:t>
            </a:r>
          </a:p>
          <a:p>
            <a:pPr algn="ctr"/>
            <a:r>
              <a:rPr lang="fr-FR" sz="2800" b="1" dirty="0">
                <a:latin typeface="Garamond" panose="02020404030301010803" pitchFamily="18" charset="0"/>
              </a:rPr>
              <a:t>a suite of </a:t>
            </a:r>
            <a:r>
              <a:rPr lang="fr-FR" sz="2800" b="1" dirty="0" err="1">
                <a:latin typeface="Garamond" panose="02020404030301010803" pitchFamily="18" charset="0"/>
              </a:rPr>
              <a:t>forecasting</a:t>
            </a:r>
            <a:r>
              <a:rPr lang="fr-FR" sz="2800" b="1" dirty="0">
                <a:latin typeface="Garamond" panose="02020404030301010803" pitchFamily="18" charset="0"/>
              </a:rPr>
              <a:t> </a:t>
            </a:r>
            <a:r>
              <a:rPr lang="fr-FR" sz="2800" b="1" dirty="0" err="1">
                <a:latin typeface="Garamond" panose="02020404030301010803" pitchFamily="18" charset="0"/>
              </a:rPr>
              <a:t>tool</a:t>
            </a:r>
            <a:r>
              <a:rPr lang="fr-FR" sz="2800" b="1" dirty="0">
                <a:latin typeface="Garamond" panose="02020404030301010803" pitchFamily="18" charset="0"/>
              </a:rPr>
              <a:t> for </a:t>
            </a:r>
          </a:p>
          <a:p>
            <a:pPr algn="ctr"/>
            <a:r>
              <a:rPr lang="fr-FR" sz="2800" b="1" dirty="0">
                <a:latin typeface="Garamond" panose="02020404030301010803" pitchFamily="18" charset="0"/>
              </a:rPr>
              <a:t>the </a:t>
            </a:r>
            <a:r>
              <a:rPr lang="fr-FR" sz="2800" b="1" dirty="0" err="1">
                <a:latin typeface="Garamond" panose="02020404030301010803" pitchFamily="18" charset="0"/>
              </a:rPr>
              <a:t>solar</a:t>
            </a:r>
            <a:r>
              <a:rPr lang="fr-FR" sz="2800" b="1" dirty="0">
                <a:latin typeface="Garamond" panose="02020404030301010803" pitchFamily="18" charset="0"/>
              </a:rPr>
              <a:t> activity and the </a:t>
            </a:r>
            <a:r>
              <a:rPr lang="fr-FR" sz="2800" b="1" dirty="0" err="1">
                <a:latin typeface="Garamond" panose="02020404030301010803" pitchFamily="18" charset="0"/>
              </a:rPr>
              <a:t>inner</a:t>
            </a:r>
            <a:r>
              <a:rPr lang="fr-FR" sz="2800" b="1" dirty="0">
                <a:latin typeface="Garamond" panose="02020404030301010803" pitchFamily="18" charset="0"/>
              </a:rPr>
              <a:t> heliosphere</a:t>
            </a:r>
          </a:p>
          <a:p>
            <a:pPr algn="ctr"/>
            <a:endParaRPr lang="en-US" sz="4000" b="1" dirty="0">
              <a:latin typeface="Garamond" panose="02020404030301010803" pitchFamily="18" charset="0"/>
            </a:endParaRPr>
          </a:p>
        </p:txBody>
      </p:sp>
      <p:sp>
        <p:nvSpPr>
          <p:cNvPr id="22" name="ZoneTexte 14">
            <a:extLst>
              <a:ext uri="{FF2B5EF4-FFF2-40B4-BE49-F238E27FC236}">
                <a16:creationId xmlns:a16="http://schemas.microsoft.com/office/drawing/2014/main" id="{5D0C0F31-4A95-6929-0A50-A57737100CFC}"/>
              </a:ext>
            </a:extLst>
          </p:cNvPr>
          <p:cNvSpPr txBox="1"/>
          <p:nvPr/>
        </p:nvSpPr>
        <p:spPr>
          <a:xfrm>
            <a:off x="134047" y="19613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By Dr. Allan Sacha BRUN</a:t>
            </a:r>
            <a:r>
              <a:rPr lang="en-US" sz="2400" baseline="30000" dirty="0"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2" name="ZoneTexte 14">
            <a:extLst>
              <a:ext uri="{FF2B5EF4-FFF2-40B4-BE49-F238E27FC236}">
                <a16:creationId xmlns:a16="http://schemas.microsoft.com/office/drawing/2014/main" id="{1369F0CE-0A99-0DD2-48A1-CD311EA0D436}"/>
              </a:ext>
            </a:extLst>
          </p:cNvPr>
          <p:cNvSpPr txBox="1"/>
          <p:nvPr/>
        </p:nvSpPr>
        <p:spPr>
          <a:xfrm>
            <a:off x="-18920" y="253133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Garamond" panose="02020404030301010803" pitchFamily="18" charset="0"/>
              </a:rPr>
              <a:t>Dr. Barbara PERRI</a:t>
            </a:r>
            <a:r>
              <a:rPr lang="en-US" sz="2200" baseline="30000" dirty="0">
                <a:latin typeface="Garamond" panose="02020404030301010803" pitchFamily="18" charset="0"/>
              </a:rPr>
              <a:t>1</a:t>
            </a:r>
            <a:r>
              <a:rPr lang="en-US" sz="2200" dirty="0">
                <a:latin typeface="Garamond" panose="02020404030301010803" pitchFamily="18" charset="0"/>
              </a:rPr>
              <a:t>, Dr. Antoine STRUGAREK</a:t>
            </a:r>
            <a:r>
              <a:rPr lang="en-US" sz="2200" baseline="30000" dirty="0">
                <a:latin typeface="Garamond" panose="02020404030301010803" pitchFamily="18" charset="0"/>
              </a:rPr>
              <a:t>1</a:t>
            </a:r>
            <a:endParaRPr lang="en-US" sz="2200" dirty="0">
              <a:latin typeface="Garamond" panose="02020404030301010803" pitchFamily="18" charset="0"/>
            </a:endParaRPr>
          </a:p>
        </p:txBody>
      </p:sp>
      <p:sp>
        <p:nvSpPr>
          <p:cNvPr id="3" name="ZoneTexte 14">
            <a:extLst>
              <a:ext uri="{FF2B5EF4-FFF2-40B4-BE49-F238E27FC236}">
                <a16:creationId xmlns:a16="http://schemas.microsoft.com/office/drawing/2014/main" id="{826E17D7-03FD-AB25-AE84-5638E3AEC203}"/>
              </a:ext>
            </a:extLst>
          </p:cNvPr>
          <p:cNvSpPr txBox="1"/>
          <p:nvPr/>
        </p:nvSpPr>
        <p:spPr>
          <a:xfrm>
            <a:off x="31510" y="294161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1. LDE3, CEA/AIM, Saclay, France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1B9553A-2385-E646-515D-305360DF6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90" r="21372" b="10056"/>
          <a:stretch/>
        </p:blipFill>
        <p:spPr>
          <a:xfrm>
            <a:off x="1713633" y="5791443"/>
            <a:ext cx="1157324" cy="738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F4538C-31F5-F39D-48B2-1F23427708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526" r="6185" b="2798"/>
          <a:stretch/>
        </p:blipFill>
        <p:spPr>
          <a:xfrm>
            <a:off x="3007818" y="5825901"/>
            <a:ext cx="525349" cy="701662"/>
          </a:xfrm>
          <a:prstGeom prst="rect">
            <a:avLst/>
          </a:prstGeom>
        </p:spPr>
      </p:pic>
      <p:pic>
        <p:nvPicPr>
          <p:cNvPr id="29" name="Picture 2" descr="Laboratoires">
            <a:extLst>
              <a:ext uri="{FF2B5EF4-FFF2-40B4-BE49-F238E27FC236}">
                <a16:creationId xmlns:a16="http://schemas.microsoft.com/office/drawing/2014/main" id="{7A1F3C8A-B908-578A-F527-EBBE34BC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9" y="5857642"/>
            <a:ext cx="1501486" cy="6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09353460-4921-C528-E3BD-8C592931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28" y="5817143"/>
            <a:ext cx="1572040" cy="71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ppellation, logo et charte graphique : tout ce qu'il faut savoir |  Université Paris Cité">
            <a:extLst>
              <a:ext uri="{FF2B5EF4-FFF2-40B4-BE49-F238E27FC236}">
                <a16:creationId xmlns:a16="http://schemas.microsoft.com/office/drawing/2014/main" id="{FD3EB062-3822-9FB2-0E1C-FFC35D1B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66" y="5830141"/>
            <a:ext cx="1816197" cy="6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0AB25A5-EE05-2831-F63C-C753146359DE}"/>
              </a:ext>
            </a:extLst>
          </p:cNvPr>
          <p:cNvSpPr txBox="1"/>
          <p:nvPr/>
        </p:nvSpPr>
        <p:spPr bwMode="auto">
          <a:xfrm>
            <a:off x="2902453" y="3849200"/>
            <a:ext cx="4991559" cy="937372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collaboration with I</a:t>
            </a:r>
            <a:r>
              <a:rPr lang="fr-FR" dirty="0"/>
              <a:t>R</a:t>
            </a:r>
            <a:r>
              <a:rPr dirty="0"/>
              <a:t>AP (V. </a:t>
            </a:r>
            <a:r>
              <a:rPr dirty="0" err="1"/>
              <a:t>Réville</a:t>
            </a:r>
            <a:r>
              <a:rPr lang="fr-FR" dirty="0"/>
              <a:t>, L. Jouve</a:t>
            </a:r>
            <a:r>
              <a:rPr dirty="0"/>
              <a:t>)</a:t>
            </a:r>
            <a:endParaRPr lang="fr-FR" dirty="0"/>
          </a:p>
          <a:p>
            <a:pPr>
              <a:defRPr/>
            </a:pPr>
            <a:r>
              <a:rPr lang="fr-FR" dirty="0"/>
              <a:t>		       </a:t>
            </a:r>
            <a:r>
              <a:rPr lang="fr-FR" dirty="0" err="1"/>
              <a:t>with</a:t>
            </a:r>
            <a:r>
              <a:rPr lang="fr-FR" dirty="0"/>
              <a:t> Univ. Leuven (S </a:t>
            </a:r>
            <a:r>
              <a:rPr lang="fr-FR" dirty="0" err="1"/>
              <a:t>Poedts</a:t>
            </a:r>
            <a:r>
              <a:rPr lang="fr-FR" dirty="0"/>
              <a:t>)</a:t>
            </a:r>
          </a:p>
          <a:p>
            <a:pPr>
              <a:defRPr/>
            </a:pPr>
            <a:r>
              <a:rPr lang="fr-FR" dirty="0"/>
              <a:t>		       </a:t>
            </a:r>
            <a:r>
              <a:rPr lang="fr-FR" dirty="0" err="1"/>
              <a:t>with</a:t>
            </a:r>
            <a:r>
              <a:rPr lang="fr-FR" dirty="0"/>
              <a:t> Univ. </a:t>
            </a:r>
            <a:r>
              <a:rPr lang="fr-FR" dirty="0" err="1"/>
              <a:t>Montreal</a:t>
            </a:r>
            <a:r>
              <a:rPr lang="fr-FR" dirty="0"/>
              <a:t> (P. Charbonneau)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372512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International validation effort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BB744B5E-B7D7-E8EE-2D76-DA3832079088}"/>
              </a:ext>
            </a:extLst>
          </p:cNvPr>
          <p:cNvSpPr txBox="1"/>
          <p:nvPr/>
        </p:nvSpPr>
        <p:spPr>
          <a:xfrm>
            <a:off x="1" y="77971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ISWAT = International Space Weather Action Team (COSPAR) (team leader + reviews)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</a:t>
            </a:r>
            <a:r>
              <a:rPr lang="en-US" sz="2000" dirty="0">
                <a:latin typeface="Garamond" panose="02020404030301010803" pitchFamily="18" charset="0"/>
              </a:rPr>
              <a:t> How do we establish a relevant international solar wind benchmark?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126B6C3-05C5-E32D-430E-A92CB447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3858"/>
            <a:ext cx="91440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23ADDDB-47E6-5F1D-F1AA-3E79D0BC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1487598"/>
            <a:ext cx="8989621" cy="25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87179D-77A6-E7F5-3114-7D1E28BB6A33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4774247-6A18-A816-5D23-628448F08E38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D89070F-0E5E-708A-83C4-890929BF3533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10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33420B2-7692-468F-9FD7-E447A4111E77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758EAC1-7E4A-AE87-69E9-2E57A3EB7E95}"/>
                  </a:ext>
                </a:extLst>
              </p:cNvPr>
              <p:cNvSpPr/>
              <p:nvPr/>
            </p:nvSpPr>
            <p:spPr>
              <a:xfrm>
                <a:off x="2040737" y="0"/>
                <a:ext cx="1702534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CA59198-A0E7-496B-A4D2-F7D3C4D55CE2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99A091-94FE-359F-C96A-749A66869CB1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C2D89E-6814-23E3-5437-22738B77EBA0}"/>
                </a:ext>
              </a:extLst>
            </p:cNvPr>
            <p:cNvSpPr/>
            <p:nvPr/>
          </p:nvSpPr>
          <p:spPr>
            <a:xfrm>
              <a:off x="3743272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4/4</a:t>
              </a:r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4ED71EA2-9705-C239-716D-9218E5299EB6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0352B5-8179-6F94-0ED2-8C377E810EC8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E29153-5490-3BE9-7EFB-BE4EB2135980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369ECC-4777-288C-B3E9-677D9A1F61F3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A1F50-A89D-D4E6-523B-34DED558F354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1645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ZoneTexte 13"/>
          <p:cNvSpPr txBox="1"/>
          <p:nvPr/>
        </p:nvSpPr>
        <p:spPr>
          <a:xfrm>
            <a:off x="3275216" y="2071377"/>
            <a:ext cx="2593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  <a:sym typeface="Wingdings"/>
              </a:rPr>
              <a:t>Minimum and maximum of activity in 3D</a:t>
            </a:r>
          </a:p>
          <a:p>
            <a:pPr algn="ctr"/>
            <a:r>
              <a:rPr lang="en-US" b="0" dirty="0">
                <a:latin typeface="Garamond" panose="02020404030301010803" pitchFamily="18" charset="0"/>
                <a:sym typeface="Wingdings"/>
              </a:rPr>
              <a:t>Mix of dipole and quadrupole at various amplitudes </a:t>
            </a:r>
          </a:p>
        </p:txBody>
      </p:sp>
      <p:sp>
        <p:nvSpPr>
          <p:cNvPr id="27" name="ZoneTexte 13"/>
          <p:cNvSpPr txBox="1"/>
          <p:nvPr/>
        </p:nvSpPr>
        <p:spPr>
          <a:xfrm>
            <a:off x="479347" y="787606"/>
            <a:ext cx="131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Garamond" panose="02020404030301010803" pitchFamily="18" charset="0"/>
              </a:rPr>
              <a:t>Minimum</a:t>
            </a:r>
          </a:p>
        </p:txBody>
      </p:sp>
      <p:sp>
        <p:nvSpPr>
          <p:cNvPr id="28" name="ZoneTexte 13"/>
          <p:cNvSpPr txBox="1"/>
          <p:nvPr/>
        </p:nvSpPr>
        <p:spPr>
          <a:xfrm>
            <a:off x="7382031" y="750312"/>
            <a:ext cx="131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Garamond" panose="02020404030301010803" pitchFamily="18" charset="0"/>
              </a:rPr>
              <a:t>Maximum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42637" y="4445138"/>
            <a:ext cx="2349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à"/>
            </a:pPr>
            <a:r>
              <a:rPr lang="en-US" dirty="0">
                <a:latin typeface="Garamond" panose="02020404030301010803" pitchFamily="18" charset="0"/>
                <a:sym typeface="Wingdings"/>
              </a:rPr>
              <a:t>3D maps of parallel diffusion coefficient from 3D wind simulations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58" y="1972944"/>
            <a:ext cx="3459345" cy="3257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2700"/>
            <a:ext cx="3438626" cy="3238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" y="1263241"/>
            <a:ext cx="3386653" cy="2577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" y="3836032"/>
            <a:ext cx="3283205" cy="2596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93" y="1141895"/>
            <a:ext cx="3339533" cy="2539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79" y="3641691"/>
            <a:ext cx="3361024" cy="27409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79436" y="1823893"/>
            <a:ext cx="2385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Réville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Brun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2017]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8E5763-E2F8-B273-5A5C-9009EEA01C56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D983F2-0F26-2642-A5CB-C4646D4E5A16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60DCB1B-622A-94C8-193D-6DB1D857789C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11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BA1AA64-2023-A67E-F655-E22C59C139F2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09C175B-A38B-3590-0C9D-CB37B38C85C1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B3CC57-A636-4FC1-2320-F9D972E06F9B}"/>
                  </a:ext>
                </a:extLst>
              </p:cNvPr>
              <p:cNvSpPr/>
              <p:nvPr/>
            </p:nvSpPr>
            <p:spPr>
              <a:xfrm>
                <a:off x="4183403" y="0"/>
                <a:ext cx="1598732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A936A0B-D9EB-B4FF-7E71-9139C77720BF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B9F873-DB1E-69AD-50B5-D792E4431ED4}"/>
                </a:ext>
              </a:extLst>
            </p:cNvPr>
            <p:cNvSpPr/>
            <p:nvPr/>
          </p:nvSpPr>
          <p:spPr>
            <a:xfrm>
              <a:off x="5782134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3/6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2554105-5DC8-9B6D-C826-94238516F4F6}"/>
              </a:ext>
            </a:extLst>
          </p:cNvPr>
          <p:cNvSpPr txBox="1"/>
          <p:nvPr/>
        </p:nvSpPr>
        <p:spPr>
          <a:xfrm>
            <a:off x="0" y="3270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Analysis of cosmic rays diffusion 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7EEF072-1C0B-AB9C-A713-349478944F44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A0A503-A7B7-0933-81ED-0C77D6362C0D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C898E5-0C4F-A441-CCBD-5C37BE0B7C51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6DEA578-BEE9-70D8-B6DB-15145820A5E5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706D2C-2A24-296D-627F-5A883DD1FCA4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428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7" grpId="0"/>
      <p:bldP spid="28" grpId="0"/>
      <p:bldP spid="3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me_n">
            <a:hlinkClick r:id="" action="ppaction://media"/>
            <a:extLst>
              <a:ext uri="{FF2B5EF4-FFF2-40B4-BE49-F238E27FC236}">
                <a16:creationId xmlns:a16="http://schemas.microsoft.com/office/drawing/2014/main" id="{0FE57ECD-248A-E455-840D-C5F3A0E45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231" t="7404" r="4999" b="6343"/>
          <a:stretch/>
        </p:blipFill>
        <p:spPr>
          <a:xfrm>
            <a:off x="782077" y="1173991"/>
            <a:ext cx="7957442" cy="4668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F30C6-CF33-DA2E-32C5-3B5DFF1A5649}"/>
              </a:ext>
            </a:extLst>
          </p:cNvPr>
          <p:cNvSpPr txBox="1"/>
          <p:nvPr/>
        </p:nvSpPr>
        <p:spPr>
          <a:xfrm>
            <a:off x="0" y="2962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CME propagation and solar cycle</a:t>
            </a:r>
          </a:p>
        </p:txBody>
      </p:sp>
      <p:sp>
        <p:nvSpPr>
          <p:cNvPr id="22" name="ZoneTexte 14">
            <a:extLst>
              <a:ext uri="{FF2B5EF4-FFF2-40B4-BE49-F238E27FC236}">
                <a16:creationId xmlns:a16="http://schemas.microsoft.com/office/drawing/2014/main" id="{74B93C43-C140-2BAD-E06E-E76D8DD5C28F}"/>
              </a:ext>
            </a:extLst>
          </p:cNvPr>
          <p:cNvSpPr txBox="1"/>
          <p:nvPr/>
        </p:nvSpPr>
        <p:spPr>
          <a:xfrm>
            <a:off x="0" y="8322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We inject the same CME at minimum and maximum of activity (EUHFORIA)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23" name="ZoneTexte 14">
            <a:extLst>
              <a:ext uri="{FF2B5EF4-FFF2-40B4-BE49-F238E27FC236}">
                <a16:creationId xmlns:a16="http://schemas.microsoft.com/office/drawing/2014/main" id="{EB085921-4430-3E96-F60D-B4C0088FD120}"/>
              </a:ext>
            </a:extLst>
          </p:cNvPr>
          <p:cNvSpPr txBox="1"/>
          <p:nvPr/>
        </p:nvSpPr>
        <p:spPr>
          <a:xfrm>
            <a:off x="0" y="592944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Geometrical differences because of the background solar wind (delays)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30" name="ZoneTexte 14">
            <a:extLst>
              <a:ext uri="{FF2B5EF4-FFF2-40B4-BE49-F238E27FC236}">
                <a16:creationId xmlns:a16="http://schemas.microsoft.com/office/drawing/2014/main" id="{E9517A42-4780-425E-2F10-CC03636A160A}"/>
              </a:ext>
            </a:extLst>
          </p:cNvPr>
          <p:cNvSpPr txBox="1"/>
          <p:nvPr/>
        </p:nvSpPr>
        <p:spPr>
          <a:xfrm>
            <a:off x="0" y="62346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Different sensitivity to initial parameters (such as CME internal magnetic field)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7" name="cme_n">
            <a:hlinkClick r:id="" action="ppaction://media"/>
            <a:extLst>
              <a:ext uri="{FF2B5EF4-FFF2-40B4-BE49-F238E27FC236}">
                <a16:creationId xmlns:a16="http://schemas.microsoft.com/office/drawing/2014/main" id="{09786AF1-B812-123E-C655-407491F870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088" t="8139" r="4052" b="5607"/>
          <a:stretch/>
        </p:blipFill>
        <p:spPr>
          <a:xfrm>
            <a:off x="633544" y="1250179"/>
            <a:ext cx="7942536" cy="46007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7F57F9F-9323-3782-4D12-5E99431E4D9F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A86AB9-E63A-0BF3-F73F-DAFAEEAAA6AC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6B272C-7149-4380-98AA-68354C2A6FCB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12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978E08D-49D8-4D52-D6DD-E87F3F74EC9B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B0C7EC8-50AC-A4CE-423B-8E25BF1A1E6E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2D8C86-E524-5180-2C5D-5B507BE4CF82}"/>
                  </a:ext>
                </a:extLst>
              </p:cNvPr>
              <p:cNvSpPr/>
              <p:nvPr/>
            </p:nvSpPr>
            <p:spPr>
              <a:xfrm>
                <a:off x="4183403" y="0"/>
                <a:ext cx="1598732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7B0950C-DCFB-5DF9-E131-0F71E6F31472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BBD638-A105-4EAC-22D8-CC16AE3F29C3}"/>
                </a:ext>
              </a:extLst>
            </p:cNvPr>
            <p:cNvSpPr/>
            <p:nvPr/>
          </p:nvSpPr>
          <p:spPr>
            <a:xfrm>
              <a:off x="5782134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5/6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66745D-7D60-2EF1-F8BA-F4DBFF798497}"/>
              </a:ext>
            </a:extLst>
          </p:cNvPr>
          <p:cNvSpPr txBox="1"/>
          <p:nvPr/>
        </p:nvSpPr>
        <p:spPr>
          <a:xfrm>
            <a:off x="7152224" y="5624204"/>
            <a:ext cx="2015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[Perri+2023])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A1BA60A-AB4A-C76A-01F0-53D0B9CECA9C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3BD0C2-6420-901F-75A0-ABC16A999DE7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68AE17-9F78-1896-13C4-43580B5F4D30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6BF742-DD29-1BCC-6993-78D822CF62E0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F00280-9E5F-200F-1C7F-A00895335E7E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244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34F83AA-DA90-1C47-9DD6-050F8E508826}"/>
              </a:ext>
            </a:extLst>
          </p:cNvPr>
          <p:cNvSpPr txBox="1"/>
          <p:nvPr/>
        </p:nvSpPr>
        <p:spPr>
          <a:xfrm>
            <a:off x="5729537" y="548272"/>
            <a:ext cx="3484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Thibeault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 et al. 2022, Lamarre et al. 2023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7E1FEB-907E-4746-9A94-4D59053D6635}"/>
              </a:ext>
            </a:extLst>
          </p:cNvPr>
          <p:cNvSpPr txBox="1"/>
          <p:nvPr/>
        </p:nvSpPr>
        <p:spPr>
          <a:xfrm>
            <a:off x="22194" y="4749027"/>
            <a:ext cx="90996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Prediction of the largest solar flares with data assimilation of the solar X-ray flux observed with GOES satellites,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Research demonstrator validated on synthetic and past GOES dataset (</a:t>
            </a:r>
            <a:r>
              <a:rPr lang="en-US" sz="2000" dirty="0" err="1">
                <a:latin typeface="Garamond" panose="02020404030301010803" pitchFamily="18" charset="0"/>
              </a:rPr>
              <a:t>Thibeault</a:t>
            </a:r>
            <a:r>
              <a:rPr lang="en-US" sz="2000" dirty="0">
                <a:latin typeface="Garamond" panose="02020404030301010803" pitchFamily="18" charset="0"/>
              </a:rPr>
              <a:t> et al. 2022),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In link with P. Charbonneau, C. </a:t>
            </a:r>
            <a:r>
              <a:rPr lang="en-US" sz="2000" dirty="0" err="1">
                <a:latin typeface="Garamond" panose="02020404030301010803" pitchFamily="18" charset="0"/>
              </a:rPr>
              <a:t>Thibeault</a:t>
            </a:r>
            <a:r>
              <a:rPr lang="en-US" sz="2000" dirty="0">
                <a:latin typeface="Garamond" panose="02020404030301010803" pitchFamily="18" charset="0"/>
              </a:rPr>
              <a:t>, H. Lamarre (U. of Montréal).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B4DBDE-CAFA-ACBD-8C73-ACDC2DFEFBBC}"/>
              </a:ext>
            </a:extLst>
          </p:cNvPr>
          <p:cNvGrpSpPr/>
          <p:nvPr/>
        </p:nvGrpSpPr>
        <p:grpSpPr>
          <a:xfrm>
            <a:off x="5782134" y="965095"/>
            <a:ext cx="3133994" cy="3669102"/>
            <a:chOff x="1510728" y="1749598"/>
            <a:chExt cx="8260507" cy="10152935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23D45917-6CAD-B571-DC46-E904A14A2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507" b="11546"/>
            <a:stretch>
              <a:fillRect/>
            </a:stretch>
          </p:blipFill>
          <p:spPr>
            <a:xfrm>
              <a:off x="1934154" y="1749598"/>
              <a:ext cx="5785746" cy="4799035"/>
            </a:xfrm>
            <a:prstGeom prst="rect">
              <a:avLst/>
            </a:prstGeom>
            <a:ln w="381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</p:pic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B694EF59-6711-30BD-FADF-6A1E566B710B}"/>
                </a:ext>
              </a:extLst>
            </p:cNvPr>
            <p:cNvSpPr/>
            <p:nvPr/>
          </p:nvSpPr>
          <p:spPr>
            <a:xfrm>
              <a:off x="5640982" y="4931838"/>
              <a:ext cx="646814" cy="596803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400">
                  <a:solidFill>
                    <a:srgbClr val="FFFFFF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900A6558-2CCC-0044-2076-CEDD75A091F7}"/>
                </a:ext>
              </a:extLst>
            </p:cNvPr>
            <p:cNvSpPr/>
            <p:nvPr/>
          </p:nvSpPr>
          <p:spPr>
            <a:xfrm>
              <a:off x="6302144" y="5502502"/>
              <a:ext cx="2628317" cy="2756112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400"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4186A167-C206-E15B-E98B-4717189A4C8D}"/>
                </a:ext>
              </a:extLst>
            </p:cNvPr>
            <p:cNvSpPr/>
            <p:nvPr/>
          </p:nvSpPr>
          <p:spPr>
            <a:xfrm flipV="1">
              <a:off x="2794363" y="5560650"/>
              <a:ext cx="2908682" cy="2626710"/>
            </a:xfrm>
            <a:prstGeom prst="line">
              <a:avLst/>
            </a:prstGeom>
            <a:noFill/>
            <a:ln w="254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400"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46C68CE7-6119-D912-D90D-A93C9CD1460D}"/>
                </a:ext>
              </a:extLst>
            </p:cNvPr>
            <p:cNvGrpSpPr/>
            <p:nvPr/>
          </p:nvGrpSpPr>
          <p:grpSpPr>
            <a:xfrm>
              <a:off x="1510728" y="7391698"/>
              <a:ext cx="8260507" cy="4510835"/>
              <a:chOff x="0" y="0"/>
              <a:chExt cx="8260504" cy="4510833"/>
            </a:xfrm>
          </p:grpSpPr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E38180A7-383A-D9EE-D153-BF6504B32DAD}"/>
                  </a:ext>
                </a:extLst>
              </p:cNvPr>
              <p:cNvSpPr/>
              <p:nvPr/>
            </p:nvSpPr>
            <p:spPr>
              <a:xfrm>
                <a:off x="1283634" y="866916"/>
                <a:ext cx="6136097" cy="325742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400">
                    <a:solidFill>
                      <a:srgbClr val="FFFFFF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pSp>
            <p:nvGrpSpPr>
              <p:cNvPr id="21" name="Group">
                <a:extLst>
                  <a:ext uri="{FF2B5EF4-FFF2-40B4-BE49-F238E27FC236}">
                    <a16:creationId xmlns:a16="http://schemas.microsoft.com/office/drawing/2014/main" id="{57D34972-B612-D8B7-8013-9E61409B92EB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260506" cy="4510835"/>
                <a:chOff x="0" y="0"/>
                <a:chExt cx="8260504" cy="4510833"/>
              </a:xfrm>
            </p:grpSpPr>
            <p:pic>
              <p:nvPicPr>
                <p:cNvPr id="22" name="paper_ex.pdf" descr="paper_ex.pdf">
                  <a:extLst>
                    <a:ext uri="{FF2B5EF4-FFF2-40B4-BE49-F238E27FC236}">
                      <a16:creationId xmlns:a16="http://schemas.microsoft.com/office/drawing/2014/main" id="{2DD68847-E70D-A11A-3C0E-BA288FC9A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b="49631"/>
                <a:stretch>
                  <a:fillRect/>
                </a:stretch>
              </p:blipFill>
              <p:spPr>
                <a:xfrm>
                  <a:off x="0" y="0"/>
                  <a:ext cx="8260505" cy="4160712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  <p:pic>
              <p:nvPicPr>
                <p:cNvPr id="23" name="paper_ex.pdf" descr="paper_ex.pdf">
                  <a:extLst>
                    <a:ext uri="{FF2B5EF4-FFF2-40B4-BE49-F238E27FC236}">
                      <a16:creationId xmlns:a16="http://schemas.microsoft.com/office/drawing/2014/main" id="{F15907F3-D509-F364-76B7-FDFC75F2A6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89478" b="5427"/>
                <a:stretch>
                  <a:fillRect/>
                </a:stretch>
              </p:blipFill>
              <p:spPr>
                <a:xfrm>
                  <a:off x="0" y="4090095"/>
                  <a:ext cx="8260504" cy="420739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538DC4-058A-E9DB-ECFC-7EB00362E39F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1288E-4E68-94C9-7434-C625A5F29130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C7BAA2F-1EED-897F-5A28-AE78F4DBF9F0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13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500A340-56BE-8E4B-CE5E-1CD838BAF0BB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FA09889-5DE8-3374-E97B-A719537E544C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7CDC409-C68C-4AE9-E381-84979D99D554}"/>
                  </a:ext>
                </a:extLst>
              </p:cNvPr>
              <p:cNvSpPr/>
              <p:nvPr/>
            </p:nvSpPr>
            <p:spPr>
              <a:xfrm>
                <a:off x="4183403" y="0"/>
                <a:ext cx="1598732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0581FF2-3369-7A45-1A1E-BBF13D7B876B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1A0AC0-CE48-6BC6-E23E-4B0CCA7BA4EB}"/>
                </a:ext>
              </a:extLst>
            </p:cNvPr>
            <p:cNvSpPr/>
            <p:nvPr/>
          </p:nvSpPr>
          <p:spPr>
            <a:xfrm>
              <a:off x="5782134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1/6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C2C2CC9-CD81-DEA9-EA04-F4C2CBF58F6D}"/>
              </a:ext>
            </a:extLst>
          </p:cNvPr>
          <p:cNvSpPr txBox="1"/>
          <p:nvPr/>
        </p:nvSpPr>
        <p:spPr>
          <a:xfrm>
            <a:off x="0" y="3270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Flare Predict tool</a:t>
            </a:r>
          </a:p>
        </p:txBody>
      </p:sp>
      <p:pic>
        <p:nvPicPr>
          <p:cNvPr id="1026" name="Picture 2" descr="PDF] Abelian Sandpile Model on Symmetric Graphs | Semantic Scholar">
            <a:extLst>
              <a:ext uri="{FF2B5EF4-FFF2-40B4-BE49-F238E27FC236}">
                <a16:creationId xmlns:a16="http://schemas.microsoft.com/office/drawing/2014/main" id="{A4CAC317-549E-A9D4-760E-DADDF08B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7" y="930148"/>
            <a:ext cx="3946668" cy="355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904DE9B2-5F13-5CCA-E5AC-0D754A363219}"/>
              </a:ext>
            </a:extLst>
          </p:cNvPr>
          <p:cNvSpPr/>
          <p:nvPr/>
        </p:nvSpPr>
        <p:spPr>
          <a:xfrm>
            <a:off x="4298954" y="2457071"/>
            <a:ext cx="1324839" cy="766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C797B4F1-9110-DEB5-9CC9-D40095B396F6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4D4DE4-F5C5-D159-A69F-D867FFA0CB3C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425A939-3486-2457-02F5-A9BCFA59505B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6A0D355-3519-1948-2DEF-F338DB7F91C8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4AE97A9-CBE7-AE0A-3903-38FE22385A5B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60567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Simulations of solar flares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E0062424-FA69-D6AD-80A3-F8F520388E94}"/>
              </a:ext>
            </a:extLst>
          </p:cNvPr>
          <p:cNvSpPr txBox="1"/>
          <p:nvPr/>
        </p:nvSpPr>
        <p:spPr>
          <a:xfrm>
            <a:off x="1" y="5265255"/>
            <a:ext cx="4745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Data-driven 3D MHD simulations of solar flares using the PLUTO code</a:t>
            </a:r>
          </a:p>
          <a:p>
            <a:pPr marL="342900" indent="-342900" algn="ctr">
              <a:buFont typeface="Wingdings" pitchFamily="2" charset="2"/>
              <a:buChar char="à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Can we predict eruptivity?</a:t>
            </a:r>
          </a:p>
          <a:p>
            <a:pPr marL="342900" indent="-342900" algn="ctr">
              <a:buFont typeface="Wingdings" pitchFamily="2" charset="2"/>
              <a:buChar char="à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Can we anticipate particles acceleration?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C629B9-74DB-62C6-9ED3-EA7E7261B751}"/>
              </a:ext>
            </a:extLst>
          </p:cNvPr>
          <p:cNvSpPr txBox="1"/>
          <p:nvPr/>
        </p:nvSpPr>
        <p:spPr>
          <a:xfrm>
            <a:off x="2454576" y="4810378"/>
            <a:ext cx="4986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Sieyra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, Strugarek, Brun et al. 2026, Bate,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Gordosky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, Brun et al. 2026</a:t>
            </a: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EAA0E2AB-5F8D-8562-5877-73546E14F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13"/>
          <a:stretch/>
        </p:blipFill>
        <p:spPr>
          <a:xfrm>
            <a:off x="1628393" y="822566"/>
            <a:ext cx="5400479" cy="3974641"/>
          </a:xfrm>
          <a:prstGeom prst="rect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E4FA44F3-6E3F-EF99-A9E5-80C2CB813E27}"/>
              </a:ext>
            </a:extLst>
          </p:cNvPr>
          <p:cNvSpPr txBox="1"/>
          <p:nvPr/>
        </p:nvSpPr>
        <p:spPr>
          <a:xfrm>
            <a:off x="4745915" y="5265256"/>
            <a:ext cx="4398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ANR Storm Genesis by Antoine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+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Part of the “</a:t>
            </a:r>
            <a:r>
              <a:rPr lang="en-US" sz="2000" dirty="0" err="1">
                <a:latin typeface="Garamond" panose="02020404030301010803" pitchFamily="18" charset="0"/>
              </a:rPr>
              <a:t>tâche</a:t>
            </a:r>
            <a:r>
              <a:rPr lang="en-US" sz="2000" dirty="0">
                <a:latin typeface="Garamond" panose="02020404030301010803" pitchFamily="18" charset="0"/>
              </a:rPr>
              <a:t> de service” 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for Solar Orbiter/STIX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8E41AD-2109-C716-0C71-9DA7C9CB56B8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FB3BC46-DDF8-D056-DC87-321C794DCEA7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D1DD9A-5E8A-B3E6-6CBB-3107BEDEDA86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14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55B0D1-3E79-D8D7-0965-0CDA20D596A9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6855EAF-BD36-4236-A8DB-D4AD2206B2F4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0974AE6-D41A-07E4-8318-90AB5079D786}"/>
                  </a:ext>
                </a:extLst>
              </p:cNvPr>
              <p:cNvSpPr/>
              <p:nvPr/>
            </p:nvSpPr>
            <p:spPr>
              <a:xfrm>
                <a:off x="4183403" y="0"/>
                <a:ext cx="1598732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16EE491-7272-57C2-E4C0-E1B22606635E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77D702-8EED-FEC0-B5A7-90DEFE49DE1A}"/>
                </a:ext>
              </a:extLst>
            </p:cNvPr>
            <p:cNvSpPr/>
            <p:nvPr/>
          </p:nvSpPr>
          <p:spPr>
            <a:xfrm>
              <a:off x="5782134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2/6</a:t>
              </a:r>
            </a:p>
          </p:txBody>
        </p:sp>
      </p:grpSp>
      <p:pic>
        <p:nvPicPr>
          <p:cNvPr id="34" name="TestSTIX">
            <a:hlinkClick r:id="" action="ppaction://media"/>
            <a:extLst>
              <a:ext uri="{FF2B5EF4-FFF2-40B4-BE49-F238E27FC236}">
                <a16:creationId xmlns:a16="http://schemas.microsoft.com/office/drawing/2014/main" id="{6B3A318A-8230-E92E-A6CF-3E24DDB9A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404" y="795094"/>
            <a:ext cx="6647061" cy="4052860"/>
          </a:xfrm>
          <a:prstGeom prst="rect">
            <a:avLst/>
          </a:prstGeom>
        </p:spPr>
      </p:pic>
      <p:grpSp>
        <p:nvGrpSpPr>
          <p:cNvPr id="18" name="Group 3">
            <a:extLst>
              <a:ext uri="{FF2B5EF4-FFF2-40B4-BE49-F238E27FC236}">
                <a16:creationId xmlns:a16="http://schemas.microsoft.com/office/drawing/2014/main" id="{329D7E9C-97EF-6A52-6606-8E126DFABBB5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713A56-77B1-EA5F-CBDD-C65471C897F0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E7A273-3ED1-52DB-08D2-3FB537C9AFC1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0EC52C-59A6-F5D7-17BE-736D4A2FB2F8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39FE0A-66A5-06A7-4CCC-FB4DD15FA9C1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23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3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3" grpId="0"/>
      <p:bldP spid="1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Coronal Mass Ejections from Sun to Earth</a:t>
            </a:r>
          </a:p>
        </p:txBody>
      </p:sp>
      <p:sp>
        <p:nvSpPr>
          <p:cNvPr id="17" name="ZoneTexte 13">
            <a:extLst>
              <a:ext uri="{FF2B5EF4-FFF2-40B4-BE49-F238E27FC236}">
                <a16:creationId xmlns:a16="http://schemas.microsoft.com/office/drawing/2014/main" id="{EFB11D41-995A-B892-834C-6C0FA520C6A3}"/>
              </a:ext>
            </a:extLst>
          </p:cNvPr>
          <p:cNvSpPr txBox="1"/>
          <p:nvPr/>
        </p:nvSpPr>
        <p:spPr>
          <a:xfrm>
            <a:off x="4382826" y="1958040"/>
            <a:ext cx="4392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CME initialization with a </a:t>
            </a:r>
          </a:p>
          <a:p>
            <a:pPr algn="ctr"/>
            <a:r>
              <a:rPr lang="en-US" sz="2000" dirty="0" err="1">
                <a:latin typeface="Garamond" panose="02020404030301010803" pitchFamily="18" charset="0"/>
              </a:rPr>
              <a:t>Titov-Démoulin</a:t>
            </a:r>
            <a:r>
              <a:rPr lang="en-US" sz="2000" dirty="0">
                <a:latin typeface="Garamond" panose="02020404030301010803" pitchFamily="18" charset="0"/>
              </a:rPr>
              <a:t> flux-rope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9" name="Picture 18" descr="A colorful snake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E0A38C23-CE53-1413-E902-6A9EA2862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8"/>
          <a:stretch/>
        </p:blipFill>
        <p:spPr>
          <a:xfrm>
            <a:off x="961102" y="1367092"/>
            <a:ext cx="3132725" cy="21415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D1AF27-6E78-1BA8-1A24-C194CD725EB3}"/>
              </a:ext>
            </a:extLst>
          </p:cNvPr>
          <p:cNvSpPr txBox="1"/>
          <p:nvPr/>
        </p:nvSpPr>
        <p:spPr>
          <a:xfrm>
            <a:off x="1274618" y="966982"/>
            <a:ext cx="250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[Regnault+2023]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3FF98295-C31F-C6B1-09AA-26446292D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01" y="3617161"/>
            <a:ext cx="3132725" cy="2648105"/>
          </a:xfrm>
          <a:prstGeom prst="rect">
            <a:avLst/>
          </a:prstGeom>
        </p:spPr>
      </p:pic>
      <p:sp>
        <p:nvSpPr>
          <p:cNvPr id="23" name="ZoneTexte 13">
            <a:extLst>
              <a:ext uri="{FF2B5EF4-FFF2-40B4-BE49-F238E27FC236}">
                <a16:creationId xmlns:a16="http://schemas.microsoft.com/office/drawing/2014/main" id="{4FB6D52D-9E86-F6A5-C737-E80DC93B266B}"/>
              </a:ext>
            </a:extLst>
          </p:cNvPr>
          <p:cNvSpPr txBox="1"/>
          <p:nvPr/>
        </p:nvSpPr>
        <p:spPr>
          <a:xfrm>
            <a:off x="4306380" y="4638939"/>
            <a:ext cx="4392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Propagation up until 1 AU</a:t>
            </a:r>
          </a:p>
          <a:p>
            <a:pPr marL="342900" indent="-342900" algn="ctr">
              <a:buFont typeface="Wingdings" pitchFamily="2" charset="2"/>
              <a:buChar char="à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effects due to the corona (rotation)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how to couple with EUHFORIA?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419C05-D53F-1057-D65F-BE4D9F829590}"/>
              </a:ext>
            </a:extLst>
          </p:cNvPr>
          <p:cNvSpPr txBox="1"/>
          <p:nvPr/>
        </p:nvSpPr>
        <p:spPr>
          <a:xfrm>
            <a:off x="5249866" y="2651577"/>
            <a:ext cx="2505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[Linan+2023)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6F46-6026-A5FD-35DB-05DCD54085DF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5C94F4-E078-74FB-5405-CF8449E2537C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292A13E-25F0-245B-1095-1AF3AFF54468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15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0ACBD1-954D-AE5E-6CEA-B2A0EED4B776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AC30919-CE8A-C7EF-1431-656C4EACA690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C0EB5C8-CFF3-2934-EF5F-423A89EE1236}"/>
                  </a:ext>
                </a:extLst>
              </p:cNvPr>
              <p:cNvSpPr/>
              <p:nvPr/>
            </p:nvSpPr>
            <p:spPr>
              <a:xfrm>
                <a:off x="4183403" y="0"/>
                <a:ext cx="1598732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FE49DF6-8481-3F5C-3AE5-B59C4542E965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2A1C85-036D-4722-DAFA-EBD998337C54}"/>
                </a:ext>
              </a:extLst>
            </p:cNvPr>
            <p:cNvSpPr/>
            <p:nvPr/>
          </p:nvSpPr>
          <p:spPr>
            <a:xfrm>
              <a:off x="5782134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4/6</a:t>
              </a:r>
            </a:p>
          </p:txBody>
        </p: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A9CF7EBE-0445-377F-8B57-70D8CF38B036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F2F443-ABD4-2CF3-FD6C-2DBE3B530922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507333-0758-1722-E2F8-3179CF5622F2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60C206-EF69-5370-E505-6F08117B4CED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2855E6-5AEE-FD69-61B5-174A2B47FFEC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94902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aramond" charset="0"/>
                <a:ea typeface="Garamond" charset="0"/>
                <a:cs typeface="Garamond" charset="0"/>
              </a:rPr>
              <a:t>Magnetosphere simulations</a:t>
            </a:r>
          </a:p>
        </p:txBody>
      </p:sp>
      <p:sp>
        <p:nvSpPr>
          <p:cNvPr id="17" name="ZoneTexte 13"/>
          <p:cNvSpPr txBox="1"/>
          <p:nvPr/>
        </p:nvSpPr>
        <p:spPr>
          <a:xfrm>
            <a:off x="0" y="967309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Once transients reach the Earth, it is important to model their interaction with the Earth magnetic field in order to anticipate the strength of the corresponding event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451466-AA78-7347-DAEA-D242088EDFAF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893FA6-E2A4-5B22-72F7-AD4C116FA18F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2C441A-D585-3F21-0841-606F1FCC572C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16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E71AAB-2EC0-FB4F-302F-A3C54AFD9E39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DB93BF-5822-9711-37FF-2AFC84DF36D7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34F666B-CC28-FD50-918D-5C3D7A55CBEC}"/>
                  </a:ext>
                </a:extLst>
              </p:cNvPr>
              <p:cNvSpPr/>
              <p:nvPr/>
            </p:nvSpPr>
            <p:spPr>
              <a:xfrm>
                <a:off x="4183403" y="0"/>
                <a:ext cx="1598732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3283628-89C7-184C-3903-9644940294F0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6AED26-7396-3DE6-DEDF-1A8FFE454D79}"/>
                </a:ext>
              </a:extLst>
            </p:cNvPr>
            <p:cNvSpPr/>
            <p:nvPr/>
          </p:nvSpPr>
          <p:spPr>
            <a:xfrm>
              <a:off x="5782134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6/6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DEBAA7C-47BF-B811-C8DE-96FDF17F0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14" y="1616650"/>
            <a:ext cx="3822398" cy="39463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C9E35B-C336-E9EC-4270-0AAFBA401D36}"/>
              </a:ext>
            </a:extLst>
          </p:cNvPr>
          <p:cNvSpPr txBox="1"/>
          <p:nvPr/>
        </p:nvSpPr>
        <p:spPr>
          <a:xfrm rot="16200000">
            <a:off x="-734795" y="3494464"/>
            <a:ext cx="2015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[Varela+2022]</a:t>
            </a:r>
          </a:p>
        </p:txBody>
      </p:sp>
      <p:sp>
        <p:nvSpPr>
          <p:cNvPr id="23" name="ZoneTexte 13">
            <a:extLst>
              <a:ext uri="{FF2B5EF4-FFF2-40B4-BE49-F238E27FC236}">
                <a16:creationId xmlns:a16="http://schemas.microsoft.com/office/drawing/2014/main" id="{38435D34-F008-1C74-465E-5DD1DA47AAA9}"/>
              </a:ext>
            </a:extLst>
          </p:cNvPr>
          <p:cNvSpPr txBox="1"/>
          <p:nvPr/>
        </p:nvSpPr>
        <p:spPr>
          <a:xfrm>
            <a:off x="-1" y="5536748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Simulations of the response of the magnetosphere to extreme space weather conditions (and the corresponding impact for satellite conditions)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Coupling of the magnetosphere with the ionosphere (Flux Transfer Events)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C407B6-689C-FF39-322D-98AB62D05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39" y="2271919"/>
            <a:ext cx="4835532" cy="28245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EC980E-9D93-CC3D-4047-4A6337B723B0}"/>
              </a:ext>
            </a:extLst>
          </p:cNvPr>
          <p:cNvSpPr txBox="1"/>
          <p:nvPr/>
        </p:nvSpPr>
        <p:spPr>
          <a:xfrm>
            <a:off x="6002199" y="5042775"/>
            <a:ext cx="2015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[Paul+2022]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D1CDD583-E049-DF5A-DC1B-C3A5F02EEA06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E4010B-DB1C-4296-506A-AAB0E1B709D8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2F660E-A60C-E5B6-8991-3262125692B1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9AAAC1-AAB4-8F69-52F8-33D01A19E992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38DFE4-F475-32EE-F6C4-8B5F52A8808E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10618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AC676F0-679B-694F-B26B-A69131265C18}"/>
              </a:ext>
            </a:extLst>
          </p:cNvPr>
          <p:cNvSpPr txBox="1"/>
          <p:nvPr/>
        </p:nvSpPr>
        <p:spPr>
          <a:xfrm>
            <a:off x="0" y="967938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The solar cycle varies in length (11 +/- 3 </a:t>
            </a:r>
            <a:r>
              <a:rPr lang="en-US" sz="2000" dirty="0" err="1">
                <a:latin typeface="Garamond" panose="02020404030301010803" pitchFamily="18" charset="0"/>
              </a:rPr>
              <a:t>yr</a:t>
            </a:r>
            <a:r>
              <a:rPr lang="en-US" sz="2000" dirty="0">
                <a:latin typeface="Garamond" panose="02020404030301010803" pitchFamily="18" charset="0"/>
              </a:rPr>
              <a:t>) and amplitude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AE850E-C5F6-4344-AE15-438BCB9B0F4E}"/>
              </a:ext>
            </a:extLst>
          </p:cNvPr>
          <p:cNvSpPr txBox="1"/>
          <p:nvPr/>
        </p:nvSpPr>
        <p:spPr>
          <a:xfrm>
            <a:off x="7292283" y="4990633"/>
            <a:ext cx="1887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Garamond" panose="02020404030301010803" pitchFamily="18" charset="0"/>
              </a:rPr>
              <a:t>data: SIDC/</a:t>
            </a:r>
            <a:r>
              <a:rPr lang="fr-FR" sz="2000" dirty="0" err="1">
                <a:latin typeface="Garamond" panose="02020404030301010803" pitchFamily="18" charset="0"/>
              </a:rPr>
              <a:t>Silso</a:t>
            </a:r>
            <a:endParaRPr lang="fr-FR" sz="2000" dirty="0">
              <a:latin typeface="Garamond" panose="02020404030301010803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60E704-CE5A-F44C-9D2F-D4380D97673B}"/>
              </a:ext>
            </a:extLst>
          </p:cNvPr>
          <p:cNvSpPr txBox="1"/>
          <p:nvPr/>
        </p:nvSpPr>
        <p:spPr>
          <a:xfrm>
            <a:off x="0" y="548729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Note: North-South asymmetry (mostly due to the quadrupolar component)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34FECA-8E9C-5C45-8ABB-FA5283AB7999}"/>
              </a:ext>
            </a:extLst>
          </p:cNvPr>
          <p:cNvSpPr txBox="1"/>
          <p:nvPr/>
        </p:nvSpPr>
        <p:spPr>
          <a:xfrm>
            <a:off x="0" y="5942176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</a:t>
            </a:r>
            <a:r>
              <a:rPr lang="en-US" sz="2000" dirty="0">
                <a:latin typeface="Garamond" panose="02020404030301010803" pitchFamily="18" charset="0"/>
              </a:rPr>
              <a:t> Time lag for North vs. South polar reversal up to 18 months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82449-B14D-3385-EA3F-A81AA668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4" y="1667312"/>
            <a:ext cx="8857012" cy="33651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BB8937-DBCD-B137-2895-5CC356D114DE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5CF4BA-C71C-D8DE-667C-2621602220D1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55BB60D-4D5B-25D2-5E54-004DF63A8758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17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F76D0DC-66D0-678C-6795-4B7BAA2890AF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7807C93-2CC8-A872-552E-548E42523191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D41F60-61E6-82F6-85E8-5DF4D639FBA3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1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DFB1D74-F050-2032-D313-AAC0601D1123}"/>
                  </a:ext>
                </a:extLst>
              </p:cNvPr>
              <p:cNvSpPr/>
              <p:nvPr/>
            </p:nvSpPr>
            <p:spPr>
              <a:xfrm>
                <a:off x="6222265" y="0"/>
                <a:ext cx="1702536" cy="32704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53BCD8-3629-C2FF-D44A-E0A7C0A71B48}"/>
                </a:ext>
              </a:extLst>
            </p:cNvPr>
            <p:cNvSpPr/>
            <p:nvPr/>
          </p:nvSpPr>
          <p:spPr>
            <a:xfrm>
              <a:off x="7924801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1/5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CF1D830-AF69-EAAB-A7DA-DAB26CB54682}"/>
              </a:ext>
            </a:extLst>
          </p:cNvPr>
          <p:cNvSpPr txBox="1"/>
          <p:nvPr/>
        </p:nvSpPr>
        <p:spPr>
          <a:xfrm>
            <a:off x="0" y="2962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Variations of the solar cycle properties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CCFE68A9-26C0-E0CD-A429-C15F3BE2A064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945A0C-120A-C667-27D5-F69F2E1BB1E5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E668EC-527A-57C9-164A-869FD5F3E1FD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3D0196-952F-A5F8-16CC-BD35CE8AD5CB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9D5463-ACD6-4C17-B980-DEFFBB061851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17576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66" y="881043"/>
            <a:ext cx="8516867" cy="2036965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latin typeface="Garamond" panose="02020404030301010803" pitchFamily="18" charset="0"/>
              </a:rPr>
              <a:t>Sequential assimilation (stitching together n-4Dvar windows) and Variational assimilation (within a given window).</a:t>
            </a:r>
          </a:p>
          <a:p>
            <a:pPr algn="just"/>
            <a:r>
              <a:rPr lang="en-US" sz="2000" dirty="0">
                <a:latin typeface="Garamond" panose="02020404030301010803" pitchFamily="18" charset="0"/>
              </a:rPr>
              <a:t>Dynamo model: Physics based models capable of integrating conservation equations produce dynamo model forecasts, include data assimilation models. Also includes spatial predictions.</a:t>
            </a:r>
          </a:p>
          <a:p>
            <a:pPr marL="0" indent="0" algn="just">
              <a:buNone/>
            </a:pP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 Final product: 3-year forecast of the 11-year cycle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0824904-1829-CDC0-6FF7-DAC7C5E020E4}"/>
              </a:ext>
            </a:extLst>
          </p:cNvPr>
          <p:cNvSpPr/>
          <p:nvPr/>
        </p:nvSpPr>
        <p:spPr>
          <a:xfrm>
            <a:off x="511242" y="4184111"/>
            <a:ext cx="1232899" cy="8630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EAF453-282F-7574-1FF7-AD30E71B685C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F758A3-0DED-34E2-9515-AF64C2E1AA1F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B7D7958-C40B-44B9-781E-F03C7AEEDED5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18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F56A287-B10F-AFBC-60CD-454767F0A0F6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747DED2-8FBB-DF21-8330-A8AB02E6B6BF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A627E93-5D00-B5D5-1303-9E8198D300BC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1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467D0D-7074-2DE7-76BB-170285BDA301}"/>
                  </a:ext>
                </a:extLst>
              </p:cNvPr>
              <p:cNvSpPr/>
              <p:nvPr/>
            </p:nvSpPr>
            <p:spPr>
              <a:xfrm>
                <a:off x="6222265" y="0"/>
                <a:ext cx="1702536" cy="32704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E234BC-89CE-D457-4566-018FD0766191}"/>
                </a:ext>
              </a:extLst>
            </p:cNvPr>
            <p:cNvSpPr/>
            <p:nvPr/>
          </p:nvSpPr>
          <p:spPr>
            <a:xfrm>
              <a:off x="7924801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2/5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15C2BC-DC10-D9B8-E993-19C803762932}"/>
              </a:ext>
            </a:extLst>
          </p:cNvPr>
          <p:cNvSpPr txBox="1"/>
          <p:nvPr/>
        </p:nvSpPr>
        <p:spPr>
          <a:xfrm>
            <a:off x="0" y="2962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Solar Predict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7DF4E6E9-26A4-21B7-158F-B4FB73A96938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EBB4852-52BF-65CE-0FC2-4C547FE9C434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BA86DD-A752-4080-AA94-618A49D40947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B50058-9BCD-7D99-6A25-5A5671FA43B8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4B800A9-14E4-142E-B85F-A12918517E32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CB63722A-1990-4991-7699-9372282A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61" y="2918008"/>
            <a:ext cx="6346204" cy="34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611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E11A9E-93A2-9E54-17D6-1A575D89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7" y="1375883"/>
            <a:ext cx="5303859" cy="2502152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5E54490-634D-0244-A2A7-3E3730E05966}"/>
              </a:ext>
            </a:extLst>
          </p:cNvPr>
          <p:cNvCxnSpPr>
            <a:cxnSpLocks/>
          </p:cNvCxnSpPr>
          <p:nvPr/>
        </p:nvCxnSpPr>
        <p:spPr>
          <a:xfrm flipH="1">
            <a:off x="1725360" y="2643822"/>
            <a:ext cx="3254855" cy="53091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EB7D5FF-8F00-E34A-BABD-C0F2670F2BEF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413467" y="3315980"/>
            <a:ext cx="1862594" cy="64164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AF82D3-9226-28A2-B115-8CA292699562}"/>
              </a:ext>
            </a:extLst>
          </p:cNvPr>
          <p:cNvSpPr txBox="1"/>
          <p:nvPr/>
        </p:nvSpPr>
        <p:spPr>
          <a:xfrm>
            <a:off x="0" y="85725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noProof="1">
                <a:latin typeface="Garamond" charset="0"/>
                <a:ea typeface="Garamond" charset="0"/>
                <a:cs typeface="Garamond" charset="0"/>
              </a:rPr>
              <a:t>EG-42 CEA/IRFU Solar Predict services (II)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3CF433-BA21-DB24-2C33-98B8A4CD9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68" y="3957622"/>
            <a:ext cx="3725187" cy="20431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2C5845-BD2E-63EE-B801-0C59A4A36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693" y="3859649"/>
            <a:ext cx="3789445" cy="2046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0887F0-482D-BCA3-DC5C-4355DE403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186" y="1577156"/>
            <a:ext cx="4002459" cy="2173709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6550798-4CFA-CE49-A9B5-521D6C4763FC}"/>
              </a:ext>
            </a:extLst>
          </p:cNvPr>
          <p:cNvCxnSpPr>
            <a:cxnSpLocks/>
          </p:cNvCxnSpPr>
          <p:nvPr/>
        </p:nvCxnSpPr>
        <p:spPr>
          <a:xfrm flipH="1" flipV="1">
            <a:off x="1045029" y="3315980"/>
            <a:ext cx="3716665" cy="78288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64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B0F30C6-CF33-DA2E-32C5-3B5DFF1A5649}"/>
              </a:ext>
            </a:extLst>
          </p:cNvPr>
          <p:cNvSpPr txBox="1"/>
          <p:nvPr/>
        </p:nvSpPr>
        <p:spPr>
          <a:xfrm>
            <a:off x="0" y="2962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Solar activity and heliospheric structures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771999-F57B-9D55-4A99-29F2312DE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3438" r="6068" b="4642"/>
          <a:stretch/>
        </p:blipFill>
        <p:spPr bwMode="auto">
          <a:xfrm>
            <a:off x="45156" y="938414"/>
            <a:ext cx="4332378" cy="271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DB12EB-421A-CE50-850D-C7B76BC8F060}"/>
              </a:ext>
            </a:extLst>
          </p:cNvPr>
          <p:cNvSpPr txBox="1"/>
          <p:nvPr/>
        </p:nvSpPr>
        <p:spPr>
          <a:xfrm>
            <a:off x="0" y="633994"/>
            <a:ext cx="1458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[SILSO, SIDC]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DFD1D0-733C-4BFB-7CFF-48E676636EC2}"/>
              </a:ext>
            </a:extLst>
          </p:cNvPr>
          <p:cNvSpPr/>
          <p:nvPr/>
        </p:nvSpPr>
        <p:spPr>
          <a:xfrm>
            <a:off x="2599200" y="1106436"/>
            <a:ext cx="275079" cy="2293802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47727B-F89E-109B-9698-7D79DB6DA53F}"/>
              </a:ext>
            </a:extLst>
          </p:cNvPr>
          <p:cNvSpPr/>
          <p:nvPr/>
        </p:nvSpPr>
        <p:spPr>
          <a:xfrm>
            <a:off x="2886709" y="1106436"/>
            <a:ext cx="252268" cy="229380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3">
            <a:extLst>
              <a:ext uri="{FF2B5EF4-FFF2-40B4-BE49-F238E27FC236}">
                <a16:creationId xmlns:a16="http://schemas.microsoft.com/office/drawing/2014/main" id="{BB9E8D95-0578-12EC-09A3-ACEB2063E7A2}"/>
              </a:ext>
            </a:extLst>
          </p:cNvPr>
          <p:cNvSpPr txBox="1"/>
          <p:nvPr/>
        </p:nvSpPr>
        <p:spPr>
          <a:xfrm>
            <a:off x="1390054" y="3539913"/>
            <a:ext cx="124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</a:rPr>
              <a:t>Minimum</a:t>
            </a:r>
          </a:p>
        </p:txBody>
      </p:sp>
      <p:sp>
        <p:nvSpPr>
          <p:cNvPr id="21" name="ZoneTexte 13">
            <a:extLst>
              <a:ext uri="{FF2B5EF4-FFF2-40B4-BE49-F238E27FC236}">
                <a16:creationId xmlns:a16="http://schemas.microsoft.com/office/drawing/2014/main" id="{81CE3302-E605-89A9-731F-D7322B5CD262}"/>
              </a:ext>
            </a:extLst>
          </p:cNvPr>
          <p:cNvSpPr txBox="1"/>
          <p:nvPr/>
        </p:nvSpPr>
        <p:spPr>
          <a:xfrm>
            <a:off x="2630562" y="3568260"/>
            <a:ext cx="124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Maximum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E04CC98-DDD4-4467-0D3A-8B13079703D8}"/>
              </a:ext>
            </a:extLst>
          </p:cNvPr>
          <p:cNvCxnSpPr/>
          <p:nvPr/>
        </p:nvCxnSpPr>
        <p:spPr>
          <a:xfrm>
            <a:off x="1206615" y="1727759"/>
            <a:ext cx="644769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3">
            <a:extLst>
              <a:ext uri="{FF2B5EF4-FFF2-40B4-BE49-F238E27FC236}">
                <a16:creationId xmlns:a16="http://schemas.microsoft.com/office/drawing/2014/main" id="{C855A696-A63A-57C0-C484-FA50E097A1D3}"/>
              </a:ext>
            </a:extLst>
          </p:cNvPr>
          <p:cNvSpPr txBox="1"/>
          <p:nvPr/>
        </p:nvSpPr>
        <p:spPr>
          <a:xfrm>
            <a:off x="908745" y="1193501"/>
            <a:ext cx="124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Garamond" panose="02020404030301010803" pitchFamily="18" charset="0"/>
              </a:rPr>
              <a:t>11 years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6DB5611-F44D-20A7-84D1-CF3F5BBB6157}"/>
              </a:ext>
            </a:extLst>
          </p:cNvPr>
          <p:cNvSpPr/>
          <p:nvPr/>
        </p:nvSpPr>
        <p:spPr>
          <a:xfrm>
            <a:off x="4284284" y="1934308"/>
            <a:ext cx="886128" cy="550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6" name="Picture 4" descr="First-ever image of a sunspot - Tech Explorist">
            <a:extLst>
              <a:ext uri="{FF2B5EF4-FFF2-40B4-BE49-F238E27FC236}">
                <a16:creationId xmlns:a16="http://schemas.microsoft.com/office/drawing/2014/main" id="{52EF9718-DE66-E35F-44DB-54549D2A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9" y="998391"/>
            <a:ext cx="653873" cy="653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CA4418-8F47-5CE4-F44E-99E67461FB5B}"/>
              </a:ext>
            </a:extLst>
          </p:cNvPr>
          <p:cNvGrpSpPr/>
          <p:nvPr/>
        </p:nvGrpSpPr>
        <p:grpSpPr>
          <a:xfrm>
            <a:off x="5287286" y="1043257"/>
            <a:ext cx="3467179" cy="2525003"/>
            <a:chOff x="5202833" y="1054396"/>
            <a:chExt cx="3467179" cy="25250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3CD72A-9C07-2747-E996-15EC3CCC3D23}"/>
                </a:ext>
              </a:extLst>
            </p:cNvPr>
            <p:cNvGrpSpPr/>
            <p:nvPr/>
          </p:nvGrpSpPr>
          <p:grpSpPr>
            <a:xfrm>
              <a:off x="5202833" y="1054396"/>
              <a:ext cx="3467179" cy="2525003"/>
              <a:chOff x="2665489" y="4042105"/>
              <a:chExt cx="2651514" cy="1968618"/>
            </a:xfrm>
          </p:grpSpPr>
          <p:pic>
            <p:nvPicPr>
              <p:cNvPr id="3080" name="Picture 8" descr="ESA - Solar eclipses">
                <a:extLst>
                  <a:ext uri="{FF2B5EF4-FFF2-40B4-BE49-F238E27FC236}">
                    <a16:creationId xmlns:a16="http://schemas.microsoft.com/office/drawing/2014/main" id="{850A0F23-840E-AE7A-611B-96C83DD6F2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141"/>
              <a:stretch/>
            </p:blipFill>
            <p:spPr bwMode="auto">
              <a:xfrm>
                <a:off x="2665489" y="4042105"/>
                <a:ext cx="1363817" cy="1968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8" descr="ESA - Solar eclipses">
                <a:extLst>
                  <a:ext uri="{FF2B5EF4-FFF2-40B4-BE49-F238E27FC236}">
                    <a16:creationId xmlns:a16="http://schemas.microsoft.com/office/drawing/2014/main" id="{B453E032-13AA-3DDB-4B65-A90B962698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84"/>
              <a:stretch/>
            </p:blipFill>
            <p:spPr bwMode="auto">
              <a:xfrm>
                <a:off x="4029306" y="4042106"/>
                <a:ext cx="1287697" cy="1968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8" name="Picture 6" descr="EarthSky | Solar Cycle 25 is here">
              <a:extLst>
                <a:ext uri="{FF2B5EF4-FFF2-40B4-BE49-F238E27FC236}">
                  <a16:creationId xmlns:a16="http://schemas.microsoft.com/office/drawing/2014/main" id="{AFA204DD-172A-4C5B-34B1-580C4A3AEB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" t="8254" r="5202" b="7016"/>
            <a:stretch/>
          </p:blipFill>
          <p:spPr bwMode="auto">
            <a:xfrm flipH="1">
              <a:off x="6450933" y="1813060"/>
              <a:ext cx="1070516" cy="100767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ZoneTexte 13">
            <a:extLst>
              <a:ext uri="{FF2B5EF4-FFF2-40B4-BE49-F238E27FC236}">
                <a16:creationId xmlns:a16="http://schemas.microsoft.com/office/drawing/2014/main" id="{474023E5-4114-255F-6684-AF676CEDB7C2}"/>
              </a:ext>
            </a:extLst>
          </p:cNvPr>
          <p:cNvSpPr txBox="1"/>
          <p:nvPr/>
        </p:nvSpPr>
        <p:spPr>
          <a:xfrm>
            <a:off x="5211833" y="1043256"/>
            <a:ext cx="124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</a:rPr>
              <a:t>Minimum</a:t>
            </a:r>
          </a:p>
        </p:txBody>
      </p:sp>
      <p:sp>
        <p:nvSpPr>
          <p:cNvPr id="34" name="ZoneTexte 13">
            <a:extLst>
              <a:ext uri="{FF2B5EF4-FFF2-40B4-BE49-F238E27FC236}">
                <a16:creationId xmlns:a16="http://schemas.microsoft.com/office/drawing/2014/main" id="{A4D30313-9EE2-43F6-F679-33D4B4366A2E}"/>
              </a:ext>
            </a:extLst>
          </p:cNvPr>
          <p:cNvSpPr txBox="1"/>
          <p:nvPr/>
        </p:nvSpPr>
        <p:spPr>
          <a:xfrm>
            <a:off x="7605902" y="1008835"/>
            <a:ext cx="124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Maximum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D88BC9-F34B-6D15-E3B9-07DD9778FB7F}"/>
              </a:ext>
            </a:extLst>
          </p:cNvPr>
          <p:cNvSpPr/>
          <p:nvPr/>
        </p:nvSpPr>
        <p:spPr>
          <a:xfrm rot="5400000">
            <a:off x="4321801" y="3449087"/>
            <a:ext cx="886128" cy="550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B2D413-3A79-2632-069E-CABBEBE1A60F}"/>
              </a:ext>
            </a:extLst>
          </p:cNvPr>
          <p:cNvSpPr txBox="1"/>
          <p:nvPr/>
        </p:nvSpPr>
        <p:spPr>
          <a:xfrm>
            <a:off x="7685935" y="727154"/>
            <a:ext cx="1458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[SDO, ESA]</a:t>
            </a:r>
          </a:p>
        </p:txBody>
      </p:sp>
      <p:sp>
        <p:nvSpPr>
          <p:cNvPr id="37" name="ZoneTexte 14">
            <a:extLst>
              <a:ext uri="{FF2B5EF4-FFF2-40B4-BE49-F238E27FC236}">
                <a16:creationId xmlns:a16="http://schemas.microsoft.com/office/drawing/2014/main" id="{B31CF351-AB6F-CF97-3719-705EB2583672}"/>
              </a:ext>
            </a:extLst>
          </p:cNvPr>
          <p:cNvSpPr txBox="1"/>
          <p:nvPr/>
        </p:nvSpPr>
        <p:spPr>
          <a:xfrm>
            <a:off x="238113" y="4292322"/>
            <a:ext cx="25783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The solar activity creates variations in the flow and magnetic structures 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(solar wind + heliospheric current sheet = HCS)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98F74-A4CB-78C4-4833-D2B69505ECA9}"/>
              </a:ext>
            </a:extLst>
          </p:cNvPr>
          <p:cNvSpPr txBox="1"/>
          <p:nvPr/>
        </p:nvSpPr>
        <p:spPr>
          <a:xfrm>
            <a:off x="6864326" y="3666567"/>
            <a:ext cx="209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[Perri+2023] (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accepted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B9CCCF-A251-3C4B-E163-A4B3962DC564}"/>
              </a:ext>
            </a:extLst>
          </p:cNvPr>
          <p:cNvSpPr txBox="1"/>
          <p:nvPr/>
        </p:nvSpPr>
        <p:spPr>
          <a:xfrm>
            <a:off x="2857396" y="3921027"/>
            <a:ext cx="174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[McComas+2003]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20244A-DE8A-2BBE-573A-76E95B08D960}"/>
              </a:ext>
            </a:extLst>
          </p:cNvPr>
          <p:cNvGrpSpPr/>
          <p:nvPr/>
        </p:nvGrpSpPr>
        <p:grpSpPr>
          <a:xfrm>
            <a:off x="3024173" y="4218336"/>
            <a:ext cx="2331865" cy="2308155"/>
            <a:chOff x="3024173" y="4218336"/>
            <a:chExt cx="2331865" cy="230815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A07EA96-1F97-FB1D-575F-F882F418A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000"/>
            <a:stretch/>
          </p:blipFill>
          <p:spPr>
            <a:xfrm>
              <a:off x="3024173" y="4218336"/>
              <a:ext cx="1159230" cy="230815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CEB6E84-8536-774E-973C-1A19D45A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26" t="6793" r="3927" b="36746"/>
            <a:stretch/>
          </p:blipFill>
          <p:spPr>
            <a:xfrm>
              <a:off x="4183402" y="4226198"/>
              <a:ext cx="1172636" cy="2295546"/>
            </a:xfrm>
            <a:prstGeom prst="rect">
              <a:avLst/>
            </a:prstGeom>
          </p:spPr>
        </p:pic>
      </p:grpSp>
      <p:sp>
        <p:nvSpPr>
          <p:cNvPr id="45" name="ZoneTexte 13">
            <a:extLst>
              <a:ext uri="{FF2B5EF4-FFF2-40B4-BE49-F238E27FC236}">
                <a16:creationId xmlns:a16="http://schemas.microsoft.com/office/drawing/2014/main" id="{E6250567-3C8E-1BBB-C51B-146A0CDA131A}"/>
              </a:ext>
            </a:extLst>
          </p:cNvPr>
          <p:cNvSpPr txBox="1"/>
          <p:nvPr/>
        </p:nvSpPr>
        <p:spPr>
          <a:xfrm>
            <a:off x="3028377" y="6192400"/>
            <a:ext cx="124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</a:rPr>
              <a:t>Minimum</a:t>
            </a:r>
          </a:p>
        </p:txBody>
      </p:sp>
      <p:sp>
        <p:nvSpPr>
          <p:cNvPr id="46" name="ZoneTexte 13">
            <a:extLst>
              <a:ext uri="{FF2B5EF4-FFF2-40B4-BE49-F238E27FC236}">
                <a16:creationId xmlns:a16="http://schemas.microsoft.com/office/drawing/2014/main" id="{98827A04-835D-16BA-C2C9-37988D487E16}"/>
              </a:ext>
            </a:extLst>
          </p:cNvPr>
          <p:cNvSpPr txBox="1"/>
          <p:nvPr/>
        </p:nvSpPr>
        <p:spPr>
          <a:xfrm>
            <a:off x="4177209" y="6205622"/>
            <a:ext cx="124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Maximum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23E2D6-1E26-4E64-9110-497D28374E9D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D9AC57-B90C-3B4A-2FEC-66C1DAA57B48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AE9415D-AF34-E882-F6DC-97C34DA83FFD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2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191F5E7-8AF3-5C6A-4C34-406893ACB5C0}"/>
                  </a:ext>
                </a:extLst>
              </p:cNvPr>
              <p:cNvSpPr/>
              <p:nvPr/>
            </p:nvSpPr>
            <p:spPr>
              <a:xfrm>
                <a:off x="1873" y="0"/>
                <a:ext cx="1586195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7AE3056-D49B-6A93-31DE-CCDDC8A47BCF}"/>
                  </a:ext>
                </a:extLst>
              </p:cNvPr>
              <p:cNvSpPr/>
              <p:nvPr/>
            </p:nvSpPr>
            <p:spPr>
              <a:xfrm>
                <a:off x="2040737" y="0"/>
                <a:ext cx="2142666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B02F8E5-13AA-1F6B-4CAD-47E2C57EACA3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DF6EB56-64A5-3061-A21A-0FCAD9CA4F32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D46D83-9BAA-D152-C466-68C7B806868A}"/>
                </a:ext>
              </a:extLst>
            </p:cNvPr>
            <p:cNvSpPr/>
            <p:nvPr/>
          </p:nvSpPr>
          <p:spPr>
            <a:xfrm>
              <a:off x="1594337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4/6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523E95-6F10-A58B-D2E1-4EBEA04A70D2}"/>
              </a:ext>
            </a:extLst>
          </p:cNvPr>
          <p:cNvGrpSpPr/>
          <p:nvPr/>
        </p:nvGrpSpPr>
        <p:grpSpPr>
          <a:xfrm>
            <a:off x="5616650" y="4013163"/>
            <a:ext cx="3137815" cy="2525928"/>
            <a:chOff x="4898938" y="3334235"/>
            <a:chExt cx="4128726" cy="3279537"/>
          </a:xfrm>
        </p:grpSpPr>
        <p:pic>
          <p:nvPicPr>
            <p:cNvPr id="4" name="Picture 3" descr="A picture containing blue&#10;&#10;Description automatically generated">
              <a:extLst>
                <a:ext uri="{FF2B5EF4-FFF2-40B4-BE49-F238E27FC236}">
                  <a16:creationId xmlns:a16="http://schemas.microsoft.com/office/drawing/2014/main" id="{E1159357-B8D8-CA8F-4DB8-96E3ECEC3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3024" r="49789" b="8849"/>
            <a:stretch/>
          </p:blipFill>
          <p:spPr>
            <a:xfrm>
              <a:off x="4898938" y="3334235"/>
              <a:ext cx="2181275" cy="3279537"/>
            </a:xfrm>
            <a:prstGeom prst="rect">
              <a:avLst/>
            </a:prstGeom>
          </p:spPr>
        </p:pic>
        <p:pic>
          <p:nvPicPr>
            <p:cNvPr id="5" name="Picture 4" descr="A picture containing blue, footwear&#10;&#10;Description automatically generated">
              <a:extLst>
                <a:ext uri="{FF2B5EF4-FFF2-40B4-BE49-F238E27FC236}">
                  <a16:creationId xmlns:a16="http://schemas.microsoft.com/office/drawing/2014/main" id="{7B2805FF-0922-8678-BFE2-A54B4B094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832" t="15256" b="8877"/>
            <a:stretch/>
          </p:blipFill>
          <p:spPr>
            <a:xfrm>
              <a:off x="7070644" y="3334235"/>
              <a:ext cx="1957020" cy="3279537"/>
            </a:xfrm>
            <a:prstGeom prst="rect">
              <a:avLst/>
            </a:prstGeom>
          </p:spPr>
        </p:pic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8DCB0047-6957-695A-999C-1E79B6EA3899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184C0F-287B-F8D8-9A52-1729E5117111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7341211-40D0-7F1E-3986-C59A518A754E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9E4C278-9A87-7551-16F9-CD50D594D203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EB4F31F-9F5C-0B1F-1F09-08643316363B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27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/>
      <p:bldP spid="25" grpId="0"/>
      <p:bldP spid="24" grpId="0" animBg="1"/>
      <p:bldP spid="33" grpId="0"/>
      <p:bldP spid="34" grpId="0"/>
      <p:bldP spid="35" grpId="0" animBg="1"/>
      <p:bldP spid="36" grpId="0"/>
      <p:bldP spid="37" grpId="0"/>
      <p:bldP spid="39" grpId="0"/>
      <p:bldP spid="41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E1429-A529-CA7F-141E-96F524C4C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75DFA2E6-8B00-2071-63A6-3B5F645F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4" t="2203" r="2282" b="1543"/>
          <a:stretch>
            <a:fillRect/>
          </a:stretch>
        </p:blipFill>
        <p:spPr>
          <a:xfrm>
            <a:off x="0" y="2315066"/>
            <a:ext cx="4686300" cy="2566070"/>
          </a:xfrm>
          <a:prstGeom prst="rect">
            <a:avLst/>
          </a:prstGeom>
        </p:spPr>
      </p:pic>
      <p:pic>
        <p:nvPicPr>
          <p:cNvPr id="4" name="Google Shape;101;p19" title="Screenshot 2025-10-25 at 23.20.35.png">
            <a:extLst>
              <a:ext uri="{FF2B5EF4-FFF2-40B4-BE49-F238E27FC236}">
                <a16:creationId xmlns:a16="http://schemas.microsoft.com/office/drawing/2014/main" id="{851AB483-1702-BC60-FEEC-BE3193E5A08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2776" r="8617"/>
          <a:stretch>
            <a:fillRect/>
          </a:stretch>
        </p:blipFill>
        <p:spPr>
          <a:xfrm>
            <a:off x="5470744" y="1806096"/>
            <a:ext cx="3604364" cy="34382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F288B-ED03-5DCD-018B-3ADA22FF7FC8}"/>
              </a:ext>
            </a:extLst>
          </p:cNvPr>
          <p:cNvSpPr txBox="1"/>
          <p:nvPr/>
        </p:nvSpPr>
        <p:spPr>
          <a:xfrm>
            <a:off x="0" y="85725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noProof="1">
                <a:latin typeface="Garamond" charset="0"/>
                <a:ea typeface="Garamond" charset="0"/>
                <a:cs typeface="Garamond" charset="0"/>
              </a:rPr>
              <a:t>Rise/decay asymmetry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6AE54CC-3C9F-8DEF-3232-A84C8A8D10CD}"/>
              </a:ext>
            </a:extLst>
          </p:cNvPr>
          <p:cNvSpPr/>
          <p:nvPr/>
        </p:nvSpPr>
        <p:spPr>
          <a:xfrm>
            <a:off x="4822005" y="3343467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350"/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ECF77828-7C5F-3BC1-F1DE-B4683F266542}"/>
              </a:ext>
            </a:extLst>
          </p:cNvPr>
          <p:cNvSpPr txBox="1"/>
          <p:nvPr/>
        </p:nvSpPr>
        <p:spPr>
          <a:xfrm>
            <a:off x="0" y="144056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</a:rPr>
              <a:t>The model can be improved by taking into accoung the asymmetry of the cycle shape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7125E34-6EA4-E9CF-BE09-7908751C9D28}"/>
              </a:ext>
            </a:extLst>
          </p:cNvPr>
          <p:cNvSpPr txBox="1"/>
          <p:nvPr/>
        </p:nvSpPr>
        <p:spPr>
          <a:xfrm>
            <a:off x="0" y="54093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 Declining phase is larger than rising phase (average ratio of 0.61 +/- 0.15)</a:t>
            </a:r>
            <a:endParaRPr lang="en-US" noProof="1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A455D-3377-A04B-63BB-77E3B29842F7}"/>
              </a:ext>
            </a:extLst>
          </p:cNvPr>
          <p:cNvSpPr txBox="1"/>
          <p:nvPr/>
        </p:nvSpPr>
        <p:spPr>
          <a:xfrm>
            <a:off x="8235416" y="5159723"/>
            <a:ext cx="8490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[Hazra+2025]</a:t>
            </a:r>
          </a:p>
        </p:txBody>
      </p:sp>
    </p:spTree>
    <p:extLst>
      <p:ext uri="{BB962C8B-B14F-4D97-AF65-F5344CB8AC3E}">
        <p14:creationId xmlns:p14="http://schemas.microsoft.com/office/powerpoint/2010/main" val="1612586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6;p33" title="Screenshot 2025-10-26 at 01.49.03.png">
            <a:extLst>
              <a:ext uri="{FF2B5EF4-FFF2-40B4-BE49-F238E27FC236}">
                <a16:creationId xmlns:a16="http://schemas.microsoft.com/office/drawing/2014/main" id="{63ECA7BF-B028-4685-0161-BFF8EBA9809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3624" t="9971" r="2385" b="2640"/>
          <a:stretch>
            <a:fillRect/>
          </a:stretch>
        </p:blipFill>
        <p:spPr>
          <a:xfrm>
            <a:off x="732772" y="1919260"/>
            <a:ext cx="8069894" cy="24761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C3E31B-72D9-3557-99B0-9DD0A2DED2BB}"/>
              </a:ext>
            </a:extLst>
          </p:cNvPr>
          <p:cNvSpPr txBox="1"/>
          <p:nvPr/>
        </p:nvSpPr>
        <p:spPr>
          <a:xfrm>
            <a:off x="0" y="85725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Garamond" charset="0"/>
                <a:ea typeface="Garamond" charset="0"/>
                <a:cs typeface="Garamond" charset="0"/>
              </a:rPr>
              <a:t>Meridional flow variations for asymmetry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39F9D5C-B3A1-30AD-A65E-EFD0EF9A32A0}"/>
              </a:ext>
            </a:extLst>
          </p:cNvPr>
          <p:cNvSpPr txBox="1"/>
          <p:nvPr/>
        </p:nvSpPr>
        <p:spPr>
          <a:xfrm>
            <a:off x="0" y="15730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</a:rPr>
              <a:t>By modifying the meridional flows, we can introduce cycle asymmetries in the dynamo models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63454E64-405A-3D2B-3112-86991FBA5518}"/>
              </a:ext>
            </a:extLst>
          </p:cNvPr>
          <p:cNvSpPr txBox="1"/>
          <p:nvPr/>
        </p:nvSpPr>
        <p:spPr>
          <a:xfrm>
            <a:off x="4572000" y="4487275"/>
            <a:ext cx="437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Garamond" panose="02020404030301010803" pitchFamily="18" charset="0"/>
              </a:rPr>
              <a:t>Deterministic variations: 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flow speed lower at maximum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induces rise/decay asymmetry</a:t>
            </a:r>
            <a:endParaRPr lang="en-US" noProof="1">
              <a:latin typeface="Garamond" panose="02020404030301010803" pitchFamily="18" charset="0"/>
            </a:endParaRP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1110533B-17AA-F382-B25D-EC5AA9D395B9}"/>
              </a:ext>
            </a:extLst>
          </p:cNvPr>
          <p:cNvSpPr txBox="1"/>
          <p:nvPr/>
        </p:nvSpPr>
        <p:spPr>
          <a:xfrm>
            <a:off x="194154" y="4487276"/>
            <a:ext cx="437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Garamond" panose="02020404030301010803" pitchFamily="18" charset="0"/>
              </a:rPr>
              <a:t>Stochastic variations: 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not enough for rise/decay asymmetry</a:t>
            </a:r>
          </a:p>
          <a:p>
            <a:pPr marL="257175" indent="-257175" algn="ctr">
              <a:buFont typeface="Wingdings" pitchFamily="2" charset="2"/>
              <a:buChar char="à"/>
            </a:pPr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creates a modulation of the max amplitude</a:t>
            </a:r>
            <a:endParaRPr lang="en-US" noProof="1">
              <a:latin typeface="Garamond" panose="02020404030301010803" pitchFamily="18" charset="0"/>
            </a:endParaRP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75A11F2F-85A7-F3C0-7442-86774F77D964}"/>
              </a:ext>
            </a:extLst>
          </p:cNvPr>
          <p:cNvSpPr txBox="1"/>
          <p:nvPr/>
        </p:nvSpPr>
        <p:spPr>
          <a:xfrm>
            <a:off x="0" y="557682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 Published in </a:t>
            </a:r>
            <a:r>
              <a:rPr lang="en-US" b="1" noProof="1">
                <a:latin typeface="Garamond" panose="02020404030301010803" pitchFamily="18" charset="0"/>
                <a:sym typeface="Wingdings" pitchFamily="2" charset="2"/>
              </a:rPr>
              <a:t>Hazra et al. (2025) (A&amp;A) </a:t>
            </a:r>
            <a:endParaRPr lang="en-US" b="1" noProof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0996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aramond" charset="0"/>
                <a:ea typeface="Garamond" charset="0"/>
                <a:cs typeface="Garamond" charset="0"/>
              </a:rPr>
              <a:t>Exo-space weather</a:t>
            </a:r>
          </a:p>
        </p:txBody>
      </p:sp>
      <p:sp>
        <p:nvSpPr>
          <p:cNvPr id="17" name="ZoneTexte 13"/>
          <p:cNvSpPr txBox="1"/>
          <p:nvPr/>
        </p:nvSpPr>
        <p:spPr>
          <a:xfrm>
            <a:off x="1" y="103666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The problematic of space weather also applies to other star-planet systems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331D64-2714-89CE-2D7D-53F1E73C84C1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64E42D4-2ED8-BF98-0C76-7ED7BD77265D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170DE8B-207B-D73E-19F6-3A5EE2F361AC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22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E6C78F2-EE49-3F96-2A27-5E9289C471A1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28F29AB-141C-E334-09E5-23F1EAEB88F3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98129B9-29CD-055B-BB7C-3BF86F2A1E20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1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5389D50-C9F8-186D-7920-2F3B95D6BC47}"/>
                  </a:ext>
                </a:extLst>
              </p:cNvPr>
              <p:cNvSpPr/>
              <p:nvPr/>
            </p:nvSpPr>
            <p:spPr>
              <a:xfrm>
                <a:off x="6222265" y="0"/>
                <a:ext cx="1702536" cy="32704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AA10F2-A6FA-3CB2-6A5A-2907B448337B}"/>
                </a:ext>
              </a:extLst>
            </p:cNvPr>
            <p:cNvSpPr/>
            <p:nvPr/>
          </p:nvSpPr>
          <p:spPr>
            <a:xfrm>
              <a:off x="7924801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3/5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BD3DD98-66F5-FC80-C156-A2083C3FE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19" y="1469363"/>
            <a:ext cx="4537349" cy="4273550"/>
          </a:xfrm>
          <a:prstGeom prst="rect">
            <a:avLst/>
          </a:prstGeom>
        </p:spPr>
      </p:pic>
      <p:sp>
        <p:nvSpPr>
          <p:cNvPr id="20" name="ZoneTexte 13">
            <a:extLst>
              <a:ext uri="{FF2B5EF4-FFF2-40B4-BE49-F238E27FC236}">
                <a16:creationId xmlns:a16="http://schemas.microsoft.com/office/drawing/2014/main" id="{82BB763A-4E08-45DD-AEAC-20B07DCB2B29}"/>
              </a:ext>
            </a:extLst>
          </p:cNvPr>
          <p:cNvSpPr txBox="1"/>
          <p:nvPr/>
        </p:nvSpPr>
        <p:spPr>
          <a:xfrm>
            <a:off x="0" y="5843809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With numerical simulations, we can try to estimate the space weather conditions for other planets (and even early Earth) 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 huge consequences on habitability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397DE5-85CA-49FF-7099-01D1E1595EB8}"/>
              </a:ext>
            </a:extLst>
          </p:cNvPr>
          <p:cNvSpPr txBox="1"/>
          <p:nvPr/>
        </p:nvSpPr>
        <p:spPr>
          <a:xfrm>
            <a:off x="5626265" y="5388637"/>
            <a:ext cx="2015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[Varela+2022, 2023]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DB97E3CA-98B4-E51F-A77B-78694599FC3B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C8E774-B960-5F58-EDBA-12DE2E030473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BC6960-106A-82BD-3A77-8F9AEC52FE2C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E88855-FFF8-F6B6-7892-FFBCD9205CC3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B6CD08-0071-BB7D-29D0-BD6711B15989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95423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54AB07-ECA8-C31D-B4E4-28518A5BF59F}"/>
              </a:ext>
            </a:extLst>
          </p:cNvPr>
          <p:cNvSpPr txBox="1"/>
          <p:nvPr/>
        </p:nvSpPr>
        <p:spPr>
          <a:xfrm>
            <a:off x="1" y="85725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Weekly bulletin to summarize the highlights of solar activity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 National and international recognition</a:t>
            </a:r>
            <a:endParaRPr lang="en-US" sz="2000" dirty="0">
              <a:latin typeface="Garamond" panose="02020404030301010803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F417C8-27AB-81CE-D927-AA9A4C3E1ABE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45D563E-8C1C-D22A-F699-CF6E619BE42E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FF8D3D-647E-1095-50DC-9C04ABF1418E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23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09C5B99-E6C3-886C-D6E8-4246B44C9985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634EAC-4A68-99C5-CA88-A3753745901D}"/>
                  </a:ext>
                </a:extLst>
              </p:cNvPr>
              <p:cNvSpPr/>
              <p:nvPr/>
            </p:nvSpPr>
            <p:spPr>
              <a:xfrm>
                <a:off x="2040736" y="0"/>
                <a:ext cx="2142665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322060A-12F8-1A9E-EB21-26A5F7346E6D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1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CECB7CD-5A84-329C-A9E1-96F23EE6DA5B}"/>
                  </a:ext>
                </a:extLst>
              </p:cNvPr>
              <p:cNvSpPr/>
              <p:nvPr/>
            </p:nvSpPr>
            <p:spPr>
              <a:xfrm>
                <a:off x="6222265" y="0"/>
                <a:ext cx="1702536" cy="32704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A037AC-F17A-5DE9-EE98-52787DB5C873}"/>
                </a:ext>
              </a:extLst>
            </p:cNvPr>
            <p:cNvSpPr/>
            <p:nvPr/>
          </p:nvSpPr>
          <p:spPr>
            <a:xfrm>
              <a:off x="7924801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4/5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358F85E-E0A1-B824-ED90-2AA9E0BE7C1D}"/>
              </a:ext>
            </a:extLst>
          </p:cNvPr>
          <p:cNvSpPr txBox="1"/>
          <p:nvPr/>
        </p:nvSpPr>
        <p:spPr>
          <a:xfrm>
            <a:off x="0" y="2962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LDE3 Bulletin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C5DEB-0464-C121-0AA2-4FD38A5E2742}"/>
              </a:ext>
            </a:extLst>
          </p:cNvPr>
          <p:cNvSpPr txBox="1"/>
          <p:nvPr/>
        </p:nvSpPr>
        <p:spPr>
          <a:xfrm>
            <a:off x="1" y="600075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 Now part of an international bulletin for radio forecast for the general public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2" name="Picture 1" descr="Chart, bar chart&#10;&#10;Description automatically generated">
            <a:extLst>
              <a:ext uri="{FF2B5EF4-FFF2-40B4-BE49-F238E27FC236}">
                <a16:creationId xmlns:a16="http://schemas.microsoft.com/office/drawing/2014/main" id="{3D19D164-F15D-9E75-C058-3E232BF3D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89" y="1617778"/>
            <a:ext cx="7740406" cy="4350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DC000-1451-4711-9C58-797E9443A611}"/>
              </a:ext>
            </a:extLst>
          </p:cNvPr>
          <p:cNvSpPr txBox="1"/>
          <p:nvPr/>
        </p:nvSpPr>
        <p:spPr>
          <a:xfrm rot="5400000">
            <a:off x="8039003" y="3629055"/>
            <a:ext cx="1430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Perri, Finley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E588F594-1E4D-0C1C-ED6A-7C5BED565CEA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88AE61-6899-3ECD-7162-F33941E561AD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D6A67A-9C0D-205A-E91D-C8B9BBEBF0E0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48A91A-E599-357D-BED7-6A860D3AD7C8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FE1C42-FE04-4243-9BE0-8C315800EC9F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40788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D36E2C-9E6A-FF3E-ABE6-E06E3D76EE51}"/>
              </a:ext>
            </a:extLst>
          </p:cNvPr>
          <p:cNvSpPr txBox="1"/>
          <p:nvPr/>
        </p:nvSpPr>
        <p:spPr>
          <a:xfrm>
            <a:off x="0" y="32704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Conclusions &amp; Perspectives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17B5CF-C363-D322-1ED9-1554AD1F9997}"/>
              </a:ext>
            </a:extLst>
          </p:cNvPr>
          <p:cNvSpPr txBox="1"/>
          <p:nvPr/>
        </p:nvSpPr>
        <p:spPr>
          <a:xfrm>
            <a:off x="-2" y="954320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aramond" panose="02020404030301010803" pitchFamily="18" charset="0"/>
                <a:sym typeface="Wingdings" pitchFamily="2" charset="2"/>
              </a:rPr>
              <a:t>Numerical simulations of critical components </a:t>
            </a:r>
          </a:p>
          <a:p>
            <a:pPr algn="ctr"/>
            <a:r>
              <a:rPr lang="en-US" sz="2400" b="1" dirty="0">
                <a:latin typeface="Garamond" panose="02020404030301010803" pitchFamily="18" charset="0"/>
                <a:sym typeface="Wingdings" pitchFamily="2" charset="2"/>
              </a:rPr>
              <a:t>of the Sun-Earth connection: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Solar Flares (PLUTO, Flare Predict),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Corona (Wind Predict &amp; WP-AW),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Transients (PLUTO and EUHFORIA),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Magnetosphere interactions (PLUTO and </a:t>
            </a:r>
            <a:r>
              <a:rPr lang="en-US" sz="2400" dirty="0" err="1">
                <a:latin typeface="Garamond" panose="02020404030301010803" pitchFamily="18" charset="0"/>
                <a:sym typeface="Wingdings" pitchFamily="2" charset="2"/>
              </a:rPr>
              <a:t>MagPIE</a:t>
            </a: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),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Solar cycle (Solar Predict, STELEM &amp; ASH).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7A9F95-7F3C-6E4E-2750-DDC9E2145643}"/>
              </a:ext>
            </a:extLst>
          </p:cNvPr>
          <p:cNvSpPr txBox="1"/>
          <p:nvPr/>
        </p:nvSpPr>
        <p:spPr>
          <a:xfrm>
            <a:off x="-1" y="6087992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aramond" panose="02020404030301010803" pitchFamily="18" charset="0"/>
                <a:sym typeface="Wingdings" pitchFamily="2" charset="2"/>
              </a:rPr>
              <a:t>Thank you for your attention!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3B4A07-4D0C-F6F2-9342-E7A54B1DEA21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C4C8C0-C495-CE41-CD21-84640BC47BCE}"/>
                </a:ext>
              </a:extLst>
            </p:cNvPr>
            <p:cNvSpPr/>
            <p:nvPr/>
          </p:nvSpPr>
          <p:spPr>
            <a:xfrm>
              <a:off x="8364931" y="0"/>
              <a:ext cx="779069" cy="3270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fld id="{6114358A-8874-8B4C-ACF7-5A9557367BD8}" type="slidenum">
                <a:rPr lang="en-US" sz="1400" smtClean="0">
                  <a:latin typeface="Garamond" panose="02020404030301010803" pitchFamily="18" charset="0"/>
                </a:rPr>
                <a:t>24</a:t>
              </a:fld>
              <a:r>
                <a:rPr lang="en-US" sz="1400" dirty="0">
                  <a:latin typeface="Garamond" panose="02020404030301010803" pitchFamily="18" charset="0"/>
                </a:rPr>
                <a:t>/23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6F0C20-50F1-FA2A-B63E-DA970A8B4F32}"/>
                </a:ext>
              </a:extLst>
            </p:cNvPr>
            <p:cNvSpPr/>
            <p:nvPr/>
          </p:nvSpPr>
          <p:spPr>
            <a:xfrm>
              <a:off x="1873" y="0"/>
              <a:ext cx="2038863" cy="32704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2D2122-0C65-2A11-C824-503F5D0B46D2}"/>
                </a:ext>
              </a:extLst>
            </p:cNvPr>
            <p:cNvSpPr/>
            <p:nvPr/>
          </p:nvSpPr>
          <p:spPr>
            <a:xfrm>
              <a:off x="2040737" y="0"/>
              <a:ext cx="2142666" cy="32704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0509CE-CF1D-2DD1-3A66-09CD4D315E17}"/>
                </a:ext>
              </a:extLst>
            </p:cNvPr>
            <p:cNvSpPr/>
            <p:nvPr/>
          </p:nvSpPr>
          <p:spPr>
            <a:xfrm>
              <a:off x="4183402" y="0"/>
              <a:ext cx="2038863" cy="32704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9B17CD-3FCC-5A13-F89B-608DC12C036B}"/>
                </a:ext>
              </a:extLst>
            </p:cNvPr>
            <p:cNvSpPr/>
            <p:nvPr/>
          </p:nvSpPr>
          <p:spPr>
            <a:xfrm>
              <a:off x="6222265" y="0"/>
              <a:ext cx="2142666" cy="32704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Garamond" panose="02020404030301010803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EB23C0E-54A2-9D45-5A4A-76B1E76D466D}"/>
              </a:ext>
            </a:extLst>
          </p:cNvPr>
          <p:cNvSpPr txBox="1"/>
          <p:nvPr/>
        </p:nvSpPr>
        <p:spPr>
          <a:xfrm>
            <a:off x="-2" y="3705822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aramond" panose="02020404030301010803" pitchFamily="18" charset="0"/>
                <a:sym typeface="Wingdings" pitchFamily="2" charset="2"/>
              </a:rPr>
              <a:t>Several improvement paths to pursue: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Improve the underlying physics of the models,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Improve the comparison with observations,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Search for numerical improvements for operational constraints,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Connect with other models and communities,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sym typeface="Wingdings" pitchFamily="2" charset="2"/>
              </a:rPr>
              <a:t>Continue expanding to other stellar systems.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C4EEDECF-88B2-452C-323D-827777EF8525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39C116A-80AB-F170-467D-6CB7E866E449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A6CA3C-9044-A364-956F-BA4F717A2405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D0C41E-5F18-47B0-B708-D515B5C4B8C5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792182-3DDC-971B-0D27-6C59A079AC3F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105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D36E2C-9E6A-FF3E-ABE6-E06E3D76EE51}"/>
              </a:ext>
            </a:extLst>
          </p:cNvPr>
          <p:cNvSpPr txBox="1"/>
          <p:nvPr/>
        </p:nvSpPr>
        <p:spPr>
          <a:xfrm>
            <a:off x="0" y="2962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Space weather</a:t>
            </a:r>
          </a:p>
        </p:txBody>
      </p:sp>
      <p:sp>
        <p:nvSpPr>
          <p:cNvPr id="17" name="ZoneTexte 14">
            <a:extLst>
              <a:ext uri="{FF2B5EF4-FFF2-40B4-BE49-F238E27FC236}">
                <a16:creationId xmlns:a16="http://schemas.microsoft.com/office/drawing/2014/main" id="{4E16392B-F92D-C43F-3A5A-8CDA4AB57928}"/>
              </a:ext>
            </a:extLst>
          </p:cNvPr>
          <p:cNvSpPr txBox="1"/>
          <p:nvPr/>
        </p:nvSpPr>
        <p:spPr>
          <a:xfrm>
            <a:off x="0" y="599087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sym typeface="Wingdings"/>
              </a:rPr>
              <a:t> </a:t>
            </a:r>
            <a:r>
              <a:rPr lang="en-US" sz="2000" dirty="0">
                <a:latin typeface="Garamond" panose="02020404030301010803" pitchFamily="18" charset="0"/>
              </a:rPr>
              <a:t>Space weather forecasting depends heavily on the modeling of the heliosphere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pic>
        <p:nvPicPr>
          <p:cNvPr id="18" name="Picture 2" descr="SA - Monitoring space weather">
            <a:extLst>
              <a:ext uri="{FF2B5EF4-FFF2-40B4-BE49-F238E27FC236}">
                <a16:creationId xmlns:a16="http://schemas.microsoft.com/office/drawing/2014/main" id="{7406AA90-99D9-0C3A-58C3-EC0A16726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10"/>
          <a:stretch/>
        </p:blipFill>
        <p:spPr bwMode="auto">
          <a:xfrm>
            <a:off x="1244309" y="1050321"/>
            <a:ext cx="6895796" cy="42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C Space Radiation - Space Weather">
            <a:extLst>
              <a:ext uri="{FF2B5EF4-FFF2-40B4-BE49-F238E27FC236}">
                <a16:creationId xmlns:a16="http://schemas.microsoft.com/office/drawing/2014/main" id="{CB19CE5D-E6F8-E546-E106-6675D499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1" y="2317730"/>
            <a:ext cx="1666797" cy="16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e Sun is less active magnetically than other stars - Universe Today">
            <a:extLst>
              <a:ext uri="{FF2B5EF4-FFF2-40B4-BE49-F238E27FC236}">
                <a16:creationId xmlns:a16="http://schemas.microsoft.com/office/drawing/2014/main" id="{3C0E00FF-F789-CCB2-A05B-03A20BBB3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50434" r="67480"/>
          <a:stretch/>
        </p:blipFill>
        <p:spPr bwMode="auto">
          <a:xfrm>
            <a:off x="472131" y="602576"/>
            <a:ext cx="1664677" cy="163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oronal mass ejection | astronomy | Britannica">
            <a:extLst>
              <a:ext uri="{FF2B5EF4-FFF2-40B4-BE49-F238E27FC236}">
                <a16:creationId xmlns:a16="http://schemas.microsoft.com/office/drawing/2014/main" id="{EE60CE92-3575-035C-47EC-18CCB70F4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1" y="4075661"/>
            <a:ext cx="1666797" cy="166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pace Weather and Safety">
            <a:extLst>
              <a:ext uri="{FF2B5EF4-FFF2-40B4-BE49-F238E27FC236}">
                <a16:creationId xmlns:a16="http://schemas.microsoft.com/office/drawing/2014/main" id="{4D6888A7-BCE9-4F14-5C68-C34A62E6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2" y="3195949"/>
            <a:ext cx="4843096" cy="253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14">
            <a:extLst>
              <a:ext uri="{FF2B5EF4-FFF2-40B4-BE49-F238E27FC236}">
                <a16:creationId xmlns:a16="http://schemas.microsoft.com/office/drawing/2014/main" id="{17B0451A-0C2D-C4B8-8193-8CAEE072A30B}"/>
              </a:ext>
            </a:extLst>
          </p:cNvPr>
          <p:cNvSpPr txBox="1"/>
          <p:nvPr/>
        </p:nvSpPr>
        <p:spPr>
          <a:xfrm rot="16200000">
            <a:off x="-226270" y="1222362"/>
            <a:ext cx="91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flares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24" name="ZoneTexte 14">
            <a:extLst>
              <a:ext uri="{FF2B5EF4-FFF2-40B4-BE49-F238E27FC236}">
                <a16:creationId xmlns:a16="http://schemas.microsoft.com/office/drawing/2014/main" id="{2A1E738A-B475-9D9C-5265-4C8794483478}"/>
              </a:ext>
            </a:extLst>
          </p:cNvPr>
          <p:cNvSpPr txBox="1"/>
          <p:nvPr/>
        </p:nvSpPr>
        <p:spPr>
          <a:xfrm rot="16200000">
            <a:off x="-226271" y="2951073"/>
            <a:ext cx="91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SEPs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25" name="ZoneTexte 14">
            <a:extLst>
              <a:ext uri="{FF2B5EF4-FFF2-40B4-BE49-F238E27FC236}">
                <a16:creationId xmlns:a16="http://schemas.microsoft.com/office/drawing/2014/main" id="{DF3E0859-15FF-F4B9-110B-DA1E6A3C66D9}"/>
              </a:ext>
            </a:extLst>
          </p:cNvPr>
          <p:cNvSpPr txBox="1"/>
          <p:nvPr/>
        </p:nvSpPr>
        <p:spPr>
          <a:xfrm rot="16200000">
            <a:off x="-255940" y="4598942"/>
            <a:ext cx="91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CMEs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1994DD-DE32-223F-BE41-C9D85DE4646C}"/>
              </a:ext>
            </a:extLst>
          </p:cNvPr>
          <p:cNvSpPr txBox="1"/>
          <p:nvPr/>
        </p:nvSpPr>
        <p:spPr>
          <a:xfrm>
            <a:off x="1244309" y="304300"/>
            <a:ext cx="107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[GOES17]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F996E1-E346-BD4A-FD65-D967447320AC}"/>
              </a:ext>
            </a:extLst>
          </p:cNvPr>
          <p:cNvSpPr txBox="1"/>
          <p:nvPr/>
        </p:nvSpPr>
        <p:spPr>
          <a:xfrm rot="16200000">
            <a:off x="-305261" y="3836222"/>
            <a:ext cx="125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[ESA, NASA]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2D09862D-2E05-F442-9FC3-32177F90EA0F}"/>
              </a:ext>
            </a:extLst>
          </p:cNvPr>
          <p:cNvSpPr/>
          <p:nvPr/>
        </p:nvSpPr>
        <p:spPr>
          <a:xfrm rot="1672540">
            <a:off x="2233845" y="2007341"/>
            <a:ext cx="2005205" cy="1350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0152B-7EE5-B1E2-3304-620C036EF397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9730ED-AB31-9F82-135D-7D374CC6F63A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A5214-EBC2-B668-37BF-2D26C5CD681F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25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18B79D2-DCBD-777B-ECAF-AF9823A1C947}"/>
                  </a:ext>
                </a:extLst>
              </p:cNvPr>
              <p:cNvSpPr/>
              <p:nvPr/>
            </p:nvSpPr>
            <p:spPr>
              <a:xfrm>
                <a:off x="1873" y="0"/>
                <a:ext cx="1586195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5A8FDC4-E3FC-AD2A-6D96-7B221882E56B}"/>
                  </a:ext>
                </a:extLst>
              </p:cNvPr>
              <p:cNvSpPr/>
              <p:nvPr/>
            </p:nvSpPr>
            <p:spPr>
              <a:xfrm>
                <a:off x="2040737" y="0"/>
                <a:ext cx="2142666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EEDBC8-563E-C5DD-79DC-3B3945588315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B6A0092-B6BD-F40E-CA62-21CCACE4F248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7862DDC-6490-1255-C1B4-07E220C792C6}"/>
                </a:ext>
              </a:extLst>
            </p:cNvPr>
            <p:cNvSpPr/>
            <p:nvPr/>
          </p:nvSpPr>
          <p:spPr>
            <a:xfrm>
              <a:off x="1594337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1/6</a:t>
              </a: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619F4E34-02B6-820D-B73A-EAA0A7C65768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519049-E0DF-FF33-8EA1-D2E7ECB557D6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835EEE-471E-CBAD-2FDA-49EDB8113A3C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0C054A4-4E71-EB63-B209-FD154CBC88D6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72917E-BB0F-B363-70F9-9244F52E1ABB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191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aramond" charset="0"/>
                <a:ea typeface="Garamond" charset="0"/>
                <a:cs typeface="Garamond" charset="0"/>
              </a:rPr>
              <a:t>Different regions to model</a:t>
            </a:r>
          </a:p>
        </p:txBody>
      </p:sp>
      <p:pic>
        <p:nvPicPr>
          <p:cNvPr id="16" name="Picture 2" descr="ésultat de recherche d'images pour &quot;coronal mass ejection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16173"/>
          <a:stretch/>
        </p:blipFill>
        <p:spPr bwMode="auto">
          <a:xfrm>
            <a:off x="902801" y="1736035"/>
            <a:ext cx="7077817" cy="38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3"/>
          <p:cNvSpPr txBox="1"/>
          <p:nvPr/>
        </p:nvSpPr>
        <p:spPr>
          <a:xfrm>
            <a:off x="1" y="1115087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Space weather covers a wide variety of scales and physical phenomena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5840778"/>
            <a:ext cx="611831" cy="574122"/>
          </a:xfrm>
          <a:prstGeom prst="rect">
            <a:avLst/>
          </a:prstGeom>
        </p:spPr>
      </p:pic>
      <p:sp>
        <p:nvSpPr>
          <p:cNvPr id="18" name="ZoneTexte 13"/>
          <p:cNvSpPr txBox="1"/>
          <p:nvPr/>
        </p:nvSpPr>
        <p:spPr>
          <a:xfrm>
            <a:off x="536615" y="5773896"/>
            <a:ext cx="3008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One model to rule 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them all? </a:t>
            </a:r>
            <a:r>
              <a:rPr lang="en-US" sz="2000" dirty="0">
                <a:latin typeface="Garamond" panose="02020404030301010803" pitchFamily="18" charset="0"/>
                <a:sym typeface="Wingdings"/>
              </a:rPr>
              <a:t> Impossible!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2049" y="1734288"/>
            <a:ext cx="2043186" cy="3868799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955234" y="1734288"/>
            <a:ext cx="2316854" cy="3868799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272088" y="1734288"/>
            <a:ext cx="2708530" cy="3868799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13"/>
          <p:cNvSpPr txBox="1"/>
          <p:nvPr/>
        </p:nvSpPr>
        <p:spPr>
          <a:xfrm>
            <a:off x="3544857" y="5773896"/>
            <a:ext cx="5601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Rather chains of models with the best numerical approach depending on the region to model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9866" y="1865927"/>
            <a:ext cx="1154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[NASA]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40452" y="6375592"/>
            <a:ext cx="94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[Wikipedia]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7275" y="3186113"/>
            <a:ext cx="1671638" cy="111442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Sun: </a:t>
            </a:r>
          </a:p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~ Mm</a:t>
            </a:r>
          </a:p>
          <a:p>
            <a:pPr algn="ctr"/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Days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-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years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87404" y="3034208"/>
            <a:ext cx="1671638" cy="141823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Interplanetary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Medium: </a:t>
            </a:r>
          </a:p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~ AU</a:t>
            </a:r>
          </a:p>
          <a:p>
            <a:pPr algn="ctr"/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Hours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-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days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87208" y="3186113"/>
            <a:ext cx="1628775" cy="1114426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Earth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: </a:t>
            </a:r>
          </a:p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~ km</a:t>
            </a:r>
          </a:p>
          <a:p>
            <a:pPr algn="ct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Minutes -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days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6" name="ZoneTexte 13"/>
          <p:cNvSpPr txBox="1"/>
          <p:nvPr/>
        </p:nvSpPr>
        <p:spPr>
          <a:xfrm>
            <a:off x="902800" y="5127567"/>
            <a:ext cx="2052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CORONA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7" name="ZoneTexte 13"/>
          <p:cNvSpPr txBox="1"/>
          <p:nvPr/>
        </p:nvSpPr>
        <p:spPr>
          <a:xfrm>
            <a:off x="2970139" y="5129604"/>
            <a:ext cx="22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HELIOSPHERE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8" name="ZoneTexte 13"/>
          <p:cNvSpPr txBox="1"/>
          <p:nvPr/>
        </p:nvSpPr>
        <p:spPr>
          <a:xfrm>
            <a:off x="5281336" y="5127567"/>
            <a:ext cx="269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MAGNETOSPHERE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8D733C-E8DD-F3BD-25F5-5C689B3CAA3B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81520B-5049-B844-5C46-4947A764D380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2C2B2B2-A088-B7F5-25D4-C0E203B1C871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26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D463C16-82C7-BE12-121F-9789F4CC554D}"/>
                  </a:ext>
                </a:extLst>
              </p:cNvPr>
              <p:cNvSpPr/>
              <p:nvPr/>
            </p:nvSpPr>
            <p:spPr>
              <a:xfrm>
                <a:off x="1873" y="0"/>
                <a:ext cx="1586195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1DDA957-DC3E-BBA0-6775-BB49E30DA0C6}"/>
                  </a:ext>
                </a:extLst>
              </p:cNvPr>
              <p:cNvSpPr/>
              <p:nvPr/>
            </p:nvSpPr>
            <p:spPr>
              <a:xfrm>
                <a:off x="2040737" y="0"/>
                <a:ext cx="2142666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7F7D21-8F2C-429C-711F-DB82251A0E8D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2D342CE-41CD-E260-0BA3-A6A63300797B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7080D0-419F-DCA6-079D-D4E7D3B49390}"/>
                </a:ext>
              </a:extLst>
            </p:cNvPr>
            <p:cNvSpPr/>
            <p:nvPr/>
          </p:nvSpPr>
          <p:spPr>
            <a:xfrm>
              <a:off x="1594337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5/6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E8BBE8-5160-6249-1757-4B941737F0C5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7F803A-267E-B970-421A-6E9FE1A14E4E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AD42CF-DDCA-10D9-E2E9-44B90A54AE76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4951AB-AFCB-94B3-9156-BF8688909483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DCB68B-A54A-AB00-A409-A9D1C3E4234C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839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1" grpId="0" animBg="1"/>
      <p:bldP spid="30" grpId="0"/>
      <p:bldP spid="31" grpId="0"/>
      <p:bldP spid="32" grpId="0"/>
      <p:bldP spid="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D36E2C-9E6A-FF3E-ABE6-E06E3D76EE51}"/>
              </a:ext>
            </a:extLst>
          </p:cNvPr>
          <p:cNvSpPr txBox="1"/>
          <p:nvPr/>
        </p:nvSpPr>
        <p:spPr>
          <a:xfrm>
            <a:off x="0" y="2962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Heliospheric structures</a:t>
            </a:r>
          </a:p>
        </p:txBody>
      </p:sp>
      <p:sp>
        <p:nvSpPr>
          <p:cNvPr id="28" name="ZoneTexte 14">
            <a:extLst>
              <a:ext uri="{FF2B5EF4-FFF2-40B4-BE49-F238E27FC236}">
                <a16:creationId xmlns:a16="http://schemas.microsoft.com/office/drawing/2014/main" id="{3544FF0A-065F-5A21-F244-1B30DBA8BCF5}"/>
              </a:ext>
            </a:extLst>
          </p:cNvPr>
          <p:cNvSpPr txBox="1"/>
          <p:nvPr/>
        </p:nvSpPr>
        <p:spPr>
          <a:xfrm>
            <a:off x="0" y="818866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Magnetic field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29" name="ZoneTexte 14">
            <a:extLst>
              <a:ext uri="{FF2B5EF4-FFF2-40B4-BE49-F238E27FC236}">
                <a16:creationId xmlns:a16="http://schemas.microsoft.com/office/drawing/2014/main" id="{589FC34F-F8C1-CF44-17C2-99A9A1E01DA2}"/>
              </a:ext>
            </a:extLst>
          </p:cNvPr>
          <p:cNvSpPr txBox="1"/>
          <p:nvPr/>
        </p:nvSpPr>
        <p:spPr>
          <a:xfrm>
            <a:off x="4713908" y="808664"/>
            <a:ext cx="4430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Solar wind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pic>
        <p:nvPicPr>
          <p:cNvPr id="30" name="Picture 2" descr="he Heliospheric Magnetic Field | SpringerLink">
            <a:extLst>
              <a:ext uri="{FF2B5EF4-FFF2-40B4-BE49-F238E27FC236}">
                <a16:creationId xmlns:a16="http://schemas.microsoft.com/office/drawing/2014/main" id="{1E0C3100-64B5-5CBE-11AC-CD5F4278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4" y="1198511"/>
            <a:ext cx="3481754" cy="248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18D177-C503-A3A8-5E18-CDD8FFCDB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24" y="1240174"/>
            <a:ext cx="2318459" cy="2308155"/>
          </a:xfrm>
          <a:prstGeom prst="rect">
            <a:avLst/>
          </a:prstGeom>
        </p:spPr>
      </p:pic>
      <p:sp>
        <p:nvSpPr>
          <p:cNvPr id="32" name="ZoneTexte 14">
            <a:extLst>
              <a:ext uri="{FF2B5EF4-FFF2-40B4-BE49-F238E27FC236}">
                <a16:creationId xmlns:a16="http://schemas.microsoft.com/office/drawing/2014/main" id="{9A0101AC-CC1F-64B1-2D15-A9F052CB6156}"/>
              </a:ext>
            </a:extLst>
          </p:cNvPr>
          <p:cNvSpPr txBox="1"/>
          <p:nvPr/>
        </p:nvSpPr>
        <p:spPr>
          <a:xfrm>
            <a:off x="1" y="5993250"/>
            <a:ext cx="460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Large-scale structures: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Parker spiral + heliospheric current sheet (HCS)</a:t>
            </a:r>
            <a:endParaRPr lang="en-US" baseline="30000" dirty="0">
              <a:latin typeface="Garamond" panose="02020404030301010803" pitchFamily="18" charset="0"/>
            </a:endParaRPr>
          </a:p>
        </p:txBody>
      </p:sp>
      <p:sp>
        <p:nvSpPr>
          <p:cNvPr id="33" name="ZoneTexte 14">
            <a:extLst>
              <a:ext uri="{FF2B5EF4-FFF2-40B4-BE49-F238E27FC236}">
                <a16:creationId xmlns:a16="http://schemas.microsoft.com/office/drawing/2014/main" id="{7CFCC53D-6040-EBFD-1974-0D5E7B13440B}"/>
              </a:ext>
            </a:extLst>
          </p:cNvPr>
          <p:cNvSpPr txBox="1"/>
          <p:nvPr/>
        </p:nvSpPr>
        <p:spPr>
          <a:xfrm>
            <a:off x="4609273" y="5962029"/>
            <a:ext cx="443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High-Speed Streams (HSS) + </a:t>
            </a:r>
          </a:p>
          <a:p>
            <a:pPr algn="ctr"/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Co-rotating Interacting Regions (CIRs)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CBCC81-B971-C16A-6E46-EBACABFDD685}"/>
              </a:ext>
            </a:extLst>
          </p:cNvPr>
          <p:cNvSpPr txBox="1"/>
          <p:nvPr/>
        </p:nvSpPr>
        <p:spPr>
          <a:xfrm>
            <a:off x="-67380" y="3195350"/>
            <a:ext cx="2164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[Owens &amp; Forsyth 2013]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C9CC7B-34BF-2848-5181-C94638044E0F}"/>
              </a:ext>
            </a:extLst>
          </p:cNvPr>
          <p:cNvSpPr txBox="1"/>
          <p:nvPr/>
        </p:nvSpPr>
        <p:spPr>
          <a:xfrm>
            <a:off x="4609274" y="956242"/>
            <a:ext cx="174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[McComas+2003]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FB2543-F727-6783-42D8-46DE74F84FDC}"/>
              </a:ext>
            </a:extLst>
          </p:cNvPr>
          <p:cNvCxnSpPr>
            <a:cxnSpLocks/>
          </p:cNvCxnSpPr>
          <p:nvPr/>
        </p:nvCxnSpPr>
        <p:spPr>
          <a:xfrm>
            <a:off x="4609273" y="943833"/>
            <a:ext cx="0" cy="55447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eliospheric current sheet - Wikipedia">
            <a:extLst>
              <a:ext uri="{FF2B5EF4-FFF2-40B4-BE49-F238E27FC236}">
                <a16:creationId xmlns:a16="http://schemas.microsoft.com/office/drawing/2014/main" id="{F8446BD0-47CD-3AA5-1761-CF20CC163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6" y="3796434"/>
            <a:ext cx="2829348" cy="22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50F15EC-284E-DFAB-F520-6F02E4A917A5}"/>
              </a:ext>
            </a:extLst>
          </p:cNvPr>
          <p:cNvSpPr txBox="1"/>
          <p:nvPr/>
        </p:nvSpPr>
        <p:spPr>
          <a:xfrm>
            <a:off x="-27643" y="4616193"/>
            <a:ext cx="975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[NASA]</a:t>
            </a:r>
          </a:p>
        </p:txBody>
      </p:sp>
      <p:pic>
        <p:nvPicPr>
          <p:cNvPr id="1028" name="Picture 4" descr="Sudden switch-off of Alfvénic turbulence in the rarefaction region of corotating  solar wind high speed streams: solar origin or">
            <a:extLst>
              <a:ext uri="{FF2B5EF4-FFF2-40B4-BE49-F238E27FC236}">
                <a16:creationId xmlns:a16="http://schemas.microsoft.com/office/drawing/2014/main" id="{F4A64A45-5AA1-FD3D-8EAE-0D426C68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52" y="3471368"/>
            <a:ext cx="2567622" cy="25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5B5B1DB-EFFA-1FAD-4AC0-7F2136F6775D}"/>
              </a:ext>
            </a:extLst>
          </p:cNvPr>
          <p:cNvSpPr txBox="1"/>
          <p:nvPr/>
        </p:nvSpPr>
        <p:spPr>
          <a:xfrm>
            <a:off x="4609273" y="3488426"/>
            <a:ext cx="161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Hundhausen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1972]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5999168-E223-67FB-9B26-B2754918347C}"/>
              </a:ext>
            </a:extLst>
          </p:cNvPr>
          <p:cNvSpPr txBox="1"/>
          <p:nvPr/>
        </p:nvSpPr>
        <p:spPr>
          <a:xfrm>
            <a:off x="4609273" y="3770683"/>
            <a:ext cx="161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[Carnevale+2022]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5E7D94-20BB-B517-D97B-AA6D88EDB37F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8D96C4-700E-4869-C430-B5289EAC26EB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7C8965-09FC-7735-A4EE-71BBD9E86A40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27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6340AE5-FA8C-96CF-DB25-58EE03430931}"/>
                  </a:ext>
                </a:extLst>
              </p:cNvPr>
              <p:cNvSpPr/>
              <p:nvPr/>
            </p:nvSpPr>
            <p:spPr>
              <a:xfrm>
                <a:off x="1873" y="0"/>
                <a:ext cx="1586195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8BCCA0B-7B7B-8E1E-2FF1-3A6DB9FB0774}"/>
                  </a:ext>
                </a:extLst>
              </p:cNvPr>
              <p:cNvSpPr/>
              <p:nvPr/>
            </p:nvSpPr>
            <p:spPr>
              <a:xfrm>
                <a:off x="2040737" y="0"/>
                <a:ext cx="2142666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59A22D5-3B4C-4294-AD08-09A041F321E7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591C42A-1A4F-DD65-5FBC-9B7FA6AB887B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AA0535-0AAE-517E-4835-29B3F65D51CC}"/>
                </a:ext>
              </a:extLst>
            </p:cNvPr>
            <p:cNvSpPr/>
            <p:nvPr/>
          </p:nvSpPr>
          <p:spPr>
            <a:xfrm>
              <a:off x="1594337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3/6</a:t>
              </a:r>
            </a:p>
          </p:txBody>
        </p:sp>
      </p:grpSp>
      <p:grpSp>
        <p:nvGrpSpPr>
          <p:cNvPr id="2" name="Group 3">
            <a:extLst>
              <a:ext uri="{FF2B5EF4-FFF2-40B4-BE49-F238E27FC236}">
                <a16:creationId xmlns:a16="http://schemas.microsoft.com/office/drawing/2014/main" id="{5D8CFA3C-C802-96B8-A330-1BCDD5D3BE46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E9ACDB-7AA9-2C34-BA4B-98DDAF07D844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3F75D9-746E-1CE7-0D81-B90000939A96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AFC801-7A5D-E037-E7C5-2B52434259B4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5B8F39-708C-E925-2F37-99D0423E5AD0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16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33" grpId="0"/>
      <p:bldP spid="34" grpId="0"/>
      <p:bldP spid="35" grpId="0"/>
      <p:bldP spid="37" grpId="0"/>
      <p:bldP spid="39" grpId="0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1D36E2C-9E6A-FF3E-ABE6-E06E3D76EE51}"/>
              </a:ext>
            </a:extLst>
          </p:cNvPr>
          <p:cNvSpPr txBox="1"/>
          <p:nvPr/>
        </p:nvSpPr>
        <p:spPr>
          <a:xfrm>
            <a:off x="0" y="32704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Example of science with VSWMC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E7019-DA1F-5584-32BF-223FF18BB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03020"/>
            <a:ext cx="8364931" cy="47029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E788CA-6778-027B-5871-3FB1230F8BCB}"/>
              </a:ext>
            </a:extLst>
          </p:cNvPr>
          <p:cNvSpPr txBox="1"/>
          <p:nvPr/>
        </p:nvSpPr>
        <p:spPr>
          <a:xfrm>
            <a:off x="0" y="602954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à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We can quantify which maps are better for which combination of models</a:t>
            </a:r>
            <a:endParaRPr lang="en-US" sz="1800" dirty="0">
              <a:latin typeface="Garamond" panose="02020404030301010803" pitchFamily="18" charset="0"/>
              <a:sym typeface="Wingdings" pitchFamily="2" charset="2"/>
            </a:endParaRP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We have shown that the modeling of the solar poles is crucial for forecast (Solar Orbiter)</a:t>
            </a:r>
            <a:endParaRPr lang="en-US" sz="1800" dirty="0">
              <a:latin typeface="Garamond" panose="02020404030301010803" pitchFamily="18" charset="0"/>
              <a:sym typeface="Wingdings" pitchFamily="2" charset="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27B557-F48F-DB13-CA35-D342BDFA3157}"/>
              </a:ext>
            </a:extLst>
          </p:cNvPr>
          <p:cNvSpPr/>
          <p:nvPr/>
        </p:nvSpPr>
        <p:spPr>
          <a:xfrm>
            <a:off x="452581" y="2666461"/>
            <a:ext cx="8069367" cy="29307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8DA0CA-13DE-A80B-10C4-67E33BCEDFE2}"/>
              </a:ext>
            </a:extLst>
          </p:cNvPr>
          <p:cNvSpPr/>
          <p:nvPr/>
        </p:nvSpPr>
        <p:spPr>
          <a:xfrm>
            <a:off x="452580" y="1588837"/>
            <a:ext cx="8091055" cy="29307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43F0C3-82D0-6F2C-A894-E914E0E75F7D}"/>
              </a:ext>
            </a:extLst>
          </p:cNvPr>
          <p:cNvSpPr/>
          <p:nvPr/>
        </p:nvSpPr>
        <p:spPr>
          <a:xfrm>
            <a:off x="452580" y="3189246"/>
            <a:ext cx="8091055" cy="284029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C7B882-CDDF-0DBF-6917-889DF2307256}"/>
              </a:ext>
            </a:extLst>
          </p:cNvPr>
          <p:cNvSpPr txBox="1"/>
          <p:nvPr/>
        </p:nvSpPr>
        <p:spPr>
          <a:xfrm>
            <a:off x="6512707" y="373434"/>
            <a:ext cx="263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[Perri+2023]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AB30E5-B2A5-7EBF-CC8D-56E3EA22D6E2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F94841-D57A-5EBB-FA88-87368451F461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0627F9B-8427-C702-53F5-D6C1C3B0A49F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28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9714910-6426-2FF5-E6DA-D4EB2C5C63EB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438C4D0-27C8-ED03-01C5-F1C06826C09D}"/>
                  </a:ext>
                </a:extLst>
              </p:cNvPr>
              <p:cNvSpPr/>
              <p:nvPr/>
            </p:nvSpPr>
            <p:spPr>
              <a:xfrm>
                <a:off x="2040737" y="0"/>
                <a:ext cx="1702534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481745-1BE8-230C-76A3-D80299A71508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1303C8-7B3C-EFA7-D117-049BD65E6017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594173-9019-916E-0ABE-89871411B91F}"/>
                </a:ext>
              </a:extLst>
            </p:cNvPr>
            <p:cNvSpPr/>
            <p:nvPr/>
          </p:nvSpPr>
          <p:spPr>
            <a:xfrm>
              <a:off x="3743272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3/4</a:t>
              </a:r>
            </a:p>
          </p:txBody>
        </p:sp>
      </p:grpSp>
      <p:sp>
        <p:nvSpPr>
          <p:cNvPr id="2" name="ZoneTexte 14">
            <a:extLst>
              <a:ext uri="{FF2B5EF4-FFF2-40B4-BE49-F238E27FC236}">
                <a16:creationId xmlns:a16="http://schemas.microsoft.com/office/drawing/2014/main" id="{5651E826-74AA-83B6-BC1A-7148BCDEF3BE}"/>
              </a:ext>
            </a:extLst>
          </p:cNvPr>
          <p:cNvSpPr txBox="1"/>
          <p:nvPr/>
        </p:nvSpPr>
        <p:spPr>
          <a:xfrm>
            <a:off x="0" y="75787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Diversity of magnetic maps available for each date (resolution, polar extrapolation...)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 Test of all 20 maps available for a typical minimum of activity (2</a:t>
            </a:r>
            <a:r>
              <a:rPr lang="en-US" sz="2000" baseline="30000" dirty="0">
                <a:latin typeface="Garamond" panose="02020404030301010803" pitchFamily="18" charset="0"/>
                <a:sym typeface="Wingdings" pitchFamily="2" charset="2"/>
              </a:rPr>
              <a:t>nd</a:t>
            </a:r>
            <a:r>
              <a:rPr lang="en-US" sz="2000" dirty="0">
                <a:latin typeface="Garamond" panose="02020404030301010803" pitchFamily="18" charset="0"/>
                <a:sym typeface="Wingdings" pitchFamily="2" charset="2"/>
              </a:rPr>
              <a:t> of July 2019)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36C91E00-64E2-41D4-C4D7-55C6FAD18C89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C3DF89-68E3-C80D-F4BF-37C65C583BA0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9545CE-1C4F-939D-200C-B7FFA2B2AFEA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7B514A-F0DE-E64B-BBFF-9630BEAFFC8B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63C634-B592-5CAE-6D49-6D696F47DB53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261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30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2D7C2-151D-257B-7F1F-865C3A3F5B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360"/>
          <a:stretch>
            <a:fillRect/>
          </a:stretch>
        </p:blipFill>
        <p:spPr>
          <a:xfrm>
            <a:off x="126946" y="2668714"/>
            <a:ext cx="2997838" cy="2059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D2F9D-1391-E444-DECE-AC13A87920E3}"/>
              </a:ext>
            </a:extLst>
          </p:cNvPr>
          <p:cNvSpPr txBox="1"/>
          <p:nvPr/>
        </p:nvSpPr>
        <p:spPr>
          <a:xfrm>
            <a:off x="0" y="85725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noProof="1">
                <a:latin typeface="Garamond" charset="0"/>
                <a:ea typeface="Garamond" charset="0"/>
                <a:cs typeface="Garamond" charset="0"/>
              </a:rPr>
              <a:t>Statistical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47C28-CACE-2830-0758-7198FA334A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610" b="32750"/>
          <a:stretch>
            <a:fillRect/>
          </a:stretch>
        </p:blipFill>
        <p:spPr>
          <a:xfrm>
            <a:off x="3021561" y="2668714"/>
            <a:ext cx="2997838" cy="2059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A4F04C-CFDE-BD60-1EF4-2CAB71BA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130"/>
          <a:stretch>
            <a:fillRect/>
          </a:stretch>
        </p:blipFill>
        <p:spPr>
          <a:xfrm>
            <a:off x="6019399" y="2722882"/>
            <a:ext cx="2997838" cy="1950740"/>
          </a:xfrm>
          <a:prstGeom prst="rect">
            <a:avLst/>
          </a:prstGeom>
        </p:spPr>
      </p:pic>
      <p:sp>
        <p:nvSpPr>
          <p:cNvPr id="9" name="ZoneTexte 5">
            <a:extLst>
              <a:ext uri="{FF2B5EF4-FFF2-40B4-BE49-F238E27FC236}">
                <a16:creationId xmlns:a16="http://schemas.microsoft.com/office/drawing/2014/main" id="{415FB594-E5AF-E47D-DFAA-0C0697E6F62F}"/>
              </a:ext>
            </a:extLst>
          </p:cNvPr>
          <p:cNvSpPr txBox="1"/>
          <p:nvPr/>
        </p:nvSpPr>
        <p:spPr>
          <a:xfrm>
            <a:off x="685800" y="2268296"/>
            <a:ext cx="214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SC22</a:t>
            </a:r>
            <a:endParaRPr lang="en-US" noProof="1">
              <a:latin typeface="Garamond" panose="02020404030301010803" pitchFamily="18" charset="0"/>
            </a:endParaRPr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440296CF-8876-A6F7-4D17-4B4A3727EF28}"/>
              </a:ext>
            </a:extLst>
          </p:cNvPr>
          <p:cNvSpPr txBox="1"/>
          <p:nvPr/>
        </p:nvSpPr>
        <p:spPr>
          <a:xfrm>
            <a:off x="3519814" y="2268295"/>
            <a:ext cx="214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SC23</a:t>
            </a:r>
            <a:endParaRPr lang="en-US" noProof="1">
              <a:latin typeface="Garamond" panose="02020404030301010803" pitchFamily="18" charset="0"/>
            </a:endParaRP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CFD785D1-38C2-E295-4DEA-76CE4A5D733D}"/>
              </a:ext>
            </a:extLst>
          </p:cNvPr>
          <p:cNvSpPr txBox="1"/>
          <p:nvPr/>
        </p:nvSpPr>
        <p:spPr>
          <a:xfrm>
            <a:off x="6596519" y="2268294"/>
            <a:ext cx="214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SC24</a:t>
            </a:r>
            <a:endParaRPr lang="en-US" noProof="1">
              <a:latin typeface="Garamond" panose="02020404030301010803" pitchFamily="18" charset="0"/>
            </a:endParaRP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356DA29C-1173-AB7E-829D-79F62A14FDA5}"/>
              </a:ext>
            </a:extLst>
          </p:cNvPr>
          <p:cNvSpPr txBox="1"/>
          <p:nvPr/>
        </p:nvSpPr>
        <p:spPr>
          <a:xfrm>
            <a:off x="0" y="165510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</a:rPr>
              <a:t>Hindcasting of the last 3 solar cycles to assess the capabilities of the model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69D90-C931-90B4-9A60-A0019A62BFDE}"/>
              </a:ext>
            </a:extLst>
          </p:cNvPr>
          <p:cNvSpPr txBox="1"/>
          <p:nvPr/>
        </p:nvSpPr>
        <p:spPr>
          <a:xfrm>
            <a:off x="8294914" y="2488049"/>
            <a:ext cx="8490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[Jouve+2025]</a:t>
            </a:r>
          </a:p>
        </p:txBody>
      </p:sp>
      <p:sp>
        <p:nvSpPr>
          <p:cNvPr id="14" name="ZoneTexte 5">
            <a:extLst>
              <a:ext uri="{FF2B5EF4-FFF2-40B4-BE49-F238E27FC236}">
                <a16:creationId xmlns:a16="http://schemas.microsoft.com/office/drawing/2014/main" id="{839E16BB-04AA-AB6A-DB39-4FFCC3FBCD52}"/>
              </a:ext>
            </a:extLst>
          </p:cNvPr>
          <p:cNvSpPr txBox="1"/>
          <p:nvPr/>
        </p:nvSpPr>
        <p:spPr>
          <a:xfrm>
            <a:off x="0" y="52761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1">
                <a:latin typeface="Garamond" panose="02020404030301010803" pitchFamily="18" charset="0"/>
                <a:sym typeface="Wingdings" pitchFamily="2" charset="2"/>
              </a:rPr>
              <a:t> Published in </a:t>
            </a:r>
            <a:r>
              <a:rPr lang="en-US" b="1" noProof="1">
                <a:latin typeface="Garamond" panose="02020404030301010803" pitchFamily="18" charset="0"/>
                <a:sym typeface="Wingdings" pitchFamily="2" charset="2"/>
              </a:rPr>
              <a:t>Jouve et al. (2025) (A&amp;A) </a:t>
            </a:r>
            <a:endParaRPr lang="en-US" b="1" noProof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42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aramond" charset="0"/>
                <a:ea typeface="Garamond" charset="0"/>
                <a:cs typeface="Garamond" charset="0"/>
              </a:rPr>
              <a:t>Solar Cast </a:t>
            </a:r>
          </a:p>
        </p:txBody>
      </p:sp>
      <p:sp>
        <p:nvSpPr>
          <p:cNvPr id="17" name="ZoneTexte 13"/>
          <p:cNvSpPr txBox="1"/>
          <p:nvPr/>
        </p:nvSpPr>
        <p:spPr>
          <a:xfrm>
            <a:off x="1" y="1115087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Development of such models at CEA, France to cover space weather forecasting needs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8D733C-E8DD-F3BD-25F5-5C689B3CAA3B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81520B-5049-B844-5C46-4947A764D380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2C2B2B2-A088-B7F5-25D4-C0E203B1C871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3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D463C16-82C7-BE12-121F-9789F4CC554D}"/>
                  </a:ext>
                </a:extLst>
              </p:cNvPr>
              <p:cNvSpPr/>
              <p:nvPr/>
            </p:nvSpPr>
            <p:spPr>
              <a:xfrm>
                <a:off x="1873" y="0"/>
                <a:ext cx="1586195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1DDA957-DC3E-BBA0-6775-BB49E30DA0C6}"/>
                  </a:ext>
                </a:extLst>
              </p:cNvPr>
              <p:cNvSpPr/>
              <p:nvPr/>
            </p:nvSpPr>
            <p:spPr>
              <a:xfrm>
                <a:off x="2040737" y="0"/>
                <a:ext cx="2142666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7F7D21-8F2C-429C-711F-DB82251A0E8D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2D342CE-41CD-E260-0BA3-A6A63300797B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7080D0-419F-DCA6-079D-D4E7D3B49390}"/>
                </a:ext>
              </a:extLst>
            </p:cNvPr>
            <p:cNvSpPr/>
            <p:nvPr/>
          </p:nvSpPr>
          <p:spPr>
            <a:xfrm>
              <a:off x="1594337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6/6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0AFD6B8-C100-5A98-8A58-169AD94E0FA9}"/>
              </a:ext>
            </a:extLst>
          </p:cNvPr>
          <p:cNvGrpSpPr/>
          <p:nvPr/>
        </p:nvGrpSpPr>
        <p:grpSpPr>
          <a:xfrm>
            <a:off x="488651" y="1742735"/>
            <a:ext cx="8166698" cy="3494169"/>
            <a:chOff x="488651" y="1742735"/>
            <a:chExt cx="8166698" cy="349416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227467-E17F-504E-30EC-0582263379E0}"/>
                </a:ext>
              </a:extLst>
            </p:cNvPr>
            <p:cNvSpPr/>
            <p:nvPr/>
          </p:nvSpPr>
          <p:spPr>
            <a:xfrm>
              <a:off x="3210883" y="1742735"/>
              <a:ext cx="2722233" cy="118519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sz="2800" dirty="0">
                  <a:latin typeface="Garamond" panose="02020404030301010803" pitchFamily="18" charset="0"/>
                </a:rPr>
                <a:t>Solar Cast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AF2ACB-2CE3-8E08-A550-D57C7AE85594}"/>
                </a:ext>
              </a:extLst>
            </p:cNvPr>
            <p:cNvSpPr/>
            <p:nvPr/>
          </p:nvSpPr>
          <p:spPr>
            <a:xfrm>
              <a:off x="488651" y="4051713"/>
              <a:ext cx="2309968" cy="118519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sz="2000" dirty="0">
                  <a:latin typeface="Garamond" panose="02020404030301010803" pitchFamily="18" charset="0"/>
                </a:rPr>
                <a:t>Wind Predict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085B2A-B940-C7CE-026A-70B2C62A62FE}"/>
                </a:ext>
              </a:extLst>
            </p:cNvPr>
            <p:cNvSpPr/>
            <p:nvPr/>
          </p:nvSpPr>
          <p:spPr>
            <a:xfrm>
              <a:off x="3417015" y="4051712"/>
              <a:ext cx="2309968" cy="118519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sz="2000" dirty="0">
                  <a:latin typeface="Garamond" panose="02020404030301010803" pitchFamily="18" charset="0"/>
                </a:rPr>
                <a:t>Flare Predict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5E7C48-E8C6-2628-D329-5F14614A93D4}"/>
                </a:ext>
              </a:extLst>
            </p:cNvPr>
            <p:cNvSpPr/>
            <p:nvPr/>
          </p:nvSpPr>
          <p:spPr>
            <a:xfrm>
              <a:off x="6345381" y="4051711"/>
              <a:ext cx="2309968" cy="118519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sz="2000" dirty="0">
                  <a:latin typeface="Garamond" panose="02020404030301010803" pitchFamily="18" charset="0"/>
                </a:rPr>
                <a:t>Solar Predict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297548-EF41-5289-DDA2-06BCEDC86096}"/>
                </a:ext>
              </a:extLst>
            </p:cNvPr>
            <p:cNvCxnSpPr>
              <a:stCxn id="4" idx="2"/>
            </p:cNvCxnSpPr>
            <p:nvPr/>
          </p:nvCxnSpPr>
          <p:spPr>
            <a:xfrm flipH="1">
              <a:off x="1643635" y="2927926"/>
              <a:ext cx="2928365" cy="1123785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3A5B9E1-4957-898D-F58D-6890E49957F6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4571999" y="2927926"/>
              <a:ext cx="0" cy="1123786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1DBE77-82D9-185A-7E22-91BF033F7E23}"/>
                </a:ext>
              </a:extLst>
            </p:cNvPr>
            <p:cNvCxnSpPr>
              <a:cxnSpLocks/>
              <a:stCxn id="4" idx="2"/>
              <a:endCxn id="7" idx="0"/>
            </p:cNvCxnSpPr>
            <p:nvPr/>
          </p:nvCxnSpPr>
          <p:spPr>
            <a:xfrm>
              <a:off x="4572000" y="2927926"/>
              <a:ext cx="2928365" cy="1123785"/>
            </a:xfrm>
            <a:prstGeom prst="straightConnector1">
              <a:avLst/>
            </a:prstGeom>
            <a:ln w="5715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13">
            <a:extLst>
              <a:ext uri="{FF2B5EF4-FFF2-40B4-BE49-F238E27FC236}">
                <a16:creationId xmlns:a16="http://schemas.microsoft.com/office/drawing/2014/main" id="{A1EC3E1E-67E6-A0AA-16B5-BD65BBA8749C}"/>
              </a:ext>
            </a:extLst>
          </p:cNvPr>
          <p:cNvSpPr txBox="1"/>
          <p:nvPr/>
        </p:nvSpPr>
        <p:spPr>
          <a:xfrm>
            <a:off x="0" y="5436916"/>
            <a:ext cx="3103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Coronal model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for solar wind</a:t>
            </a:r>
          </a:p>
        </p:txBody>
      </p:sp>
      <p:sp>
        <p:nvSpPr>
          <p:cNvPr id="29" name="ZoneTexte 13">
            <a:extLst>
              <a:ext uri="{FF2B5EF4-FFF2-40B4-BE49-F238E27FC236}">
                <a16:creationId xmlns:a16="http://schemas.microsoft.com/office/drawing/2014/main" id="{D6E7C1CD-053A-B26F-43E6-DA17C7CCB3E3}"/>
              </a:ext>
            </a:extLst>
          </p:cNvPr>
          <p:cNvSpPr txBox="1"/>
          <p:nvPr/>
        </p:nvSpPr>
        <p:spPr>
          <a:xfrm>
            <a:off x="3020290" y="5436916"/>
            <a:ext cx="3103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Transient model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for solar flares </a:t>
            </a:r>
          </a:p>
        </p:txBody>
      </p:sp>
      <p:sp>
        <p:nvSpPr>
          <p:cNvPr id="45" name="ZoneTexte 13">
            <a:extLst>
              <a:ext uri="{FF2B5EF4-FFF2-40B4-BE49-F238E27FC236}">
                <a16:creationId xmlns:a16="http://schemas.microsoft.com/office/drawing/2014/main" id="{E5FB94EA-A697-941A-F754-547014E23896}"/>
              </a:ext>
            </a:extLst>
          </p:cNvPr>
          <p:cNvSpPr txBox="1"/>
          <p:nvPr/>
        </p:nvSpPr>
        <p:spPr>
          <a:xfrm>
            <a:off x="5948656" y="5436915"/>
            <a:ext cx="3103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Solar cycle model 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for longer trends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604C4A6-E2B3-127B-B2ED-2A3B5ADB7948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94D7FC-362B-073F-3F57-BE6D2F2119FB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AD27F0-CF3C-5539-D0B3-D5CB5E9B01A0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138E43-B56A-B813-D325-5F13AC2732EB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6A2F6B-8E9A-C0E5-0A12-68ED7497791A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064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29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270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Garamond" charset="0"/>
                <a:ea typeface="Garamond" charset="0"/>
                <a:cs typeface="Garamond" charset="0"/>
              </a:rPr>
              <a:t>Wind </a:t>
            </a:r>
            <a:r>
              <a:rPr lang="fr-FR" sz="2800" dirty="0" err="1">
                <a:latin typeface="Garamond" charset="0"/>
                <a:ea typeface="Garamond" charset="0"/>
                <a:cs typeface="Garamond" charset="0"/>
              </a:rPr>
              <a:t>Predict</a:t>
            </a:r>
            <a:r>
              <a:rPr lang="fr-FR" sz="2800" dirty="0">
                <a:latin typeface="Garamond" charset="0"/>
                <a:ea typeface="Garamond" charset="0"/>
                <a:cs typeface="Garamond" charset="0"/>
              </a:rPr>
              <a:t> model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758548"/>
            <a:ext cx="457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Garamond" charset="0"/>
                <a:ea typeface="Garamond" charset="0"/>
                <a:cs typeface="Garamond" charset="0"/>
              </a:rPr>
              <a:t>Basic version 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1999" y="758547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Garamond" charset="0"/>
                <a:ea typeface="Garamond" charset="0"/>
                <a:cs typeface="Garamond" charset="0"/>
              </a:rPr>
              <a:t>Wind Predict-AW 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12686" y="1172061"/>
                <a:ext cx="497269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1600" dirty="0">
                    <a:latin typeface="Garamond" charset="0"/>
                    <a:ea typeface="Garamond" charset="0"/>
                    <a:cs typeface="Garamond" charset="0"/>
                  </a:rPr>
                  <a:t>Based on the PLUTO code (Mignone+2007)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1600" dirty="0">
                    <a:latin typeface="Garamond" charset="0"/>
                    <a:ea typeface="Garamond" charset="0"/>
                    <a:cs typeface="Garamond" charset="0"/>
                  </a:rPr>
                  <a:t>Solves the set of ideal conservative MHD equations in spherical coordinates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1600" dirty="0">
                    <a:latin typeface="Garamond" charset="0"/>
                    <a:ea typeface="Garamond" charset="0"/>
                    <a:cs typeface="Garamond" charset="0"/>
                  </a:rPr>
                  <a:t>Finite-volume method with Riemann solver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1600" dirty="0">
                    <a:latin typeface="Garamond" charset="0"/>
                    <a:ea typeface="Garamond" charset="0"/>
                    <a:cs typeface="Garamond" charset="0"/>
                  </a:rPr>
                  <a:t>WP: Polytropic wind model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Garamond" charset="0"/>
                        <a:cs typeface="Garamond" charset="0"/>
                      </a:rPr>
                      <m:t>𝛾</m:t>
                    </m:r>
                    <m:r>
                      <a:rPr lang="en-US" sz="1600" i="1" smtClean="0">
                        <a:latin typeface="Cambria Math" charset="0"/>
                        <a:ea typeface="Garamond" charset="0"/>
                        <a:cs typeface="Garamond" charset="0"/>
                      </a:rPr>
                      <m:t>=1.05</m:t>
                    </m:r>
                  </m:oMath>
                </a14:m>
                <a:r>
                  <a:rPr lang="en-US" sz="1600" dirty="0">
                    <a:latin typeface="Garamond" charset="0"/>
                    <a:ea typeface="Garamond" charset="0"/>
                    <a:cs typeface="Garamond" charset="0"/>
                  </a:rPr>
                  <a:t>)</a:t>
                </a: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86" y="1172061"/>
                <a:ext cx="4972692" cy="1323439"/>
              </a:xfrm>
              <a:prstGeom prst="rect">
                <a:avLst/>
              </a:prstGeom>
              <a:blipFill>
                <a:blip r:embed="rId3"/>
                <a:stretch>
                  <a:fillRect l="-509" t="-1905"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EC3827D-DF65-9457-D02B-9794AA741D7B}"/>
              </a:ext>
            </a:extLst>
          </p:cNvPr>
          <p:cNvSpPr txBox="1"/>
          <p:nvPr/>
        </p:nvSpPr>
        <p:spPr>
          <a:xfrm>
            <a:off x="-13846" y="331760"/>
            <a:ext cx="1235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[Strugarek+2014,Réville+2015a, Réville+2017, Perri+2018]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7B777-800D-F739-F050-A60DCE4EA6C9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3F24E3-92C5-029C-A4A3-3FC557E28998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AA3D3ED-4B43-01A4-0F8D-F1C4446AA006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4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4618AC4-DBFB-1686-F73B-5727ED55BD9F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E793F4-608D-96BD-78F1-6926D428D5FB}"/>
                  </a:ext>
                </a:extLst>
              </p:cNvPr>
              <p:cNvSpPr/>
              <p:nvPr/>
            </p:nvSpPr>
            <p:spPr>
              <a:xfrm>
                <a:off x="2040737" y="0"/>
                <a:ext cx="1702534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444C2D8-D910-1162-4762-68AD9A83A033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BDFD9CA-EF28-EA04-5B3F-20D494EEDBFB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271274-24E8-6A56-D229-A89DBA7F7FC9}"/>
                </a:ext>
              </a:extLst>
            </p:cNvPr>
            <p:cNvSpPr/>
            <p:nvPr/>
          </p:nvSpPr>
          <p:spPr>
            <a:xfrm>
              <a:off x="3743272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1/4</a:t>
              </a:r>
            </a:p>
          </p:txBody>
        </p:sp>
      </p:grpSp>
      <p:sp>
        <p:nvSpPr>
          <p:cNvPr id="2" name="ZoneTexte 13">
            <a:extLst>
              <a:ext uri="{FF2B5EF4-FFF2-40B4-BE49-F238E27FC236}">
                <a16:creationId xmlns:a16="http://schemas.microsoft.com/office/drawing/2014/main" id="{0B1ACF00-9F64-373C-E315-B7FEDE70A4B3}"/>
              </a:ext>
            </a:extLst>
          </p:cNvPr>
          <p:cNvSpPr txBox="1"/>
          <p:nvPr/>
        </p:nvSpPr>
        <p:spPr>
          <a:xfrm>
            <a:off x="4972693" y="1177312"/>
            <a:ext cx="4171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Updated version with Alfvén waves for coronal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Validated using in-situ data (PSP first perihelion on 06/11/18)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Validated using remote-sensing data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080D0-5AA7-4B7B-CA5C-DFA9927F6CA1}"/>
              </a:ext>
            </a:extLst>
          </p:cNvPr>
          <p:cNvSpPr txBox="1"/>
          <p:nvPr/>
        </p:nvSpPr>
        <p:spPr>
          <a:xfrm>
            <a:off x="7922111" y="422645"/>
            <a:ext cx="123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[Réville+2020, Réville+2022, Parenti+2022]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C08C4B9-E3D5-AC40-7078-B522D4DD6F8E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AC23BC-EBB1-7532-A774-30C7889A024E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5134AA-8243-45A8-390E-F7A1913814FA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926ABF-DF35-87DC-5D22-87811DE046AA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048D3E-F430-C523-79D1-E64B53A547DA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  <p:sp>
        <p:nvSpPr>
          <p:cNvPr id="25" name="ZoneTexte 13">
            <a:extLst>
              <a:ext uri="{FF2B5EF4-FFF2-40B4-BE49-F238E27FC236}">
                <a16:creationId xmlns:a16="http://schemas.microsoft.com/office/drawing/2014/main" id="{71E48EBB-5AD8-59EE-A77E-6F4C4C62159A}"/>
              </a:ext>
            </a:extLst>
          </p:cNvPr>
          <p:cNvSpPr txBox="1"/>
          <p:nvPr/>
        </p:nvSpPr>
        <p:spPr bwMode="auto">
          <a:xfrm>
            <a:off x="-13846" y="2951505"/>
            <a:ext cx="317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Garamond"/>
              </a:rPr>
              <a:t>PFSS</a:t>
            </a:r>
            <a:endParaRPr lang="en-US" sz="2000" dirty="0">
              <a:latin typeface="Garamond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accent6"/>
                </a:solidFill>
                <a:latin typeface="Garamond"/>
              </a:rPr>
              <a:t>Few resources</a:t>
            </a:r>
            <a:endParaRPr dirty="0"/>
          </a:p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  <a:latin typeface="Garamond"/>
              </a:rPr>
              <a:t>Magnetic field only</a:t>
            </a:r>
          </a:p>
        </p:txBody>
      </p:sp>
      <p:pic>
        <p:nvPicPr>
          <p:cNvPr id="27" name="Picture 15" descr="A picture containing sky, colorful&#10;&#10;Description automatically generated">
            <a:extLst>
              <a:ext uri="{FF2B5EF4-FFF2-40B4-BE49-F238E27FC236}">
                <a16:creationId xmlns:a16="http://schemas.microsoft.com/office/drawing/2014/main" id="{AAA2E4B7-8DD8-4CAB-E625-52F17D1C3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41342" y="3791055"/>
            <a:ext cx="2229635" cy="2375290"/>
          </a:xfrm>
          <a:prstGeom prst="rect">
            <a:avLst/>
          </a:prstGeom>
        </p:spPr>
      </p:pic>
      <p:pic>
        <p:nvPicPr>
          <p:cNvPr id="28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CFA1D7-CA7E-3F51-BDB7-CCCEB8A00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902659" y="3738397"/>
            <a:ext cx="3136004" cy="2517250"/>
          </a:xfrm>
          <a:prstGeom prst="rect">
            <a:avLst/>
          </a:prstGeom>
        </p:spPr>
      </p:pic>
      <p:pic>
        <p:nvPicPr>
          <p:cNvPr id="29" name="Picture 2" descr="Sylvain Breton (@sy_breton) / X">
            <a:extLst>
              <a:ext uri="{FF2B5EF4-FFF2-40B4-BE49-F238E27FC236}">
                <a16:creationId xmlns:a16="http://schemas.microsoft.com/office/drawing/2014/main" id="{D2E9E0C7-50C8-8A3F-1353-84B80AFD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99419" y="3896632"/>
            <a:ext cx="2439372" cy="2222121"/>
          </a:xfrm>
          <a:prstGeom prst="rect">
            <a:avLst/>
          </a:prstGeom>
          <a:noFill/>
        </p:spPr>
      </p:pic>
      <p:sp>
        <p:nvSpPr>
          <p:cNvPr id="30" name="TextBox 17">
            <a:extLst>
              <a:ext uri="{FF2B5EF4-FFF2-40B4-BE49-F238E27FC236}">
                <a16:creationId xmlns:a16="http://schemas.microsoft.com/office/drawing/2014/main" id="{F192DC77-A242-81CE-5A67-ED4CA17A23DF}"/>
              </a:ext>
            </a:extLst>
          </p:cNvPr>
          <p:cNvSpPr txBox="1"/>
          <p:nvPr/>
        </p:nvSpPr>
        <p:spPr bwMode="auto">
          <a:xfrm>
            <a:off x="842785" y="6271922"/>
            <a:ext cx="1577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Garamond"/>
                <a:ea typeface="Garamond"/>
                <a:cs typeface="Garamond"/>
              </a:rPr>
              <a:t>[Finley et al. 2023]</a:t>
            </a:r>
            <a:endParaRPr/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1C77C7D4-47A2-FB6A-2D15-986BA924565E}"/>
              </a:ext>
            </a:extLst>
          </p:cNvPr>
          <p:cNvSpPr txBox="1"/>
          <p:nvPr/>
        </p:nvSpPr>
        <p:spPr bwMode="auto">
          <a:xfrm>
            <a:off x="3474194" y="6166345"/>
            <a:ext cx="1893062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/>
                <a:ea typeface="Garamond"/>
                <a:cs typeface="Garamond"/>
              </a:rPr>
              <a:t>[Perri et al. 2018, Perri &amp; Leitner et al. 2020]</a:t>
            </a:r>
            <a:endParaRPr dirty="0"/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691D7D2-08CC-54F7-EBCD-EC076EC95AAA}"/>
              </a:ext>
            </a:extLst>
          </p:cNvPr>
          <p:cNvSpPr txBox="1"/>
          <p:nvPr/>
        </p:nvSpPr>
        <p:spPr bwMode="auto">
          <a:xfrm>
            <a:off x="6374090" y="6204522"/>
            <a:ext cx="253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/>
                <a:ea typeface="Garamond"/>
                <a:cs typeface="Garamond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aramond"/>
                <a:ea typeface="Garamond"/>
                <a:cs typeface="Garamond"/>
              </a:rPr>
              <a:t>Réville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/>
                <a:ea typeface="Garamond"/>
                <a:cs typeface="Garamond"/>
              </a:rPr>
              <a:t> et al. 2020, Parenti et al. 2022, Perri et al. 2024]</a:t>
            </a:r>
            <a:endParaRPr dirty="0"/>
          </a:p>
        </p:txBody>
      </p:sp>
      <p:sp>
        <p:nvSpPr>
          <p:cNvPr id="33" name="ZoneTexte 13">
            <a:extLst>
              <a:ext uri="{FF2B5EF4-FFF2-40B4-BE49-F238E27FC236}">
                <a16:creationId xmlns:a16="http://schemas.microsoft.com/office/drawing/2014/main" id="{F73BE65E-9BCF-55DC-CC34-8C14AC2E26FE}"/>
              </a:ext>
            </a:extLst>
          </p:cNvPr>
          <p:cNvSpPr txBox="1"/>
          <p:nvPr/>
        </p:nvSpPr>
        <p:spPr bwMode="auto">
          <a:xfrm>
            <a:off x="2809198" y="2756486"/>
            <a:ext cx="317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Garamond"/>
              </a:rPr>
              <a:t>Wind Predict</a:t>
            </a:r>
            <a:endParaRPr lang="en-US" sz="2000" dirty="0">
              <a:latin typeface="Garamond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accent6"/>
                </a:solidFill>
                <a:latin typeface="Garamond"/>
              </a:rPr>
              <a:t>MHD</a:t>
            </a:r>
            <a:endParaRPr dirty="0"/>
          </a:p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  <a:latin typeface="Garamond"/>
              </a:rPr>
              <a:t>Polytropic +WSA</a:t>
            </a:r>
          </a:p>
        </p:txBody>
      </p:sp>
      <p:sp>
        <p:nvSpPr>
          <p:cNvPr id="37" name="ZoneTexte 13">
            <a:extLst>
              <a:ext uri="{FF2B5EF4-FFF2-40B4-BE49-F238E27FC236}">
                <a16:creationId xmlns:a16="http://schemas.microsoft.com/office/drawing/2014/main" id="{7A436422-C39E-F5BB-0AB6-93A906FFC46D}"/>
              </a:ext>
            </a:extLst>
          </p:cNvPr>
          <p:cNvSpPr txBox="1"/>
          <p:nvPr/>
        </p:nvSpPr>
        <p:spPr bwMode="auto">
          <a:xfrm>
            <a:off x="5838721" y="2845120"/>
            <a:ext cx="317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Garamond"/>
              </a:rPr>
              <a:t>Wind Predict-AW</a:t>
            </a:r>
            <a:endParaRPr lang="en-US" sz="2000" dirty="0">
              <a:latin typeface="Garamond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accent6"/>
                </a:solidFill>
                <a:latin typeface="Garamond"/>
              </a:rPr>
              <a:t>Realistic heating</a:t>
            </a:r>
            <a:endParaRPr dirty="0"/>
          </a:p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  <a:latin typeface="Garamond"/>
              </a:rPr>
              <a:t>Not operational</a:t>
            </a:r>
          </a:p>
        </p:txBody>
      </p:sp>
    </p:spTree>
    <p:extLst>
      <p:ext uri="{BB962C8B-B14F-4D97-AF65-F5344CB8AC3E}">
        <p14:creationId xmlns:p14="http://schemas.microsoft.com/office/powerpoint/2010/main" val="170322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08640980" name="Image 808640979"/>
          <p:cNvPicPr>
            <a:picLocks noChangeAspect="1"/>
          </p:cNvPicPr>
          <p:nvPr/>
        </p:nvPicPr>
        <p:blipFill>
          <a:blip r:embed="rId3"/>
          <a:srcRect r="4352" b="2028"/>
          <a:stretch/>
        </p:blipFill>
        <p:spPr bwMode="auto">
          <a:xfrm>
            <a:off x="-95249" y="569762"/>
            <a:ext cx="9126900" cy="5846497"/>
          </a:xfrm>
          <a:prstGeom prst="rect">
            <a:avLst/>
          </a:prstGeom>
        </p:spPr>
      </p:pic>
      <p:grpSp>
        <p:nvGrpSpPr>
          <p:cNvPr id="1326536919" name="Group 5"/>
          <p:cNvGrpSpPr/>
          <p:nvPr/>
        </p:nvGrpSpPr>
        <p:grpSpPr bwMode="auto">
          <a:xfrm>
            <a:off x="0" y="6652590"/>
            <a:ext cx="9144000" cy="205407"/>
            <a:chOff x="0" y="6652590"/>
            <a:chExt cx="9144000" cy="205407"/>
          </a:xfrm>
        </p:grpSpPr>
        <p:sp>
          <p:nvSpPr>
            <p:cNvPr id="741372278" name="Rectangle 6"/>
            <p:cNvSpPr/>
            <p:nvPr/>
          </p:nvSpPr>
          <p:spPr bwMode="auto">
            <a:xfrm>
              <a:off x="0" y="6652590"/>
              <a:ext cx="2136807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Brun, Strugarek et al.</a:t>
              </a:r>
              <a:endParaRPr/>
            </a:p>
          </p:txBody>
        </p:sp>
        <p:sp>
          <p:nvSpPr>
            <p:cNvPr id="796118125" name="Rectangle 7"/>
            <p:cNvSpPr/>
            <p:nvPr/>
          </p:nvSpPr>
          <p:spPr bwMode="auto">
            <a:xfrm>
              <a:off x="2136807" y="6652590"/>
              <a:ext cx="2722233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JEDI Team Meeting</a:t>
              </a:r>
              <a:endParaRPr/>
            </a:p>
          </p:txBody>
        </p:sp>
        <p:sp>
          <p:nvSpPr>
            <p:cNvPr id="1884791979" name="Rectangle 8"/>
            <p:cNvSpPr/>
            <p:nvPr/>
          </p:nvSpPr>
          <p:spPr bwMode="auto">
            <a:xfrm>
              <a:off x="7641999" y="6652590"/>
              <a:ext cx="1502001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05/05/2025</a:t>
              </a:r>
              <a:endParaRPr/>
            </a:p>
          </p:txBody>
        </p:sp>
        <p:sp>
          <p:nvSpPr>
            <p:cNvPr id="522849241" name="Rectangle 9"/>
            <p:cNvSpPr/>
            <p:nvPr/>
          </p:nvSpPr>
          <p:spPr bwMode="auto">
            <a:xfrm>
              <a:off x="4859041" y="6652590"/>
              <a:ext cx="2782956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IAS, France</a:t>
              </a:r>
              <a:endParaRPr/>
            </a:p>
          </p:txBody>
        </p:sp>
      </p:grpSp>
      <p:sp>
        <p:nvSpPr>
          <p:cNvPr id="983198636" name="ZoneTexte 983198635"/>
          <p:cNvSpPr txBox="1"/>
          <p:nvPr/>
        </p:nvSpPr>
        <p:spPr bwMode="auto">
          <a:xfrm>
            <a:off x="2790237" y="232713"/>
            <a:ext cx="6262143" cy="4575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rgbClr val="002060"/>
                </a:solidFill>
              </a:rPr>
              <a:t>Effect of Resolution of Magnetic Synoptic Map (I)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781114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055401665" name="Image 205540166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554091"/>
            <a:ext cx="9144000" cy="5940315"/>
          </a:xfrm>
          <a:prstGeom prst="rect">
            <a:avLst/>
          </a:prstGeom>
        </p:spPr>
      </p:pic>
      <p:grpSp>
        <p:nvGrpSpPr>
          <p:cNvPr id="1275431224" name="Group 5"/>
          <p:cNvGrpSpPr/>
          <p:nvPr/>
        </p:nvGrpSpPr>
        <p:grpSpPr bwMode="auto">
          <a:xfrm>
            <a:off x="0" y="6652590"/>
            <a:ext cx="9144000" cy="205407"/>
            <a:chOff x="0" y="6652590"/>
            <a:chExt cx="9144000" cy="205407"/>
          </a:xfrm>
        </p:grpSpPr>
        <p:sp>
          <p:nvSpPr>
            <p:cNvPr id="1975403570" name="Rectangle 6"/>
            <p:cNvSpPr/>
            <p:nvPr/>
          </p:nvSpPr>
          <p:spPr bwMode="auto">
            <a:xfrm>
              <a:off x="0" y="6652590"/>
              <a:ext cx="2136807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Brun, Strugarek et al.</a:t>
              </a:r>
              <a:endParaRPr/>
            </a:p>
          </p:txBody>
        </p:sp>
        <p:sp>
          <p:nvSpPr>
            <p:cNvPr id="1011581235" name="Rectangle 7"/>
            <p:cNvSpPr/>
            <p:nvPr/>
          </p:nvSpPr>
          <p:spPr bwMode="auto">
            <a:xfrm>
              <a:off x="2136807" y="6652590"/>
              <a:ext cx="2722233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JEDI Team Meeting</a:t>
              </a:r>
              <a:endParaRPr/>
            </a:p>
          </p:txBody>
        </p:sp>
        <p:sp>
          <p:nvSpPr>
            <p:cNvPr id="1174381734" name="Rectangle 8"/>
            <p:cNvSpPr/>
            <p:nvPr/>
          </p:nvSpPr>
          <p:spPr bwMode="auto">
            <a:xfrm>
              <a:off x="7641999" y="6652590"/>
              <a:ext cx="1502001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05/05/2025</a:t>
              </a:r>
              <a:endParaRPr/>
            </a:p>
          </p:txBody>
        </p:sp>
        <p:sp>
          <p:nvSpPr>
            <p:cNvPr id="317918375" name="Rectangle 9"/>
            <p:cNvSpPr/>
            <p:nvPr/>
          </p:nvSpPr>
          <p:spPr bwMode="auto">
            <a:xfrm>
              <a:off x="4859041" y="6652590"/>
              <a:ext cx="2782956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IAS, France</a:t>
              </a:r>
              <a:endParaRPr/>
            </a:p>
          </p:txBody>
        </p:sp>
      </p:grpSp>
      <p:sp>
        <p:nvSpPr>
          <p:cNvPr id="1907778222" name="ZoneTexte 1907778221"/>
          <p:cNvSpPr txBox="1"/>
          <p:nvPr/>
        </p:nvSpPr>
        <p:spPr bwMode="auto">
          <a:xfrm>
            <a:off x="2752439" y="232713"/>
            <a:ext cx="6338938" cy="4575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rgbClr val="002060"/>
                </a:solidFill>
              </a:rPr>
              <a:t>Effect of Resolution of Magnetic Synoptic Map (II)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358321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493207134" name="Image 49320713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95249" y="613798"/>
            <a:ext cx="9144000" cy="6011399"/>
          </a:xfrm>
          <a:prstGeom prst="rect">
            <a:avLst/>
          </a:prstGeom>
        </p:spPr>
      </p:pic>
      <p:sp>
        <p:nvSpPr>
          <p:cNvPr id="1401154653" name="ZoneTexte 1401154652"/>
          <p:cNvSpPr txBox="1"/>
          <p:nvPr/>
        </p:nvSpPr>
        <p:spPr bwMode="auto">
          <a:xfrm>
            <a:off x="3523510" y="922260"/>
            <a:ext cx="4573492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Wavelength same as in JEDI (SWOC and EWOC)</a:t>
            </a:r>
          </a:p>
        </p:txBody>
      </p:sp>
      <p:grpSp>
        <p:nvGrpSpPr>
          <p:cNvPr id="2056818912" name="Group 5"/>
          <p:cNvGrpSpPr/>
          <p:nvPr/>
        </p:nvGrpSpPr>
        <p:grpSpPr bwMode="auto">
          <a:xfrm>
            <a:off x="0" y="6652590"/>
            <a:ext cx="9144000" cy="205407"/>
            <a:chOff x="0" y="6652590"/>
            <a:chExt cx="9144000" cy="205407"/>
          </a:xfrm>
        </p:grpSpPr>
        <p:sp>
          <p:nvSpPr>
            <p:cNvPr id="996091119" name="Rectangle 6"/>
            <p:cNvSpPr/>
            <p:nvPr/>
          </p:nvSpPr>
          <p:spPr bwMode="auto">
            <a:xfrm>
              <a:off x="0" y="6652590"/>
              <a:ext cx="2136807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Brun, Strugarek et al.</a:t>
              </a:r>
              <a:endParaRPr/>
            </a:p>
          </p:txBody>
        </p:sp>
        <p:sp>
          <p:nvSpPr>
            <p:cNvPr id="2064059338" name="Rectangle 7"/>
            <p:cNvSpPr/>
            <p:nvPr/>
          </p:nvSpPr>
          <p:spPr bwMode="auto">
            <a:xfrm>
              <a:off x="2136807" y="6652590"/>
              <a:ext cx="2722233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JEDI Team Meeting</a:t>
              </a:r>
              <a:endParaRPr/>
            </a:p>
          </p:txBody>
        </p:sp>
        <p:sp>
          <p:nvSpPr>
            <p:cNvPr id="981921010" name="Rectangle 8"/>
            <p:cNvSpPr/>
            <p:nvPr/>
          </p:nvSpPr>
          <p:spPr bwMode="auto">
            <a:xfrm>
              <a:off x="7641999" y="6652590"/>
              <a:ext cx="1502001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05/05/2025</a:t>
              </a:r>
              <a:endParaRPr/>
            </a:p>
          </p:txBody>
        </p:sp>
        <p:sp>
          <p:nvSpPr>
            <p:cNvPr id="494023161" name="Rectangle 9"/>
            <p:cNvSpPr/>
            <p:nvPr/>
          </p:nvSpPr>
          <p:spPr bwMode="auto">
            <a:xfrm>
              <a:off x="4859041" y="6652590"/>
              <a:ext cx="2782956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IAS, France</a:t>
              </a:r>
              <a:endParaRPr/>
            </a:p>
          </p:txBody>
        </p:sp>
      </p:grpSp>
      <p:sp>
        <p:nvSpPr>
          <p:cNvPr id="1416613600" name="ZoneTexte 1416613599"/>
          <p:cNvSpPr txBox="1"/>
          <p:nvPr/>
        </p:nvSpPr>
        <p:spPr bwMode="auto">
          <a:xfrm>
            <a:off x="2654165" y="232713"/>
            <a:ext cx="6415732" cy="4575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rgbClr val="002060"/>
                </a:solidFill>
              </a:rPr>
              <a:t>Effect of Resolution of Magnetic Synoptic Map (III)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8763580" name="Image 178763579"/>
          <p:cNvPicPr>
            <a:picLocks noChangeAspect="1"/>
          </p:cNvPicPr>
          <p:nvPr/>
        </p:nvPicPr>
        <p:blipFill>
          <a:blip r:embed="rId3"/>
          <a:srcRect l="12581" t="10448" r="9891" b="4704"/>
          <a:stretch/>
        </p:blipFill>
        <p:spPr bwMode="auto">
          <a:xfrm>
            <a:off x="810043" y="504498"/>
            <a:ext cx="7490119" cy="6148092"/>
          </a:xfrm>
          <a:prstGeom prst="rect">
            <a:avLst/>
          </a:prstGeom>
        </p:spPr>
      </p:pic>
      <p:sp>
        <p:nvSpPr>
          <p:cNvPr id="378116246" name="ZoneTexte 378116245"/>
          <p:cNvSpPr txBox="1"/>
          <p:nvPr/>
        </p:nvSpPr>
        <p:spPr bwMode="auto">
          <a:xfrm>
            <a:off x="2177915" y="140950"/>
            <a:ext cx="4597502" cy="45755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rgbClr val="002060"/>
                </a:solidFill>
              </a:rPr>
              <a:t>Preparing JEDI: UV Corona @ 5 Rsol</a:t>
            </a:r>
          </a:p>
        </p:txBody>
      </p:sp>
      <p:grpSp>
        <p:nvGrpSpPr>
          <p:cNvPr id="1037338491" name="Group 5"/>
          <p:cNvGrpSpPr/>
          <p:nvPr/>
        </p:nvGrpSpPr>
        <p:grpSpPr bwMode="auto">
          <a:xfrm>
            <a:off x="0" y="6652590"/>
            <a:ext cx="9144000" cy="205407"/>
            <a:chOff x="0" y="6652590"/>
            <a:chExt cx="9144000" cy="205407"/>
          </a:xfrm>
        </p:grpSpPr>
        <p:sp>
          <p:nvSpPr>
            <p:cNvPr id="888006723" name="Rectangle 6"/>
            <p:cNvSpPr/>
            <p:nvPr/>
          </p:nvSpPr>
          <p:spPr bwMode="auto">
            <a:xfrm>
              <a:off x="0" y="6652590"/>
              <a:ext cx="2136807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Brun, Strugarek et al.</a:t>
              </a:r>
              <a:endParaRPr/>
            </a:p>
          </p:txBody>
        </p:sp>
        <p:sp>
          <p:nvSpPr>
            <p:cNvPr id="1701243469" name="Rectangle 7"/>
            <p:cNvSpPr/>
            <p:nvPr/>
          </p:nvSpPr>
          <p:spPr bwMode="auto">
            <a:xfrm>
              <a:off x="2136807" y="6652590"/>
              <a:ext cx="2722233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JEDI Team Meeting</a:t>
              </a:r>
              <a:endParaRPr/>
            </a:p>
          </p:txBody>
        </p:sp>
        <p:sp>
          <p:nvSpPr>
            <p:cNvPr id="357778401" name="Rectangle 8"/>
            <p:cNvSpPr/>
            <p:nvPr/>
          </p:nvSpPr>
          <p:spPr bwMode="auto">
            <a:xfrm>
              <a:off x="7641999" y="6652590"/>
              <a:ext cx="1502001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400">
                  <a:latin typeface="Garamond"/>
                </a:rPr>
                <a:t>05/05/2025</a:t>
              </a:r>
              <a:endParaRPr/>
            </a:p>
          </p:txBody>
        </p:sp>
        <p:sp>
          <p:nvSpPr>
            <p:cNvPr id="1080803130" name="Rectangle 9"/>
            <p:cNvSpPr/>
            <p:nvPr/>
          </p:nvSpPr>
          <p:spPr bwMode="auto">
            <a:xfrm>
              <a:off x="4859041" y="6652590"/>
              <a:ext cx="2782956" cy="205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fr-FR" sz="1400">
                  <a:latin typeface="Garamond"/>
                </a:rPr>
                <a:t>IAS, France</a:t>
              </a:r>
              <a:endParaRPr/>
            </a:p>
          </p:txBody>
        </p:sp>
      </p:grpSp>
      <p:cxnSp>
        <p:nvCxnSpPr>
          <p:cNvPr id="2" name="Connecteur droit 1"/>
          <p:cNvCxnSpPr/>
          <p:nvPr/>
        </p:nvCxnSpPr>
        <p:spPr bwMode="auto">
          <a:xfrm>
            <a:off x="3002264" y="2774345"/>
            <a:ext cx="294462" cy="545419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547241" name="ZoneTexte 481547240"/>
          <p:cNvSpPr txBox="1"/>
          <p:nvPr/>
        </p:nvSpPr>
        <p:spPr bwMode="auto">
          <a:xfrm>
            <a:off x="2427380" y="2411488"/>
            <a:ext cx="1117969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streamers</a:t>
            </a:r>
          </a:p>
        </p:txBody>
      </p:sp>
      <p:sp>
        <p:nvSpPr>
          <p:cNvPr id="2109091715" name="ZoneTexte 2109091714"/>
          <p:cNvSpPr txBox="1"/>
          <p:nvPr/>
        </p:nvSpPr>
        <p:spPr bwMode="auto">
          <a:xfrm>
            <a:off x="4353043" y="4089702"/>
            <a:ext cx="447915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CH</a:t>
            </a:r>
          </a:p>
        </p:txBody>
      </p:sp>
      <p:cxnSp>
        <p:nvCxnSpPr>
          <p:cNvPr id="3" name="Connecteur droit 2"/>
          <p:cNvCxnSpPr/>
          <p:nvPr/>
        </p:nvCxnSpPr>
        <p:spPr bwMode="auto">
          <a:xfrm flipH="1" flipV="1">
            <a:off x="4292567" y="3847798"/>
            <a:ext cx="60476" cy="241904"/>
          </a:xfrm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3662108" name="ZoneTexte 1093662107"/>
          <p:cNvSpPr txBox="1"/>
          <p:nvPr/>
        </p:nvSpPr>
        <p:spPr bwMode="auto">
          <a:xfrm>
            <a:off x="219999" y="3197678"/>
            <a:ext cx="715133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171 A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B0F30C6-CF33-DA2E-32C5-3B5DFF1A5649}"/>
              </a:ext>
            </a:extLst>
          </p:cNvPr>
          <p:cNvSpPr txBox="1"/>
          <p:nvPr/>
        </p:nvSpPr>
        <p:spPr>
          <a:xfrm>
            <a:off x="-5808" y="26237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Garamond" panose="02020404030301010803" pitchFamily="18" charset="0"/>
              </a:rPr>
              <a:t>ESA project: VSWMC</a:t>
            </a:r>
          </a:p>
        </p:txBody>
      </p:sp>
      <p:sp>
        <p:nvSpPr>
          <p:cNvPr id="42" name="ZoneTexte 14">
            <a:extLst>
              <a:ext uri="{FF2B5EF4-FFF2-40B4-BE49-F238E27FC236}">
                <a16:creationId xmlns:a16="http://schemas.microsoft.com/office/drawing/2014/main" id="{0224C7D7-5537-D455-F8A8-53CD660BA3CA}"/>
              </a:ext>
            </a:extLst>
          </p:cNvPr>
          <p:cNvSpPr txBox="1"/>
          <p:nvPr/>
        </p:nvSpPr>
        <p:spPr>
          <a:xfrm>
            <a:off x="-11616" y="7128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Virtual Space Weather Modeling Center =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</a:rPr>
              <a:t>Chain of data-driven heliospheric simulations from the solar surface to the Earth</a:t>
            </a:r>
            <a:endParaRPr lang="en-US" sz="2000" baseline="30000" dirty="0">
              <a:latin typeface="Garamond" panose="02020404030301010803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5F5261-D7B2-AA4E-CDE9-A6A23D27A4A3}"/>
              </a:ext>
            </a:extLst>
          </p:cNvPr>
          <p:cNvSpPr txBox="1"/>
          <p:nvPr/>
        </p:nvSpPr>
        <p:spPr>
          <a:xfrm>
            <a:off x="-17424" y="1301953"/>
            <a:ext cx="333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Pomoell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 &amp; Poedts 2018, Poedts+2020]</a:t>
            </a:r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C92E0637-2711-10DC-FF9D-64B870FC6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" y="2131419"/>
            <a:ext cx="4418171" cy="317952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DEF9CE4-28F1-0485-580F-7B8DF6664431}"/>
              </a:ext>
            </a:extLst>
          </p:cNvPr>
          <p:cNvSpPr txBox="1"/>
          <p:nvPr/>
        </p:nvSpPr>
        <p:spPr>
          <a:xfrm>
            <a:off x="10260" y="5373864"/>
            <a:ext cx="115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[Reiss+2022]</a:t>
            </a:r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F408CED7-151D-3E83-660A-B7D074FAA17C}"/>
              </a:ext>
            </a:extLst>
          </p:cNvPr>
          <p:cNvSpPr/>
          <p:nvPr/>
        </p:nvSpPr>
        <p:spPr>
          <a:xfrm rot="8627552">
            <a:off x="2392365" y="3505964"/>
            <a:ext cx="886128" cy="550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9D8A04-86F9-E884-8BE9-561BA6898B0D}"/>
              </a:ext>
            </a:extLst>
          </p:cNvPr>
          <p:cNvGrpSpPr/>
          <p:nvPr/>
        </p:nvGrpSpPr>
        <p:grpSpPr>
          <a:xfrm>
            <a:off x="1873" y="0"/>
            <a:ext cx="9142127" cy="327048"/>
            <a:chOff x="1873" y="0"/>
            <a:chExt cx="9142127" cy="3270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768F08-063C-739F-4A18-E0DC759AF853}"/>
                </a:ext>
              </a:extLst>
            </p:cNvPr>
            <p:cNvGrpSpPr/>
            <p:nvPr/>
          </p:nvGrpSpPr>
          <p:grpSpPr>
            <a:xfrm>
              <a:off x="1873" y="0"/>
              <a:ext cx="9142127" cy="327048"/>
              <a:chOff x="1873" y="0"/>
              <a:chExt cx="9142127" cy="32704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F6B45C8-A103-9F18-1CDB-E2192AE74BA5}"/>
                  </a:ext>
                </a:extLst>
              </p:cNvPr>
              <p:cNvSpPr/>
              <p:nvPr/>
            </p:nvSpPr>
            <p:spPr>
              <a:xfrm>
                <a:off x="8364931" y="0"/>
                <a:ext cx="779069" cy="3270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fld id="{6114358A-8874-8B4C-ACF7-5A9557367BD8}" type="slidenum">
                  <a:rPr lang="en-US" sz="1400" smtClean="0">
                    <a:latin typeface="Garamond" panose="02020404030301010803" pitchFamily="18" charset="0"/>
                  </a:rPr>
                  <a:t>9</a:t>
                </a:fld>
                <a:r>
                  <a:rPr lang="en-US" sz="1400" dirty="0">
                    <a:latin typeface="Garamond" panose="02020404030301010803" pitchFamily="18" charset="0"/>
                  </a:rPr>
                  <a:t>/23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CBA231-1A51-B8CE-1BEC-A3A84F59F82C}"/>
                  </a:ext>
                </a:extLst>
              </p:cNvPr>
              <p:cNvSpPr/>
              <p:nvPr/>
            </p:nvSpPr>
            <p:spPr>
              <a:xfrm>
                <a:off x="1873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Introduction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D1E43AA-6AA8-87CF-3EBB-485E5A0886A5}"/>
                  </a:ext>
                </a:extLst>
              </p:cNvPr>
              <p:cNvSpPr/>
              <p:nvPr/>
            </p:nvSpPr>
            <p:spPr>
              <a:xfrm>
                <a:off x="2040737" y="0"/>
                <a:ext cx="1702534" cy="327048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Solar wind models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037696D-1097-8A45-C8A1-6EC700AAC5F1}"/>
                  </a:ext>
                </a:extLst>
              </p:cNvPr>
              <p:cNvSpPr/>
              <p:nvPr/>
            </p:nvSpPr>
            <p:spPr>
              <a:xfrm>
                <a:off x="4183402" y="0"/>
                <a:ext cx="2038863" cy="32704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Transient models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0150B9B-62A4-32F5-344C-7E767E9BB508}"/>
                  </a:ext>
                </a:extLst>
              </p:cNvPr>
              <p:cNvSpPr/>
              <p:nvPr/>
            </p:nvSpPr>
            <p:spPr>
              <a:xfrm>
                <a:off x="6222265" y="0"/>
                <a:ext cx="2142666" cy="32704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Garamond" panose="02020404030301010803" pitchFamily="18" charset="0"/>
                  </a:rPr>
                  <a:t>Longer trend &amp; others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AABF57-084E-719D-4424-88E59CDED7D9}"/>
                </a:ext>
              </a:extLst>
            </p:cNvPr>
            <p:cNvSpPr/>
            <p:nvPr/>
          </p:nvSpPr>
          <p:spPr>
            <a:xfrm>
              <a:off x="3743272" y="0"/>
              <a:ext cx="440131" cy="3270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2/4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3C2DE6-F563-078A-510D-36EEB14593F8}"/>
              </a:ext>
            </a:extLst>
          </p:cNvPr>
          <p:cNvSpPr txBox="1"/>
          <p:nvPr/>
        </p:nvSpPr>
        <p:spPr>
          <a:xfrm>
            <a:off x="-11616" y="563692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aramond" charset="0"/>
                <a:ea typeface="Garamond" charset="0"/>
                <a:cs typeface="Garamond" charset="0"/>
              </a:rPr>
              <a:t>Wind Predict successfully integrated in Phase 3</a:t>
            </a:r>
          </a:p>
          <a:p>
            <a:pPr algn="ctr"/>
            <a:r>
              <a:rPr lang="en-US" sz="2000" dirty="0">
                <a:latin typeface="Garamond" charset="0"/>
                <a:ea typeface="Garamond" charset="0"/>
                <a:cs typeface="Garamond" charset="0"/>
                <a:sym typeface="Wingdings"/>
              </a:rPr>
              <a:t> Can be coupled with heliospheric models to replace empirical extrapolations</a:t>
            </a:r>
          </a:p>
          <a:p>
            <a:pPr algn="ctr"/>
            <a:r>
              <a:rPr lang="en-US" sz="2000" dirty="0">
                <a:latin typeface="Garamond" charset="0"/>
                <a:ea typeface="Garamond" charset="0"/>
                <a:cs typeface="Garamond" charset="0"/>
                <a:sym typeface="Wingdings"/>
              </a:rPr>
              <a:t>  Next step is to incorporate Alfvén waves to recover the wind bimodality</a:t>
            </a:r>
            <a:endParaRPr lang="en-US" sz="2000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4B252-208E-B18F-DFCB-A2667CB1D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20" y="1420753"/>
            <a:ext cx="4532455" cy="2177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50970-FB9A-642D-0986-5F91F8D343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t="20723" r="19485" b="21323"/>
          <a:stretch/>
        </p:blipFill>
        <p:spPr>
          <a:xfrm>
            <a:off x="5788334" y="3597795"/>
            <a:ext cx="2026525" cy="1913286"/>
          </a:xfrm>
          <a:prstGeom prst="rect">
            <a:avLst/>
          </a:prstGeom>
        </p:spPr>
      </p:pic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23420DD5-3A80-49E2-4364-030005715A8E}"/>
              </a:ext>
            </a:extLst>
          </p:cNvPr>
          <p:cNvSpPr/>
          <p:nvPr/>
        </p:nvSpPr>
        <p:spPr>
          <a:xfrm>
            <a:off x="4710678" y="342900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tx1"/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69D43212-4F40-F683-AE3C-97540AEA4A4D}"/>
              </a:ext>
            </a:extLst>
          </p:cNvPr>
          <p:cNvGrpSpPr/>
          <p:nvPr/>
        </p:nvGrpSpPr>
        <p:grpSpPr>
          <a:xfrm>
            <a:off x="0" y="6652591"/>
            <a:ext cx="9144000" cy="205408"/>
            <a:chOff x="0" y="6652591"/>
            <a:chExt cx="9144000" cy="20540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7564A4-5A08-5AED-C446-58E51878598A}"/>
                </a:ext>
              </a:extLst>
            </p:cNvPr>
            <p:cNvSpPr/>
            <p:nvPr/>
          </p:nvSpPr>
          <p:spPr>
            <a:xfrm>
              <a:off x="0" y="6652591"/>
              <a:ext cx="2136808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Allan Sacha  BRUN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28FDA0-1344-9FF6-E827-9B3EA22A7568}"/>
                </a:ext>
              </a:extLst>
            </p:cNvPr>
            <p:cNvSpPr/>
            <p:nvPr/>
          </p:nvSpPr>
          <p:spPr>
            <a:xfrm>
              <a:off x="2136808" y="6652591"/>
              <a:ext cx="2722234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ESA Workshop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E9AE2E-73F3-5DA6-3C2A-275C8DF5E41F}"/>
                </a:ext>
              </a:extLst>
            </p:cNvPr>
            <p:cNvSpPr/>
            <p:nvPr/>
          </p:nvSpPr>
          <p:spPr>
            <a:xfrm>
              <a:off x="7641999" y="6652591"/>
              <a:ext cx="1502001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04/08/2026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2E8E1B-109E-9029-C85E-EF285EEE20A8}"/>
                </a:ext>
              </a:extLst>
            </p:cNvPr>
            <p:cNvSpPr/>
            <p:nvPr/>
          </p:nvSpPr>
          <p:spPr>
            <a:xfrm>
              <a:off x="4859042" y="6652591"/>
              <a:ext cx="2782957" cy="205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Garamond" panose="02020404030301010803" pitchFamily="18" charset="0"/>
                </a:rPr>
                <a:t>Darmstadt, Germany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034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50" grpId="0"/>
      <p:bldP spid="56" grpId="0" animBg="1"/>
      <p:bldP spid="4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894</TotalTime>
  <Words>2166</Words>
  <Application>Microsoft Macintosh PowerPoint</Application>
  <PresentationFormat>Affichage à l'écran (4:3)</PresentationFormat>
  <Paragraphs>464</Paragraphs>
  <Slides>29</Slides>
  <Notes>16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Garamond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Perri</dc:creator>
  <cp:lastModifiedBy>BRUN Allan-Sacha</cp:lastModifiedBy>
  <cp:revision>486</cp:revision>
  <dcterms:created xsi:type="dcterms:W3CDTF">2022-05-12T09:07:14Z</dcterms:created>
  <dcterms:modified xsi:type="dcterms:W3CDTF">2026-04-07T20:25:43Z</dcterms:modified>
</cp:coreProperties>
</file>