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Inter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regular.fntdata"/><Relationship Id="rId25" Type="http://schemas.openxmlformats.org/officeDocument/2006/relationships/slide" Target="slides/slide20.xml"/><Relationship Id="rId28" Type="http://schemas.openxmlformats.org/officeDocument/2006/relationships/font" Target="fonts/Inter-italic.fntdata"/><Relationship Id="rId27" Type="http://schemas.openxmlformats.org/officeDocument/2006/relationships/font" Target="fonts/Int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ce99a6e128_0_0:notes"/>
          <p:cNvSpPr txBox="1"/>
          <p:nvPr>
            <p:ph idx="1" type="body"/>
          </p:nvPr>
        </p:nvSpPr>
        <p:spPr>
          <a:xfrm>
            <a:off x="393868" y="3788751"/>
            <a:ext cx="6070200" cy="46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3ce99a6e128_0_0:notes"/>
          <p:cNvSpPr/>
          <p:nvPr>
            <p:ph idx="2" type="sldImg"/>
          </p:nvPr>
        </p:nvSpPr>
        <p:spPr>
          <a:xfrm>
            <a:off x="166245" y="288855"/>
            <a:ext cx="6429900" cy="330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ce99a6e128_0_200:notes"/>
          <p:cNvSpPr txBox="1"/>
          <p:nvPr>
            <p:ph idx="1" type="body"/>
          </p:nvPr>
        </p:nvSpPr>
        <p:spPr>
          <a:xfrm>
            <a:off x="393868" y="3788751"/>
            <a:ext cx="6070200" cy="46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ce99a6e128_0_200:notes"/>
          <p:cNvSpPr/>
          <p:nvPr>
            <p:ph idx="2" type="sldImg"/>
          </p:nvPr>
        </p:nvSpPr>
        <p:spPr>
          <a:xfrm>
            <a:off x="166245" y="288855"/>
            <a:ext cx="6429900" cy="330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ce99a6e128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ce99a6e128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d25ef530a1_0_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d25ef530a1_0_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25ef530a1_0_7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d25ef530a1_0_7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d25ef530a1_0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d25ef530a1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d25ef530a1_0_8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d25ef530a1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ce99a6e128_0_9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ce99a6e128_0_9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ce99a6e128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ce99a6e128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ce99a6e128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ce99a6e128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ce99a6e128_0_481:notes"/>
          <p:cNvSpPr txBox="1"/>
          <p:nvPr>
            <p:ph idx="1" type="body"/>
          </p:nvPr>
        </p:nvSpPr>
        <p:spPr>
          <a:xfrm>
            <a:off x="393868" y="3788751"/>
            <a:ext cx="6070200" cy="46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3ce99a6e128_0_481:notes"/>
          <p:cNvSpPr/>
          <p:nvPr>
            <p:ph idx="2" type="sldImg"/>
          </p:nvPr>
        </p:nvSpPr>
        <p:spPr>
          <a:xfrm>
            <a:off x="166245" y="288855"/>
            <a:ext cx="6429900" cy="330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e99a6e128_0_7:notes"/>
          <p:cNvSpPr txBox="1"/>
          <p:nvPr>
            <p:ph idx="1" type="body"/>
          </p:nvPr>
        </p:nvSpPr>
        <p:spPr>
          <a:xfrm>
            <a:off x="393868" y="3788751"/>
            <a:ext cx="6070200" cy="46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3ce99a6e128_0_7:notes"/>
          <p:cNvSpPr/>
          <p:nvPr>
            <p:ph idx="2" type="sldImg"/>
          </p:nvPr>
        </p:nvSpPr>
        <p:spPr>
          <a:xfrm>
            <a:off x="166245" y="288855"/>
            <a:ext cx="6429900" cy="330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ce99a6e128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ce99a6e128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e99a6e128_0_12:notes"/>
          <p:cNvSpPr txBox="1"/>
          <p:nvPr>
            <p:ph idx="1" type="body"/>
          </p:nvPr>
        </p:nvSpPr>
        <p:spPr>
          <a:xfrm>
            <a:off x="393868" y="3788751"/>
            <a:ext cx="6070200" cy="46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ce99a6e128_0_12:notes"/>
          <p:cNvSpPr/>
          <p:nvPr>
            <p:ph idx="2" type="sldImg"/>
          </p:nvPr>
        </p:nvSpPr>
        <p:spPr>
          <a:xfrm>
            <a:off x="166245" y="288855"/>
            <a:ext cx="6429900" cy="330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ce99a6e12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ce99a6e12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ce99a6e128_0_58:notes"/>
          <p:cNvSpPr txBox="1"/>
          <p:nvPr>
            <p:ph idx="1" type="body"/>
          </p:nvPr>
        </p:nvSpPr>
        <p:spPr>
          <a:xfrm>
            <a:off x="393868" y="3788751"/>
            <a:ext cx="6070200" cy="46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ce99a6e128_0_58:notes"/>
          <p:cNvSpPr/>
          <p:nvPr>
            <p:ph idx="2" type="sldImg"/>
          </p:nvPr>
        </p:nvSpPr>
        <p:spPr>
          <a:xfrm>
            <a:off x="166245" y="288855"/>
            <a:ext cx="6429900" cy="3303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25ef530a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d25ef530a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ce99a6e12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ce99a6e12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25ef530a1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d25ef530a1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ce99a6e128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ce99a6e128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hite" showMasterSp="0">
  <p:cSld name="Title whit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60674" r="304" t="0"/>
          <a:stretch/>
        </p:blipFill>
        <p:spPr>
          <a:xfrm>
            <a:off x="-1" y="3034162"/>
            <a:ext cx="9143998" cy="137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0554" y="4631565"/>
            <a:ext cx="1591769" cy="215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782" y="4459069"/>
            <a:ext cx="3306248" cy="56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7849" y="4457257"/>
            <a:ext cx="3304113" cy="56459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858841" y="3475572"/>
            <a:ext cx="50520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rgbClr val="0A2864"/>
              </a:buClr>
              <a:buSzPts val="1600"/>
              <a:buFont typeface="Inter"/>
              <a:buNone/>
              <a:defRPr sz="1600">
                <a:solidFill>
                  <a:srgbClr val="0A2864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A2864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FC6A59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858841" y="2571750"/>
            <a:ext cx="76218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rgbClr val="0A2864"/>
              </a:buClr>
              <a:buSzPts val="1600"/>
              <a:buFont typeface="Inter"/>
              <a:buNone/>
              <a:defRPr sz="1600">
                <a:solidFill>
                  <a:srgbClr val="0A2864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A2864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FC6A59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3" type="body"/>
          </p:nvPr>
        </p:nvSpPr>
        <p:spPr>
          <a:xfrm>
            <a:off x="858841" y="2035936"/>
            <a:ext cx="76218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A2864"/>
              </a:buClr>
              <a:buSzPts val="2400"/>
              <a:buFont typeface="Inter"/>
              <a:buNone/>
              <a:defRPr sz="2400">
                <a:solidFill>
                  <a:srgbClr val="0A2864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A2864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FC6A59"/>
              </a:buClr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4" type="body"/>
          </p:nvPr>
        </p:nvSpPr>
        <p:spPr>
          <a:xfrm>
            <a:off x="859239" y="501007"/>
            <a:ext cx="76206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A2864"/>
              </a:buClr>
              <a:buSzPts val="3200"/>
              <a:buFont typeface="Arial"/>
              <a:buNone/>
              <a:defRPr b="0" sz="3200">
                <a:solidFill>
                  <a:srgbClr val="0A2864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A2864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FC6A59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header">
  <p:cSld name="Content with 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864"/>
              </a:buClr>
              <a:buSzPts val="2800"/>
              <a:buFont typeface="Times New Roman"/>
              <a:buNone/>
              <a:defRPr>
                <a:solidFill>
                  <a:srgbClr val="002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/>
        </p:nvSpPr>
        <p:spPr>
          <a:xfrm>
            <a:off x="8019133" y="4795664"/>
            <a:ext cx="99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2864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r>
              <a:rPr b="0" i="0" lang="en" sz="1200" u="none" cap="none" strike="noStrike">
                <a:solidFill>
                  <a:srgbClr val="002864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1200" u="none" cap="none" strike="noStrike">
              <a:solidFill>
                <a:srgbClr val="00286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39725" y="1106299"/>
            <a:ext cx="87519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A2864"/>
              </a:buClr>
              <a:buSzPts val="1800"/>
              <a:buFont typeface="Times New Roman"/>
              <a:buChar char="●"/>
              <a:defRPr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A2864"/>
              </a:buClr>
              <a:buSzPts val="1800"/>
              <a:buFont typeface="Times New Roman"/>
              <a:buChar char="○"/>
              <a:defRPr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A2864"/>
              </a:buClr>
              <a:buSzPts val="1800"/>
              <a:buFont typeface="Times New Roman"/>
              <a:buChar char="■"/>
              <a:defRPr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A2864"/>
              </a:buClr>
              <a:buSzPts val="1800"/>
              <a:buFont typeface="Times New Roman"/>
              <a:buChar char="●"/>
              <a:defRPr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A2864"/>
              </a:buClr>
              <a:buSzPts val="1800"/>
              <a:buFont typeface="Times New Roman"/>
              <a:buChar char="○"/>
              <a:defRPr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A2864"/>
              </a:buClr>
              <a:buSzPts val="1800"/>
              <a:buFont typeface="Times New Roman"/>
              <a:buChar char="■"/>
              <a:defRPr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A2864"/>
              </a:buClr>
              <a:buSzPts val="1800"/>
              <a:buFont typeface="Times New Roman"/>
              <a:buChar char="●"/>
              <a:defRPr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A2864"/>
              </a:buClr>
              <a:buSzPts val="1800"/>
              <a:buFont typeface="Times New Roman"/>
              <a:buChar char="○"/>
              <a:defRPr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A2864"/>
              </a:buClr>
              <a:buSzPts val="1800"/>
              <a:buFont typeface="Times New Roman"/>
              <a:buChar char="■"/>
              <a:defRPr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cxnSp>
        <p:nvCxnSpPr>
          <p:cNvPr id="63" name="Google Shape;63;p14"/>
          <p:cNvCxnSpPr/>
          <p:nvPr/>
        </p:nvCxnSpPr>
        <p:spPr>
          <a:xfrm flipH="1" rot="10800000">
            <a:off x="2225" y="997241"/>
            <a:ext cx="9126600" cy="11100"/>
          </a:xfrm>
          <a:prstGeom prst="straightConnector1">
            <a:avLst/>
          </a:prstGeom>
          <a:noFill/>
          <a:ln cap="flat" cmpd="sng" w="38100">
            <a:solidFill>
              <a:srgbClr val="FC6A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Google Shape;64;p14"/>
          <p:cNvCxnSpPr/>
          <p:nvPr/>
        </p:nvCxnSpPr>
        <p:spPr>
          <a:xfrm flipH="1" rot="10800000">
            <a:off x="-1577" y="949074"/>
            <a:ext cx="9126600" cy="11100"/>
          </a:xfrm>
          <a:prstGeom prst="straightConnector1">
            <a:avLst/>
          </a:prstGeom>
          <a:noFill/>
          <a:ln cap="flat" cmpd="sng" w="19050">
            <a:solidFill>
              <a:srgbClr val="0A286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bttmp7iElbtEi6qB_n1qCDkrmTgQgZFt/view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3" type="body"/>
          </p:nvPr>
        </p:nvSpPr>
        <p:spPr>
          <a:xfrm>
            <a:off x="294287" y="2732329"/>
            <a:ext cx="86811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A2864"/>
              </a:buClr>
              <a:buSzPts val="2040"/>
              <a:buFont typeface="Inter"/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Sadaf Shahsavani</a:t>
            </a:r>
            <a:r>
              <a:rPr baseline="30000" lang="en" sz="16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&amp; Yuri Y. Shprits</a:t>
            </a:r>
            <a:r>
              <a:rPr baseline="30000" lang="en" sz="1600">
                <a:latin typeface="Times New Roman"/>
                <a:ea typeface="Times New Roman"/>
                <a:cs typeface="Times New Roman"/>
                <a:sym typeface="Times New Roman"/>
              </a:rPr>
              <a:t>1,2,3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A2864"/>
              </a:buClr>
              <a:buSzPts val="2040"/>
              <a:buFont typeface="Inter"/>
              <a:buNone/>
            </a:pPr>
            <a:r>
              <a:rPr baseline="30000" lang="en" sz="156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020">
                <a:latin typeface="Times New Roman"/>
                <a:ea typeface="Times New Roman"/>
                <a:cs typeface="Times New Roman"/>
                <a:sym typeface="Times New Roman"/>
              </a:rPr>
              <a:t>GFZ Helmholtz Centre for Geosciences, Potsdam, Germany</a:t>
            </a:r>
            <a:endParaRPr sz="10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A2864"/>
              </a:buClr>
              <a:buSzPts val="2040"/>
              <a:buFont typeface="Inter"/>
              <a:buNone/>
            </a:pPr>
            <a:r>
              <a:rPr baseline="30000" lang="en" sz="102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020">
                <a:latin typeface="Times New Roman"/>
                <a:ea typeface="Times New Roman"/>
                <a:cs typeface="Times New Roman"/>
                <a:sym typeface="Times New Roman"/>
              </a:rPr>
              <a:t>Institute of Physics and Astronomy, University of Potsdam, Potsdam, Germany</a:t>
            </a:r>
            <a:endParaRPr sz="10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A2864"/>
              </a:buClr>
              <a:buSzPts val="2040"/>
              <a:buFont typeface="Inter"/>
              <a:buNone/>
            </a:pPr>
            <a:r>
              <a:rPr baseline="30000" lang="en" sz="102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020">
                <a:latin typeface="Times New Roman"/>
                <a:ea typeface="Times New Roman"/>
                <a:cs typeface="Times New Roman"/>
                <a:sym typeface="Times New Roman"/>
              </a:rPr>
              <a:t>Department of Earth, Planetary, and Space Sciences, University of California, Los Angeles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/>
          <p:nvPr>
            <p:ph idx="4" type="body"/>
          </p:nvPr>
        </p:nvSpPr>
        <p:spPr>
          <a:xfrm>
            <a:off x="287550" y="1492641"/>
            <a:ext cx="856890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864"/>
              </a:buClr>
              <a:buSzPts val="3200"/>
              <a:buFont typeface="Arial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Physics–Informed Machine Learning Modeling of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2864"/>
              </a:buClr>
              <a:buSzPts val="3200"/>
              <a:buFont typeface="Arial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Plasmaspheric Cold Electron Density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7050" y="150999"/>
            <a:ext cx="1782400" cy="13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31449" y="208603"/>
            <a:ext cx="86811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 Weather and Heliophysics Modelling Workshop</a:t>
            </a:r>
            <a:endParaRPr sz="1600">
              <a:solidFill>
                <a:srgbClr val="0A2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7-9 April 2026</a:t>
            </a:r>
            <a:endParaRPr sz="1600">
              <a:solidFill>
                <a:srgbClr val="0A2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994" y="134764"/>
            <a:ext cx="1205325" cy="12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2864"/>
                </a:solidFill>
              </a:rPr>
              <a:t>Index</a:t>
            </a:r>
            <a:endParaRPr sz="2800">
              <a:solidFill>
                <a:srgbClr val="0A2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239725" y="1106299"/>
            <a:ext cx="87519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Plasmasphere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PINE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Physics-informed machine learning models</a:t>
            </a:r>
            <a:endParaRPr>
              <a:solidFill>
                <a:srgbClr val="FF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lphaLcPeriod"/>
            </a:pPr>
            <a:r>
              <a:rPr lang="en">
                <a:solidFill>
                  <a:srgbClr val="FF0000"/>
                </a:solidFill>
              </a:rPr>
              <a:t>Residuals model</a:t>
            </a:r>
            <a:endParaRPr>
              <a:solidFill>
                <a:srgbClr val="FF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lphaLcPeriod"/>
            </a:pPr>
            <a:r>
              <a:rPr lang="en">
                <a:solidFill>
                  <a:srgbClr val="FF0000"/>
                </a:solidFill>
              </a:rPr>
              <a:t>Augmented model</a:t>
            </a:r>
            <a:endParaRPr>
              <a:solidFill>
                <a:srgbClr val="FF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lphaLcPeriod"/>
            </a:pPr>
            <a:r>
              <a:rPr lang="en">
                <a:solidFill>
                  <a:srgbClr val="FF0000"/>
                </a:solidFill>
              </a:rPr>
              <a:t>Physical loss model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Conclusions &amp; future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Physics-informed machine learning models</a:t>
            </a:r>
            <a:endParaRPr/>
          </a:p>
        </p:txBody>
      </p:sp>
      <p:grpSp>
        <p:nvGrpSpPr>
          <p:cNvPr id="185" name="Google Shape;185;p25"/>
          <p:cNvGrpSpPr/>
          <p:nvPr/>
        </p:nvGrpSpPr>
        <p:grpSpPr>
          <a:xfrm>
            <a:off x="346476" y="1120009"/>
            <a:ext cx="3397532" cy="1519639"/>
            <a:chOff x="-148572" y="2832639"/>
            <a:chExt cx="3692568" cy="1651602"/>
          </a:xfrm>
        </p:grpSpPr>
        <p:sp>
          <p:nvSpPr>
            <p:cNvPr id="186" name="Google Shape;186;p25"/>
            <p:cNvSpPr txBox="1"/>
            <p:nvPr/>
          </p:nvSpPr>
          <p:spPr>
            <a:xfrm>
              <a:off x="942503" y="2832639"/>
              <a:ext cx="18282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PINE model</a:t>
              </a:r>
              <a:endParaRPr b="1" sz="1288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980600" y="3229309"/>
              <a:ext cx="1752000" cy="815400"/>
            </a:xfrm>
            <a:prstGeom prst="rect">
              <a:avLst/>
            </a:prstGeom>
            <a:solidFill>
              <a:srgbClr val="EEEEEE"/>
            </a:solidFill>
            <a:ln cap="flat" cmpd="sng" w="17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4125" lIns="84125" spcFirstLastPara="1" rIns="84125" wrap="square" tIns="84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/>
                <a:t>NN</a:t>
              </a:r>
              <a:endParaRPr b="1" sz="1288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88">
                  <a:solidFill>
                    <a:srgbClr val="000000"/>
                  </a:solidFill>
                </a:rPr>
                <a:t>minimizes</a:t>
              </a:r>
              <a:endParaRPr sz="1288">
                <a:solidFill>
                  <a:srgbClr val="00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88">
                  <a:solidFill>
                    <a:srgbClr val="000000"/>
                  </a:solidFill>
                </a:rPr>
                <a:t> || </a:t>
              </a:r>
              <a:r>
                <a:rPr b="1" lang="en" sz="1288">
                  <a:solidFill>
                    <a:schemeClr val="dk1"/>
                  </a:solidFill>
                </a:rPr>
                <a:t>n</a:t>
              </a:r>
              <a:r>
                <a:rPr baseline="-25000" lang="en" sz="1288">
                  <a:solidFill>
                    <a:schemeClr val="dk1"/>
                  </a:solidFill>
                </a:rPr>
                <a:t>model</a:t>
              </a:r>
              <a:r>
                <a:rPr lang="en" sz="1288">
                  <a:solidFill>
                    <a:srgbClr val="000000"/>
                  </a:solidFill>
                </a:rPr>
                <a:t>- </a:t>
              </a:r>
              <a:r>
                <a:rPr b="1" lang="en" sz="1288">
                  <a:solidFill>
                    <a:srgbClr val="000000"/>
                  </a:solidFill>
                </a:rPr>
                <a:t>n</a:t>
              </a:r>
              <a:r>
                <a:rPr baseline="-25000" lang="en" sz="1288">
                  <a:solidFill>
                    <a:srgbClr val="000000"/>
                  </a:solidFill>
                </a:rPr>
                <a:t>obs</a:t>
              </a:r>
              <a:r>
                <a:rPr lang="en" sz="1288">
                  <a:solidFill>
                    <a:srgbClr val="000000"/>
                  </a:solidFill>
                </a:rPr>
                <a:t>||</a:t>
              </a:r>
              <a:r>
                <a:rPr baseline="30000" lang="en" sz="1288"/>
                <a:t>2</a:t>
              </a:r>
              <a:r>
                <a:rPr baseline="-25000" lang="en" sz="1288">
                  <a:solidFill>
                    <a:srgbClr val="000000"/>
                  </a:solidFill>
                </a:rPr>
                <a:t>2</a:t>
              </a:r>
              <a:endParaRPr b="1" sz="1288"/>
            </a:p>
          </p:txBody>
        </p:sp>
        <p:sp>
          <p:nvSpPr>
            <p:cNvPr id="188" name="Google Shape;188;p25"/>
            <p:cNvSpPr txBox="1"/>
            <p:nvPr/>
          </p:nvSpPr>
          <p:spPr>
            <a:xfrm>
              <a:off x="-148572" y="3429032"/>
              <a:ext cx="8202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/>
                <a:t>indices</a:t>
              </a:r>
              <a:endParaRPr b="1" sz="1288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189;p25"/>
            <p:cNvSpPr txBox="1"/>
            <p:nvPr/>
          </p:nvSpPr>
          <p:spPr>
            <a:xfrm>
              <a:off x="2980296" y="3439525"/>
              <a:ext cx="5637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solidFill>
                    <a:srgbClr val="0000FF"/>
                  </a:solidFill>
                </a:rPr>
                <a:t>n</a:t>
              </a:r>
              <a:r>
                <a:rPr baseline="-25000" lang="en" sz="1288">
                  <a:solidFill>
                    <a:srgbClr val="0000FF"/>
                  </a:solidFill>
                </a:rPr>
                <a:t>PINE</a:t>
              </a:r>
              <a:r>
                <a:rPr lang="en" sz="1288">
                  <a:solidFill>
                    <a:srgbClr val="000000"/>
                  </a:solidFill>
                </a:rPr>
                <a:t> </a:t>
              </a:r>
              <a:endParaRPr sz="1288">
                <a:solidFill>
                  <a:srgbClr val="000000"/>
                </a:solidFill>
              </a:endParaRPr>
            </a:p>
          </p:txBody>
        </p:sp>
        <p:grpSp>
          <p:nvGrpSpPr>
            <p:cNvPr id="190" name="Google Shape;190;p25"/>
            <p:cNvGrpSpPr/>
            <p:nvPr/>
          </p:nvGrpSpPr>
          <p:grpSpPr>
            <a:xfrm>
              <a:off x="1893128" y="4054269"/>
              <a:ext cx="612000" cy="429972"/>
              <a:chOff x="2805178" y="2866185"/>
              <a:chExt cx="612000" cy="429972"/>
            </a:xfrm>
          </p:grpSpPr>
          <p:cxnSp>
            <p:nvCxnSpPr>
              <p:cNvPr id="191" name="Google Shape;191;p25"/>
              <p:cNvCxnSpPr/>
              <p:nvPr/>
            </p:nvCxnSpPr>
            <p:spPr>
              <a:xfrm rot="10800000">
                <a:off x="2948686" y="2866185"/>
                <a:ext cx="0" cy="196200"/>
              </a:xfrm>
              <a:prstGeom prst="straightConnector1">
                <a:avLst/>
              </a:prstGeom>
              <a:noFill/>
              <a:ln cap="flat" cmpd="sng" w="8775">
                <a:solidFill>
                  <a:srgbClr val="59595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92" name="Google Shape;192;p25"/>
              <p:cNvSpPr txBox="1"/>
              <p:nvPr/>
            </p:nvSpPr>
            <p:spPr>
              <a:xfrm>
                <a:off x="2805178" y="2936757"/>
                <a:ext cx="6120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4125" lIns="84125" spcFirstLastPara="1" rIns="84125" wrap="square" tIns="841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88">
                    <a:solidFill>
                      <a:srgbClr val="000000"/>
                    </a:solidFill>
                  </a:rPr>
                  <a:t>n</a:t>
                </a:r>
                <a:r>
                  <a:rPr baseline="-25000" lang="en" sz="1288">
                    <a:solidFill>
                      <a:srgbClr val="000000"/>
                    </a:solidFill>
                  </a:rPr>
                  <a:t>obs</a:t>
                </a:r>
                <a:endParaRPr baseline="-25000" sz="1288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93" name="Google Shape;193;p25"/>
            <p:cNvCxnSpPr/>
            <p:nvPr/>
          </p:nvCxnSpPr>
          <p:spPr>
            <a:xfrm>
              <a:off x="2737094" y="3656806"/>
              <a:ext cx="309000" cy="0"/>
            </a:xfrm>
            <a:prstGeom prst="straightConnector1">
              <a:avLst/>
            </a:prstGeom>
            <a:noFill/>
            <a:ln cap="flat" cmpd="sng" w="87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4" name="Google Shape;194;p25"/>
            <p:cNvCxnSpPr/>
            <p:nvPr/>
          </p:nvCxnSpPr>
          <p:spPr>
            <a:xfrm>
              <a:off x="670152" y="3637591"/>
              <a:ext cx="309000" cy="0"/>
            </a:xfrm>
            <a:prstGeom prst="straightConnector1">
              <a:avLst/>
            </a:prstGeom>
            <a:noFill/>
            <a:ln cap="flat" cmpd="sng" w="87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Physics-informed machine learning models</a:t>
            </a:r>
            <a:endParaRPr/>
          </a:p>
        </p:txBody>
      </p:sp>
      <p:grpSp>
        <p:nvGrpSpPr>
          <p:cNvPr id="200" name="Google Shape;200;p26"/>
          <p:cNvGrpSpPr/>
          <p:nvPr/>
        </p:nvGrpSpPr>
        <p:grpSpPr>
          <a:xfrm>
            <a:off x="4043357" y="1131902"/>
            <a:ext cx="3466226" cy="1537443"/>
            <a:chOff x="323280" y="2852533"/>
            <a:chExt cx="3466226" cy="1537443"/>
          </a:xfrm>
        </p:grpSpPr>
        <p:grpSp>
          <p:nvGrpSpPr>
            <p:cNvPr id="201" name="Google Shape;201;p26"/>
            <p:cNvGrpSpPr/>
            <p:nvPr/>
          </p:nvGrpSpPr>
          <p:grpSpPr>
            <a:xfrm>
              <a:off x="323280" y="3235300"/>
              <a:ext cx="3466226" cy="1154676"/>
              <a:chOff x="1758418" y="1451524"/>
              <a:chExt cx="3767227" cy="1254946"/>
            </a:xfrm>
          </p:grpSpPr>
          <p:grpSp>
            <p:nvGrpSpPr>
              <p:cNvPr id="202" name="Google Shape;202;p26"/>
              <p:cNvGrpSpPr/>
              <p:nvPr/>
            </p:nvGrpSpPr>
            <p:grpSpPr>
              <a:xfrm>
                <a:off x="2905462" y="1451524"/>
                <a:ext cx="2620183" cy="1254946"/>
                <a:chOff x="1764487" y="1756390"/>
                <a:chExt cx="2620183" cy="1254946"/>
              </a:xfrm>
            </p:grpSpPr>
            <p:sp>
              <p:nvSpPr>
                <p:cNvPr id="203" name="Google Shape;203;p26"/>
                <p:cNvSpPr/>
                <p:nvPr/>
              </p:nvSpPr>
              <p:spPr>
                <a:xfrm>
                  <a:off x="1764487" y="1756390"/>
                  <a:ext cx="1919400" cy="815400"/>
                </a:xfrm>
                <a:prstGeom prst="rect">
                  <a:avLst/>
                </a:prstGeom>
                <a:solidFill>
                  <a:srgbClr val="EEEEEE"/>
                </a:solidFill>
                <a:ln cap="flat" cmpd="sng" w="17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84125" lIns="84125" spcFirstLastPara="1" rIns="84125" wrap="square" tIns="841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288"/>
                    <a:t>new NN</a:t>
                  </a:r>
                  <a:endParaRPr b="1" sz="1288"/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88">
                      <a:solidFill>
                        <a:srgbClr val="000000"/>
                      </a:solidFill>
                    </a:rPr>
                    <a:t>minimizes</a:t>
                  </a:r>
                  <a:endParaRPr sz="1288">
                    <a:solidFill>
                      <a:srgbClr val="000000"/>
                    </a:solidFill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88">
                      <a:solidFill>
                        <a:srgbClr val="000000"/>
                      </a:solidFill>
                    </a:rPr>
                    <a:t> ||</a:t>
                  </a:r>
                  <a:r>
                    <a:rPr lang="en" sz="1288">
                      <a:solidFill>
                        <a:srgbClr val="00FFFF"/>
                      </a:solidFill>
                    </a:rPr>
                    <a:t> </a:t>
                  </a:r>
                  <a:r>
                    <a:rPr b="1" lang="en" sz="1288">
                      <a:solidFill>
                        <a:schemeClr val="dk1"/>
                      </a:solidFill>
                    </a:rPr>
                    <a:t>n</a:t>
                  </a:r>
                  <a:r>
                    <a:rPr baseline="-25000" lang="en" sz="1288">
                      <a:solidFill>
                        <a:schemeClr val="dk1"/>
                      </a:solidFill>
                    </a:rPr>
                    <a:t>model</a:t>
                  </a:r>
                  <a:r>
                    <a:rPr lang="en" sz="1288">
                      <a:solidFill>
                        <a:srgbClr val="000000"/>
                      </a:solidFill>
                    </a:rPr>
                    <a:t>-(</a:t>
                  </a:r>
                  <a:r>
                    <a:rPr b="1" lang="en" sz="1288">
                      <a:solidFill>
                        <a:srgbClr val="000000"/>
                      </a:solidFill>
                    </a:rPr>
                    <a:t>n</a:t>
                  </a:r>
                  <a:r>
                    <a:rPr baseline="-25000" lang="en" sz="1288">
                      <a:solidFill>
                        <a:srgbClr val="000000"/>
                      </a:solidFill>
                    </a:rPr>
                    <a:t>obs</a:t>
                  </a:r>
                  <a:r>
                    <a:rPr lang="en" sz="1288">
                      <a:solidFill>
                        <a:srgbClr val="000000"/>
                      </a:solidFill>
                    </a:rPr>
                    <a:t>-</a:t>
                  </a:r>
                  <a:r>
                    <a:rPr b="1" lang="en" sz="1288">
                      <a:solidFill>
                        <a:srgbClr val="FF0000"/>
                      </a:solidFill>
                    </a:rPr>
                    <a:t>n</a:t>
                  </a:r>
                  <a:r>
                    <a:rPr baseline="-25000" lang="en" sz="1288">
                      <a:solidFill>
                        <a:srgbClr val="FF0000"/>
                      </a:solidFill>
                    </a:rPr>
                    <a:t>VERB</a:t>
                  </a:r>
                  <a:r>
                    <a:rPr lang="en" sz="1288">
                      <a:solidFill>
                        <a:srgbClr val="000000"/>
                      </a:solidFill>
                    </a:rPr>
                    <a:t>)||</a:t>
                  </a:r>
                  <a:r>
                    <a:rPr baseline="30000" lang="en" sz="1288">
                      <a:solidFill>
                        <a:srgbClr val="000000"/>
                      </a:solidFill>
                    </a:rPr>
                    <a:t>2</a:t>
                  </a:r>
                  <a:r>
                    <a:rPr baseline="-25000" lang="en" sz="1288">
                      <a:solidFill>
                        <a:srgbClr val="000000"/>
                      </a:solidFill>
                    </a:rPr>
                    <a:t>2</a:t>
                  </a:r>
                  <a:endParaRPr b="1" sz="1288"/>
                </a:p>
              </p:txBody>
            </p:sp>
            <p:sp>
              <p:nvSpPr>
                <p:cNvPr id="204" name="Google Shape;204;p26"/>
                <p:cNvSpPr txBox="1"/>
                <p:nvPr/>
              </p:nvSpPr>
              <p:spPr>
                <a:xfrm>
                  <a:off x="3772670" y="1774844"/>
                  <a:ext cx="612000" cy="359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84125" lIns="84125" spcFirstLastPara="1" rIns="84125" wrap="square" tIns="841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288">
                      <a:solidFill>
                        <a:schemeClr val="dk1"/>
                      </a:solidFill>
                    </a:rPr>
                    <a:t>n</a:t>
                  </a:r>
                  <a:r>
                    <a:rPr baseline="-25000" lang="en" sz="1288">
                      <a:solidFill>
                        <a:schemeClr val="dk1"/>
                      </a:solidFill>
                    </a:rPr>
                    <a:t>res</a:t>
                  </a:r>
                  <a:endParaRPr baseline="-25000" sz="1288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205" name="Google Shape;205;p26"/>
                <p:cNvSpPr txBox="1"/>
                <p:nvPr/>
              </p:nvSpPr>
              <p:spPr>
                <a:xfrm>
                  <a:off x="3024854" y="2651936"/>
                  <a:ext cx="650700" cy="359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84125" lIns="84125" spcFirstLastPara="1" rIns="84125" wrap="square" tIns="841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288">
                      <a:solidFill>
                        <a:srgbClr val="FF0000"/>
                      </a:solidFill>
                    </a:rPr>
                    <a:t>n</a:t>
                  </a:r>
                  <a:r>
                    <a:rPr baseline="-25000" lang="en" sz="1288">
                      <a:solidFill>
                        <a:srgbClr val="FF0000"/>
                      </a:solidFill>
                    </a:rPr>
                    <a:t>VERB</a:t>
                  </a:r>
                  <a:endParaRPr baseline="-25000" sz="1288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06" name="Google Shape;206;p26"/>
                <p:cNvGrpSpPr/>
                <p:nvPr/>
              </p:nvGrpSpPr>
              <p:grpSpPr>
                <a:xfrm>
                  <a:off x="2496792" y="2581360"/>
                  <a:ext cx="612000" cy="429972"/>
                  <a:chOff x="2500492" y="2866185"/>
                  <a:chExt cx="612000" cy="429972"/>
                </a:xfrm>
              </p:grpSpPr>
              <p:cxnSp>
                <p:nvCxnSpPr>
                  <p:cNvPr id="207" name="Google Shape;207;p26"/>
                  <p:cNvCxnSpPr/>
                  <p:nvPr/>
                </p:nvCxnSpPr>
                <p:spPr>
                  <a:xfrm rot="10800000">
                    <a:off x="2644000" y="2866185"/>
                    <a:ext cx="0" cy="19620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sp>
                <p:nvSpPr>
                  <p:cNvPr id="208" name="Google Shape;208;p26"/>
                  <p:cNvSpPr txBox="1"/>
                  <p:nvPr/>
                </p:nvSpPr>
                <p:spPr>
                  <a:xfrm>
                    <a:off x="2500492" y="2936757"/>
                    <a:ext cx="612000" cy="359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>
                        <a:solidFill>
                          <a:srgbClr val="000000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000000"/>
                        </a:solidFill>
                      </a:rPr>
                      <a:t>obs</a:t>
                    </a:r>
                    <a:endParaRPr baseline="-25000" sz="1288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209" name="Google Shape;209;p26"/>
                <p:cNvCxnSpPr/>
                <p:nvPr/>
              </p:nvCxnSpPr>
              <p:spPr>
                <a:xfrm rot="10800000">
                  <a:off x="3165425" y="2581900"/>
                  <a:ext cx="0" cy="196200"/>
                </a:xfrm>
                <a:prstGeom prst="straightConnector1">
                  <a:avLst/>
                </a:prstGeom>
                <a:noFill/>
                <a:ln cap="flat" cmpd="sng" w="8775">
                  <a:solidFill>
                    <a:srgbClr val="595959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210" name="Google Shape;210;p26"/>
                <p:cNvCxnSpPr/>
                <p:nvPr/>
              </p:nvCxnSpPr>
              <p:spPr>
                <a:xfrm>
                  <a:off x="3684918" y="2164126"/>
                  <a:ext cx="309000" cy="0"/>
                </a:xfrm>
                <a:prstGeom prst="straightConnector1">
                  <a:avLst/>
                </a:prstGeom>
                <a:noFill/>
                <a:ln cap="flat" cmpd="sng" w="8775">
                  <a:solidFill>
                    <a:srgbClr val="595959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grpSp>
            <p:nvGrpSpPr>
              <p:cNvPr id="211" name="Google Shape;211;p26"/>
              <p:cNvGrpSpPr/>
              <p:nvPr/>
            </p:nvGrpSpPr>
            <p:grpSpPr>
              <a:xfrm>
                <a:off x="1758418" y="1636211"/>
                <a:ext cx="1146300" cy="426900"/>
                <a:chOff x="752737" y="1635839"/>
                <a:chExt cx="1146300" cy="426900"/>
              </a:xfrm>
            </p:grpSpPr>
            <p:cxnSp>
              <p:nvCxnSpPr>
                <p:cNvPr id="212" name="Google Shape;212;p26"/>
                <p:cNvCxnSpPr>
                  <a:stCxn id="213" idx="3"/>
                </p:cNvCxnSpPr>
                <p:nvPr/>
              </p:nvCxnSpPr>
              <p:spPr>
                <a:xfrm>
                  <a:off x="1590037" y="1849289"/>
                  <a:ext cx="309000" cy="0"/>
                </a:xfrm>
                <a:prstGeom prst="straightConnector1">
                  <a:avLst/>
                </a:prstGeom>
                <a:noFill/>
                <a:ln cap="flat" cmpd="sng" w="8775">
                  <a:solidFill>
                    <a:srgbClr val="595959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213" name="Google Shape;213;p26"/>
                <p:cNvSpPr txBox="1"/>
                <p:nvPr/>
              </p:nvSpPr>
              <p:spPr>
                <a:xfrm>
                  <a:off x="752737" y="1635839"/>
                  <a:ext cx="837300" cy="42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84125" lIns="84125" spcFirstLastPara="1" rIns="84125" wrap="square" tIns="84125">
                  <a:no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288">
                      <a:solidFill>
                        <a:schemeClr val="dk1"/>
                      </a:solidFill>
                    </a:rPr>
                    <a:t>indices</a:t>
                  </a:r>
                  <a:endParaRPr b="1" sz="1288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4" name="Google Shape;214;p26"/>
            <p:cNvSpPr txBox="1"/>
            <p:nvPr/>
          </p:nvSpPr>
          <p:spPr>
            <a:xfrm>
              <a:off x="1589504" y="2852533"/>
              <a:ext cx="1378800" cy="3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solidFill>
                    <a:srgbClr val="F1C2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Residuals model</a:t>
              </a:r>
              <a:endParaRPr b="1" sz="1288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5" name="Google Shape;215;p26"/>
          <p:cNvGrpSpPr/>
          <p:nvPr/>
        </p:nvGrpSpPr>
        <p:grpSpPr>
          <a:xfrm>
            <a:off x="346476" y="1120009"/>
            <a:ext cx="3397532" cy="1519639"/>
            <a:chOff x="-148572" y="2832639"/>
            <a:chExt cx="3692568" cy="1651602"/>
          </a:xfrm>
        </p:grpSpPr>
        <p:sp>
          <p:nvSpPr>
            <p:cNvPr id="216" name="Google Shape;216;p26"/>
            <p:cNvSpPr txBox="1"/>
            <p:nvPr/>
          </p:nvSpPr>
          <p:spPr>
            <a:xfrm>
              <a:off x="942503" y="2832639"/>
              <a:ext cx="18282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PINE model</a:t>
              </a:r>
              <a:endParaRPr b="1" sz="1288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980600" y="3229309"/>
              <a:ext cx="1752000" cy="815400"/>
            </a:xfrm>
            <a:prstGeom prst="rect">
              <a:avLst/>
            </a:prstGeom>
            <a:solidFill>
              <a:srgbClr val="EEEEEE"/>
            </a:solidFill>
            <a:ln cap="flat" cmpd="sng" w="17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4125" lIns="84125" spcFirstLastPara="1" rIns="84125" wrap="square" tIns="84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/>
                <a:t>NN</a:t>
              </a:r>
              <a:endParaRPr b="1" sz="1288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88">
                  <a:solidFill>
                    <a:srgbClr val="000000"/>
                  </a:solidFill>
                </a:rPr>
                <a:t>minimizes</a:t>
              </a:r>
              <a:endParaRPr sz="1288">
                <a:solidFill>
                  <a:srgbClr val="00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88">
                  <a:solidFill>
                    <a:srgbClr val="000000"/>
                  </a:solidFill>
                </a:rPr>
                <a:t> || </a:t>
              </a:r>
              <a:r>
                <a:rPr b="1" lang="en" sz="1288">
                  <a:solidFill>
                    <a:schemeClr val="dk1"/>
                  </a:solidFill>
                </a:rPr>
                <a:t>n</a:t>
              </a:r>
              <a:r>
                <a:rPr baseline="-25000" lang="en" sz="1288">
                  <a:solidFill>
                    <a:schemeClr val="dk1"/>
                  </a:solidFill>
                </a:rPr>
                <a:t>model</a:t>
              </a:r>
              <a:r>
                <a:rPr lang="en" sz="1288">
                  <a:solidFill>
                    <a:srgbClr val="000000"/>
                  </a:solidFill>
                </a:rPr>
                <a:t>- </a:t>
              </a:r>
              <a:r>
                <a:rPr b="1" lang="en" sz="1288">
                  <a:solidFill>
                    <a:srgbClr val="000000"/>
                  </a:solidFill>
                </a:rPr>
                <a:t>n</a:t>
              </a:r>
              <a:r>
                <a:rPr baseline="-25000" lang="en" sz="1288">
                  <a:solidFill>
                    <a:srgbClr val="000000"/>
                  </a:solidFill>
                </a:rPr>
                <a:t>obs</a:t>
              </a:r>
              <a:r>
                <a:rPr lang="en" sz="1288">
                  <a:solidFill>
                    <a:srgbClr val="000000"/>
                  </a:solidFill>
                </a:rPr>
                <a:t>||</a:t>
              </a:r>
              <a:r>
                <a:rPr baseline="30000" lang="en" sz="1288"/>
                <a:t>2</a:t>
              </a:r>
              <a:r>
                <a:rPr baseline="-25000" lang="en" sz="1288">
                  <a:solidFill>
                    <a:srgbClr val="000000"/>
                  </a:solidFill>
                </a:rPr>
                <a:t>2</a:t>
              </a:r>
              <a:endParaRPr b="1" sz="1288"/>
            </a:p>
          </p:txBody>
        </p:sp>
        <p:sp>
          <p:nvSpPr>
            <p:cNvPr id="218" name="Google Shape;218;p26"/>
            <p:cNvSpPr txBox="1"/>
            <p:nvPr/>
          </p:nvSpPr>
          <p:spPr>
            <a:xfrm>
              <a:off x="-148572" y="3429032"/>
              <a:ext cx="8202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/>
                <a:t>indices</a:t>
              </a:r>
              <a:endParaRPr b="1" sz="1288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219;p26"/>
            <p:cNvSpPr txBox="1"/>
            <p:nvPr/>
          </p:nvSpPr>
          <p:spPr>
            <a:xfrm>
              <a:off x="2980296" y="3439525"/>
              <a:ext cx="5637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solidFill>
                    <a:srgbClr val="0000FF"/>
                  </a:solidFill>
                </a:rPr>
                <a:t>n</a:t>
              </a:r>
              <a:r>
                <a:rPr baseline="-25000" lang="en" sz="1288">
                  <a:solidFill>
                    <a:srgbClr val="0000FF"/>
                  </a:solidFill>
                </a:rPr>
                <a:t>PINE</a:t>
              </a:r>
              <a:r>
                <a:rPr lang="en" sz="1288">
                  <a:solidFill>
                    <a:srgbClr val="000000"/>
                  </a:solidFill>
                </a:rPr>
                <a:t> </a:t>
              </a:r>
              <a:endParaRPr sz="1288">
                <a:solidFill>
                  <a:srgbClr val="000000"/>
                </a:solidFill>
              </a:endParaRPr>
            </a:p>
          </p:txBody>
        </p:sp>
        <p:grpSp>
          <p:nvGrpSpPr>
            <p:cNvPr id="220" name="Google Shape;220;p26"/>
            <p:cNvGrpSpPr/>
            <p:nvPr/>
          </p:nvGrpSpPr>
          <p:grpSpPr>
            <a:xfrm>
              <a:off x="1893128" y="4054269"/>
              <a:ext cx="612000" cy="429972"/>
              <a:chOff x="2805178" y="2866185"/>
              <a:chExt cx="612000" cy="429972"/>
            </a:xfrm>
          </p:grpSpPr>
          <p:cxnSp>
            <p:nvCxnSpPr>
              <p:cNvPr id="221" name="Google Shape;221;p26"/>
              <p:cNvCxnSpPr/>
              <p:nvPr/>
            </p:nvCxnSpPr>
            <p:spPr>
              <a:xfrm rot="10800000">
                <a:off x="2948686" y="2866185"/>
                <a:ext cx="0" cy="196200"/>
              </a:xfrm>
              <a:prstGeom prst="straightConnector1">
                <a:avLst/>
              </a:prstGeom>
              <a:noFill/>
              <a:ln cap="flat" cmpd="sng" w="8775">
                <a:solidFill>
                  <a:srgbClr val="59595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22" name="Google Shape;222;p26"/>
              <p:cNvSpPr txBox="1"/>
              <p:nvPr/>
            </p:nvSpPr>
            <p:spPr>
              <a:xfrm>
                <a:off x="2805178" y="2936757"/>
                <a:ext cx="6120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4125" lIns="84125" spcFirstLastPara="1" rIns="84125" wrap="square" tIns="841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88">
                    <a:solidFill>
                      <a:srgbClr val="000000"/>
                    </a:solidFill>
                  </a:rPr>
                  <a:t>n</a:t>
                </a:r>
                <a:r>
                  <a:rPr baseline="-25000" lang="en" sz="1288">
                    <a:solidFill>
                      <a:srgbClr val="000000"/>
                    </a:solidFill>
                  </a:rPr>
                  <a:t>obs</a:t>
                </a:r>
                <a:endParaRPr baseline="-25000" sz="1288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23" name="Google Shape;223;p26"/>
            <p:cNvCxnSpPr/>
            <p:nvPr/>
          </p:nvCxnSpPr>
          <p:spPr>
            <a:xfrm>
              <a:off x="2737094" y="3656806"/>
              <a:ext cx="309000" cy="0"/>
            </a:xfrm>
            <a:prstGeom prst="straightConnector1">
              <a:avLst/>
            </a:prstGeom>
            <a:noFill/>
            <a:ln cap="flat" cmpd="sng" w="87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24" name="Google Shape;224;p26"/>
            <p:cNvCxnSpPr/>
            <p:nvPr/>
          </p:nvCxnSpPr>
          <p:spPr>
            <a:xfrm>
              <a:off x="670152" y="3637591"/>
              <a:ext cx="309000" cy="0"/>
            </a:xfrm>
            <a:prstGeom prst="straightConnector1">
              <a:avLst/>
            </a:prstGeom>
            <a:noFill/>
            <a:ln cap="flat" cmpd="sng" w="87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Physics-informed machine learning models</a:t>
            </a:r>
            <a:endParaRPr/>
          </a:p>
        </p:txBody>
      </p:sp>
      <p:grpSp>
        <p:nvGrpSpPr>
          <p:cNvPr id="230" name="Google Shape;230;p27"/>
          <p:cNvGrpSpPr/>
          <p:nvPr/>
        </p:nvGrpSpPr>
        <p:grpSpPr>
          <a:xfrm>
            <a:off x="4043357" y="1131902"/>
            <a:ext cx="4964153" cy="1537443"/>
            <a:chOff x="323280" y="2852533"/>
            <a:chExt cx="4964153" cy="1537443"/>
          </a:xfrm>
        </p:grpSpPr>
        <p:grpSp>
          <p:nvGrpSpPr>
            <p:cNvPr id="231" name="Google Shape;231;p27"/>
            <p:cNvGrpSpPr/>
            <p:nvPr/>
          </p:nvGrpSpPr>
          <p:grpSpPr>
            <a:xfrm>
              <a:off x="323280" y="3235300"/>
              <a:ext cx="4964153" cy="1154676"/>
              <a:chOff x="4145503" y="1623375"/>
              <a:chExt cx="4964153" cy="1154676"/>
            </a:xfrm>
          </p:grpSpPr>
          <p:grpSp>
            <p:nvGrpSpPr>
              <p:cNvPr id="232" name="Google Shape;232;p27"/>
              <p:cNvGrpSpPr/>
              <p:nvPr/>
            </p:nvGrpSpPr>
            <p:grpSpPr>
              <a:xfrm>
                <a:off x="4145503" y="1623375"/>
                <a:ext cx="4964153" cy="1154676"/>
                <a:chOff x="1758418" y="1451524"/>
                <a:chExt cx="5395232" cy="1254946"/>
              </a:xfrm>
            </p:grpSpPr>
            <p:grpSp>
              <p:nvGrpSpPr>
                <p:cNvPr id="233" name="Google Shape;233;p27"/>
                <p:cNvGrpSpPr/>
                <p:nvPr/>
              </p:nvGrpSpPr>
              <p:grpSpPr>
                <a:xfrm>
                  <a:off x="2905462" y="1451524"/>
                  <a:ext cx="4248187" cy="1254946"/>
                  <a:chOff x="1764487" y="1756390"/>
                  <a:chExt cx="4248187" cy="1254946"/>
                </a:xfrm>
              </p:grpSpPr>
              <p:sp>
                <p:nvSpPr>
                  <p:cNvPr id="234" name="Google Shape;234;p27"/>
                  <p:cNvSpPr/>
                  <p:nvPr/>
                </p:nvSpPr>
                <p:spPr>
                  <a:xfrm>
                    <a:off x="1764487" y="1756390"/>
                    <a:ext cx="1919400" cy="815400"/>
                  </a:xfrm>
                  <a:prstGeom prst="rect">
                    <a:avLst/>
                  </a:prstGeom>
                  <a:solidFill>
                    <a:srgbClr val="EEEEEE"/>
                  </a:solidFill>
                  <a:ln cap="flat" cmpd="sng" w="17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/>
                      <a:t>new NN</a:t>
                    </a:r>
                    <a:endParaRPr b="1" sz="1288"/>
                  </a:p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88">
                        <a:solidFill>
                          <a:srgbClr val="000000"/>
                        </a:solidFill>
                      </a:rPr>
                      <a:t>minimizes</a:t>
                    </a:r>
                    <a:endParaRPr sz="1288">
                      <a:solidFill>
                        <a:srgbClr val="000000"/>
                      </a:solidFill>
                    </a:endParaRPr>
                  </a:p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88">
                        <a:solidFill>
                          <a:srgbClr val="000000"/>
                        </a:solidFill>
                      </a:rPr>
                      <a:t> ||</a:t>
                    </a:r>
                    <a:r>
                      <a:rPr lang="en" sz="1288">
                        <a:solidFill>
                          <a:srgbClr val="00FFFF"/>
                        </a:solidFill>
                      </a:rPr>
                      <a:t> </a:t>
                    </a:r>
                    <a:r>
                      <a:rPr b="1" lang="en" sz="1288">
                        <a:solidFill>
                          <a:schemeClr val="dk1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chemeClr val="dk1"/>
                        </a:solidFill>
                      </a:rPr>
                      <a:t>model</a:t>
                    </a:r>
                    <a:r>
                      <a:rPr lang="en" sz="1288">
                        <a:solidFill>
                          <a:srgbClr val="000000"/>
                        </a:solidFill>
                      </a:rPr>
                      <a:t>-(</a:t>
                    </a:r>
                    <a:r>
                      <a:rPr b="1" lang="en" sz="1288">
                        <a:solidFill>
                          <a:srgbClr val="000000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000000"/>
                        </a:solidFill>
                      </a:rPr>
                      <a:t>obs</a:t>
                    </a:r>
                    <a:r>
                      <a:rPr lang="en" sz="1288">
                        <a:solidFill>
                          <a:srgbClr val="000000"/>
                        </a:solidFill>
                      </a:rPr>
                      <a:t>-</a:t>
                    </a:r>
                    <a:r>
                      <a:rPr b="1" lang="en" sz="1288">
                        <a:solidFill>
                          <a:srgbClr val="FF0000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FF0000"/>
                        </a:solidFill>
                      </a:rPr>
                      <a:t>VERB</a:t>
                    </a:r>
                    <a:r>
                      <a:rPr lang="en" sz="1288">
                        <a:solidFill>
                          <a:srgbClr val="000000"/>
                        </a:solidFill>
                      </a:rPr>
                      <a:t>)||</a:t>
                    </a:r>
                    <a:r>
                      <a:rPr baseline="30000" lang="en" sz="1288">
                        <a:solidFill>
                          <a:srgbClr val="000000"/>
                        </a:solidFill>
                      </a:rPr>
                      <a:t>2</a:t>
                    </a:r>
                    <a:r>
                      <a:rPr baseline="-25000" lang="en" sz="1288">
                        <a:solidFill>
                          <a:srgbClr val="000000"/>
                        </a:solidFill>
                      </a:rPr>
                      <a:t>2</a:t>
                    </a:r>
                    <a:endParaRPr b="1" sz="1288"/>
                  </a:p>
                </p:txBody>
              </p:sp>
              <p:sp>
                <p:nvSpPr>
                  <p:cNvPr id="235" name="Google Shape;235;p27"/>
                  <p:cNvSpPr txBox="1"/>
                  <p:nvPr/>
                </p:nvSpPr>
                <p:spPr>
                  <a:xfrm>
                    <a:off x="3772670" y="1774844"/>
                    <a:ext cx="612000" cy="359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>
                        <a:solidFill>
                          <a:schemeClr val="dk1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chemeClr val="dk1"/>
                        </a:solidFill>
                      </a:rPr>
                      <a:t>res</a:t>
                    </a:r>
                    <a:endParaRPr baseline="-25000" sz="1288"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236" name="Google Shape;236;p27"/>
                  <p:cNvSpPr txBox="1"/>
                  <p:nvPr/>
                </p:nvSpPr>
                <p:spPr>
                  <a:xfrm>
                    <a:off x="4413375" y="2354451"/>
                    <a:ext cx="1599300" cy="359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>
                        <a:solidFill>
                          <a:srgbClr val="F1C232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F1C232"/>
                        </a:solidFill>
                      </a:rPr>
                      <a:t>RM</a:t>
                    </a:r>
                    <a:r>
                      <a:rPr lang="en" sz="1288">
                        <a:solidFill>
                          <a:srgbClr val="000000"/>
                        </a:solidFill>
                      </a:rPr>
                      <a:t> = </a:t>
                    </a:r>
                    <a:r>
                      <a:rPr b="1" lang="en" sz="1288">
                        <a:solidFill>
                          <a:srgbClr val="FF0000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FF0000"/>
                        </a:solidFill>
                      </a:rPr>
                      <a:t>VERB </a:t>
                    </a:r>
                    <a:r>
                      <a:rPr lang="en" sz="1288">
                        <a:solidFill>
                          <a:schemeClr val="dk1"/>
                        </a:solidFill>
                      </a:rPr>
                      <a:t>+ </a:t>
                    </a:r>
                    <a:r>
                      <a:rPr b="1" lang="en" sz="1288">
                        <a:solidFill>
                          <a:schemeClr val="dk1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chemeClr val="dk1"/>
                        </a:solidFill>
                      </a:rPr>
                      <a:t>res</a:t>
                    </a:r>
                    <a:endParaRPr sz="1288">
                      <a:solidFill>
                        <a:srgbClr val="FF0000"/>
                      </a:solidFill>
                    </a:endParaRPr>
                  </a:p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88">
                        <a:solidFill>
                          <a:srgbClr val="000000"/>
                        </a:solidFill>
                      </a:rPr>
                      <a:t>  </a:t>
                    </a:r>
                    <a:endParaRPr sz="1288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7" name="Google Shape;237;p27"/>
                  <p:cNvSpPr txBox="1"/>
                  <p:nvPr/>
                </p:nvSpPr>
                <p:spPr>
                  <a:xfrm>
                    <a:off x="3024854" y="2651936"/>
                    <a:ext cx="650700" cy="359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>
                        <a:solidFill>
                          <a:srgbClr val="FF0000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FF0000"/>
                        </a:solidFill>
                      </a:rPr>
                      <a:t>VERB</a:t>
                    </a:r>
                    <a:endParaRPr baseline="-25000" sz="1288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238" name="Google Shape;238;p27"/>
                  <p:cNvGrpSpPr/>
                  <p:nvPr/>
                </p:nvGrpSpPr>
                <p:grpSpPr>
                  <a:xfrm>
                    <a:off x="2496792" y="2581360"/>
                    <a:ext cx="612000" cy="429972"/>
                    <a:chOff x="2500492" y="2866185"/>
                    <a:chExt cx="612000" cy="429972"/>
                  </a:xfrm>
                </p:grpSpPr>
                <p:cxnSp>
                  <p:nvCxnSpPr>
                    <p:cNvPr id="239" name="Google Shape;239;p27"/>
                    <p:cNvCxnSpPr/>
                    <p:nvPr/>
                  </p:nvCxnSpPr>
                  <p:spPr>
                    <a:xfrm rot="10800000">
                      <a:off x="2644000" y="2866185"/>
                      <a:ext cx="0" cy="196200"/>
                    </a:xfrm>
                    <a:prstGeom prst="straightConnector1">
                      <a:avLst/>
                    </a:prstGeom>
                    <a:noFill/>
                    <a:ln cap="flat" cmpd="sng" w="8775">
                      <a:solidFill>
                        <a:srgbClr val="595959"/>
                      </a:solidFill>
                      <a:prstDash val="solid"/>
                      <a:round/>
                      <a:headEnd len="med" w="med" type="none"/>
                      <a:tailEnd len="med" w="med" type="triangle"/>
                    </a:ln>
                  </p:spPr>
                </p:cxnSp>
                <p:sp>
                  <p:nvSpPr>
                    <p:cNvPr id="240" name="Google Shape;240;p27"/>
                    <p:cNvSpPr txBox="1"/>
                    <p:nvPr/>
                  </p:nvSpPr>
                  <p:spPr>
                    <a:xfrm>
                      <a:off x="2500492" y="2936757"/>
                      <a:ext cx="612000" cy="359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84125" lIns="84125" spcFirstLastPara="1" rIns="84125" wrap="square" tIns="841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88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baseline="-25000" lang="en" sz="1288">
                          <a:solidFill>
                            <a:srgbClr val="000000"/>
                          </a:solidFill>
                        </a:rPr>
                        <a:t>obs</a:t>
                      </a:r>
                      <a:endParaRPr baseline="-25000" sz="1288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cxnSp>
                <p:nvCxnSpPr>
                  <p:cNvPr id="241" name="Google Shape;241;p27"/>
                  <p:cNvCxnSpPr/>
                  <p:nvPr/>
                </p:nvCxnSpPr>
                <p:spPr>
                  <a:xfrm rot="10800000">
                    <a:off x="3165425" y="2581900"/>
                    <a:ext cx="0" cy="19620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cxnSp>
                <p:nvCxnSpPr>
                  <p:cNvPr id="242" name="Google Shape;242;p27"/>
                  <p:cNvCxnSpPr/>
                  <p:nvPr/>
                </p:nvCxnSpPr>
                <p:spPr>
                  <a:xfrm rot="10800000">
                    <a:off x="4071177" y="2671250"/>
                    <a:ext cx="0" cy="19620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cxnSp>
                <p:nvCxnSpPr>
                  <p:cNvPr id="243" name="Google Shape;243;p27"/>
                  <p:cNvCxnSpPr/>
                  <p:nvPr/>
                </p:nvCxnSpPr>
                <p:spPr>
                  <a:xfrm>
                    <a:off x="3492150" y="2869300"/>
                    <a:ext cx="583800" cy="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4" name="Google Shape;244;p27"/>
                  <p:cNvCxnSpPr>
                    <a:stCxn id="234" idx="3"/>
                  </p:cNvCxnSpPr>
                  <p:nvPr/>
                </p:nvCxnSpPr>
                <p:spPr>
                  <a:xfrm>
                    <a:off x="3683887" y="2164090"/>
                    <a:ext cx="392700" cy="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45" name="Google Shape;245;p27"/>
                  <p:cNvCxnSpPr/>
                  <p:nvPr/>
                </p:nvCxnSpPr>
                <p:spPr>
                  <a:xfrm flipH="1">
                    <a:off x="4071552" y="2161100"/>
                    <a:ext cx="300" cy="31710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cxnSp>
                <p:nvCxnSpPr>
                  <p:cNvPr id="246" name="Google Shape;246;p27"/>
                  <p:cNvCxnSpPr/>
                  <p:nvPr/>
                </p:nvCxnSpPr>
                <p:spPr>
                  <a:xfrm>
                    <a:off x="4170174" y="2571741"/>
                    <a:ext cx="309000" cy="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</p:grpSp>
            <p:grpSp>
              <p:nvGrpSpPr>
                <p:cNvPr id="247" name="Google Shape;247;p27"/>
                <p:cNvGrpSpPr/>
                <p:nvPr/>
              </p:nvGrpSpPr>
              <p:grpSpPr>
                <a:xfrm>
                  <a:off x="1758418" y="1636211"/>
                  <a:ext cx="1146300" cy="426900"/>
                  <a:chOff x="752737" y="1635839"/>
                  <a:chExt cx="1146300" cy="426900"/>
                </a:xfrm>
              </p:grpSpPr>
              <p:cxnSp>
                <p:nvCxnSpPr>
                  <p:cNvPr id="248" name="Google Shape;248;p27"/>
                  <p:cNvCxnSpPr>
                    <a:stCxn id="249" idx="3"/>
                  </p:cNvCxnSpPr>
                  <p:nvPr/>
                </p:nvCxnSpPr>
                <p:spPr>
                  <a:xfrm>
                    <a:off x="1590037" y="1849289"/>
                    <a:ext cx="309000" cy="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sp>
                <p:nvSpPr>
                  <p:cNvPr id="249" name="Google Shape;249;p27"/>
                  <p:cNvSpPr txBox="1"/>
                  <p:nvPr/>
                </p:nvSpPr>
                <p:spPr>
                  <a:xfrm>
                    <a:off x="752737" y="1635839"/>
                    <a:ext cx="837300" cy="42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>
                        <a:solidFill>
                          <a:schemeClr val="dk1"/>
                        </a:solidFill>
                      </a:rPr>
                      <a:t>indices</a:t>
                    </a:r>
                    <a:endParaRPr b="1" sz="1288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50" name="Google Shape;250;p27"/>
              <p:cNvSpPr/>
              <p:nvPr/>
            </p:nvSpPr>
            <p:spPr>
              <a:xfrm>
                <a:off x="7230050" y="2284193"/>
                <a:ext cx="184500" cy="177300"/>
              </a:xfrm>
              <a:prstGeom prst="ellipse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57150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/>
                  <a:t>+</a:t>
                </a:r>
                <a:endParaRPr b="1"/>
              </a:p>
            </p:txBody>
          </p:sp>
        </p:grpSp>
        <p:sp>
          <p:nvSpPr>
            <p:cNvPr id="251" name="Google Shape;251;p27"/>
            <p:cNvSpPr txBox="1"/>
            <p:nvPr/>
          </p:nvSpPr>
          <p:spPr>
            <a:xfrm>
              <a:off x="1589504" y="2852533"/>
              <a:ext cx="1378800" cy="3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solidFill>
                    <a:srgbClr val="F1C2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Residuals model</a:t>
              </a:r>
              <a:endParaRPr b="1" sz="1288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2" name="Google Shape;252;p27"/>
          <p:cNvGrpSpPr/>
          <p:nvPr/>
        </p:nvGrpSpPr>
        <p:grpSpPr>
          <a:xfrm>
            <a:off x="346476" y="1120009"/>
            <a:ext cx="3397532" cy="1519639"/>
            <a:chOff x="-148572" y="2832639"/>
            <a:chExt cx="3692568" cy="1651602"/>
          </a:xfrm>
        </p:grpSpPr>
        <p:sp>
          <p:nvSpPr>
            <p:cNvPr id="253" name="Google Shape;253;p27"/>
            <p:cNvSpPr txBox="1"/>
            <p:nvPr/>
          </p:nvSpPr>
          <p:spPr>
            <a:xfrm>
              <a:off x="942503" y="2832639"/>
              <a:ext cx="18282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PINE model</a:t>
              </a:r>
              <a:endParaRPr b="1" sz="1288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980600" y="3229309"/>
              <a:ext cx="1752000" cy="815400"/>
            </a:xfrm>
            <a:prstGeom prst="rect">
              <a:avLst/>
            </a:prstGeom>
            <a:solidFill>
              <a:srgbClr val="EEEEEE"/>
            </a:solidFill>
            <a:ln cap="flat" cmpd="sng" w="17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4125" lIns="84125" spcFirstLastPara="1" rIns="84125" wrap="square" tIns="84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/>
                <a:t>NN</a:t>
              </a:r>
              <a:endParaRPr b="1" sz="1288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88">
                  <a:solidFill>
                    <a:srgbClr val="000000"/>
                  </a:solidFill>
                </a:rPr>
                <a:t>minimizes</a:t>
              </a:r>
              <a:endParaRPr sz="1288">
                <a:solidFill>
                  <a:srgbClr val="00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88">
                  <a:solidFill>
                    <a:srgbClr val="000000"/>
                  </a:solidFill>
                </a:rPr>
                <a:t> || </a:t>
              </a:r>
              <a:r>
                <a:rPr b="1" lang="en" sz="1288">
                  <a:solidFill>
                    <a:schemeClr val="dk1"/>
                  </a:solidFill>
                </a:rPr>
                <a:t>n</a:t>
              </a:r>
              <a:r>
                <a:rPr baseline="-25000" lang="en" sz="1288">
                  <a:solidFill>
                    <a:schemeClr val="dk1"/>
                  </a:solidFill>
                </a:rPr>
                <a:t>model</a:t>
              </a:r>
              <a:r>
                <a:rPr lang="en" sz="1288">
                  <a:solidFill>
                    <a:srgbClr val="000000"/>
                  </a:solidFill>
                </a:rPr>
                <a:t>- </a:t>
              </a:r>
              <a:r>
                <a:rPr b="1" lang="en" sz="1288">
                  <a:solidFill>
                    <a:srgbClr val="000000"/>
                  </a:solidFill>
                </a:rPr>
                <a:t>n</a:t>
              </a:r>
              <a:r>
                <a:rPr baseline="-25000" lang="en" sz="1288">
                  <a:solidFill>
                    <a:srgbClr val="000000"/>
                  </a:solidFill>
                </a:rPr>
                <a:t>obs</a:t>
              </a:r>
              <a:r>
                <a:rPr lang="en" sz="1288">
                  <a:solidFill>
                    <a:srgbClr val="000000"/>
                  </a:solidFill>
                </a:rPr>
                <a:t>||</a:t>
              </a:r>
              <a:r>
                <a:rPr baseline="30000" lang="en" sz="1288"/>
                <a:t>2</a:t>
              </a:r>
              <a:r>
                <a:rPr baseline="-25000" lang="en" sz="1288">
                  <a:solidFill>
                    <a:srgbClr val="000000"/>
                  </a:solidFill>
                </a:rPr>
                <a:t>2</a:t>
              </a:r>
              <a:endParaRPr b="1" sz="1288"/>
            </a:p>
          </p:txBody>
        </p:sp>
        <p:sp>
          <p:nvSpPr>
            <p:cNvPr id="255" name="Google Shape;255;p27"/>
            <p:cNvSpPr txBox="1"/>
            <p:nvPr/>
          </p:nvSpPr>
          <p:spPr>
            <a:xfrm>
              <a:off x="-148572" y="3429032"/>
              <a:ext cx="8202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/>
                <a:t>indices</a:t>
              </a:r>
              <a:endParaRPr b="1" sz="1288">
                <a:solidFill>
                  <a:srgbClr val="000000"/>
                </a:solidFill>
              </a:endParaRPr>
            </a:p>
          </p:txBody>
        </p:sp>
        <p:sp>
          <p:nvSpPr>
            <p:cNvPr id="256" name="Google Shape;256;p27"/>
            <p:cNvSpPr txBox="1"/>
            <p:nvPr/>
          </p:nvSpPr>
          <p:spPr>
            <a:xfrm>
              <a:off x="2980296" y="3439525"/>
              <a:ext cx="5637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solidFill>
                    <a:srgbClr val="0000FF"/>
                  </a:solidFill>
                </a:rPr>
                <a:t>n</a:t>
              </a:r>
              <a:r>
                <a:rPr baseline="-25000" lang="en" sz="1288">
                  <a:solidFill>
                    <a:srgbClr val="0000FF"/>
                  </a:solidFill>
                </a:rPr>
                <a:t>PINE</a:t>
              </a:r>
              <a:r>
                <a:rPr lang="en" sz="1288">
                  <a:solidFill>
                    <a:srgbClr val="000000"/>
                  </a:solidFill>
                </a:rPr>
                <a:t> </a:t>
              </a:r>
              <a:endParaRPr sz="1288">
                <a:solidFill>
                  <a:srgbClr val="000000"/>
                </a:solidFill>
              </a:endParaRPr>
            </a:p>
          </p:txBody>
        </p:sp>
        <p:grpSp>
          <p:nvGrpSpPr>
            <p:cNvPr id="257" name="Google Shape;257;p27"/>
            <p:cNvGrpSpPr/>
            <p:nvPr/>
          </p:nvGrpSpPr>
          <p:grpSpPr>
            <a:xfrm>
              <a:off x="1893128" y="4054269"/>
              <a:ext cx="612000" cy="429972"/>
              <a:chOff x="2805178" y="2866185"/>
              <a:chExt cx="612000" cy="429972"/>
            </a:xfrm>
          </p:grpSpPr>
          <p:cxnSp>
            <p:nvCxnSpPr>
              <p:cNvPr id="258" name="Google Shape;258;p27"/>
              <p:cNvCxnSpPr/>
              <p:nvPr/>
            </p:nvCxnSpPr>
            <p:spPr>
              <a:xfrm rot="10800000">
                <a:off x="2948686" y="2866185"/>
                <a:ext cx="0" cy="196200"/>
              </a:xfrm>
              <a:prstGeom prst="straightConnector1">
                <a:avLst/>
              </a:prstGeom>
              <a:noFill/>
              <a:ln cap="flat" cmpd="sng" w="8775">
                <a:solidFill>
                  <a:srgbClr val="59595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59" name="Google Shape;259;p27"/>
              <p:cNvSpPr txBox="1"/>
              <p:nvPr/>
            </p:nvSpPr>
            <p:spPr>
              <a:xfrm>
                <a:off x="2805178" y="2936757"/>
                <a:ext cx="6120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4125" lIns="84125" spcFirstLastPara="1" rIns="84125" wrap="square" tIns="841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88">
                    <a:solidFill>
                      <a:srgbClr val="000000"/>
                    </a:solidFill>
                  </a:rPr>
                  <a:t>n</a:t>
                </a:r>
                <a:r>
                  <a:rPr baseline="-25000" lang="en" sz="1288">
                    <a:solidFill>
                      <a:srgbClr val="000000"/>
                    </a:solidFill>
                  </a:rPr>
                  <a:t>obs</a:t>
                </a:r>
                <a:endParaRPr baseline="-25000" sz="1288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60" name="Google Shape;260;p27"/>
            <p:cNvCxnSpPr/>
            <p:nvPr/>
          </p:nvCxnSpPr>
          <p:spPr>
            <a:xfrm>
              <a:off x="2737094" y="3656806"/>
              <a:ext cx="309000" cy="0"/>
            </a:xfrm>
            <a:prstGeom prst="straightConnector1">
              <a:avLst/>
            </a:prstGeom>
            <a:noFill/>
            <a:ln cap="flat" cmpd="sng" w="87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61" name="Google Shape;261;p27"/>
            <p:cNvCxnSpPr/>
            <p:nvPr/>
          </p:nvCxnSpPr>
          <p:spPr>
            <a:xfrm>
              <a:off x="670152" y="3637591"/>
              <a:ext cx="309000" cy="0"/>
            </a:xfrm>
            <a:prstGeom prst="straightConnector1">
              <a:avLst/>
            </a:prstGeom>
            <a:noFill/>
            <a:ln cap="flat" cmpd="sng" w="87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Physics-informed machine learning models</a:t>
            </a:r>
            <a:endParaRPr/>
          </a:p>
        </p:txBody>
      </p:sp>
      <p:grpSp>
        <p:nvGrpSpPr>
          <p:cNvPr id="267" name="Google Shape;267;p28"/>
          <p:cNvGrpSpPr/>
          <p:nvPr/>
        </p:nvGrpSpPr>
        <p:grpSpPr>
          <a:xfrm>
            <a:off x="4043357" y="1131902"/>
            <a:ext cx="4964153" cy="1537443"/>
            <a:chOff x="323280" y="2852533"/>
            <a:chExt cx="4964153" cy="1537443"/>
          </a:xfrm>
        </p:grpSpPr>
        <p:grpSp>
          <p:nvGrpSpPr>
            <p:cNvPr id="268" name="Google Shape;268;p28"/>
            <p:cNvGrpSpPr/>
            <p:nvPr/>
          </p:nvGrpSpPr>
          <p:grpSpPr>
            <a:xfrm>
              <a:off x="323280" y="3235300"/>
              <a:ext cx="4964153" cy="1154676"/>
              <a:chOff x="4145503" y="1623375"/>
              <a:chExt cx="4964153" cy="1154676"/>
            </a:xfrm>
          </p:grpSpPr>
          <p:grpSp>
            <p:nvGrpSpPr>
              <p:cNvPr id="269" name="Google Shape;269;p28"/>
              <p:cNvGrpSpPr/>
              <p:nvPr/>
            </p:nvGrpSpPr>
            <p:grpSpPr>
              <a:xfrm>
                <a:off x="4145503" y="1623375"/>
                <a:ext cx="4964153" cy="1154676"/>
                <a:chOff x="1758418" y="1451524"/>
                <a:chExt cx="5395232" cy="1254946"/>
              </a:xfrm>
            </p:grpSpPr>
            <p:grpSp>
              <p:nvGrpSpPr>
                <p:cNvPr id="270" name="Google Shape;270;p28"/>
                <p:cNvGrpSpPr/>
                <p:nvPr/>
              </p:nvGrpSpPr>
              <p:grpSpPr>
                <a:xfrm>
                  <a:off x="2905462" y="1451524"/>
                  <a:ext cx="4248187" cy="1254946"/>
                  <a:chOff x="1764487" y="1756390"/>
                  <a:chExt cx="4248187" cy="1254946"/>
                </a:xfrm>
              </p:grpSpPr>
              <p:sp>
                <p:nvSpPr>
                  <p:cNvPr id="271" name="Google Shape;271;p28"/>
                  <p:cNvSpPr/>
                  <p:nvPr/>
                </p:nvSpPr>
                <p:spPr>
                  <a:xfrm>
                    <a:off x="1764487" y="1756390"/>
                    <a:ext cx="1919400" cy="815400"/>
                  </a:xfrm>
                  <a:prstGeom prst="rect">
                    <a:avLst/>
                  </a:prstGeom>
                  <a:solidFill>
                    <a:srgbClr val="EEEEEE"/>
                  </a:solidFill>
                  <a:ln cap="flat" cmpd="sng" w="17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/>
                      <a:t>new NN</a:t>
                    </a:r>
                    <a:endParaRPr b="1" sz="1288"/>
                  </a:p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88">
                        <a:solidFill>
                          <a:srgbClr val="000000"/>
                        </a:solidFill>
                      </a:rPr>
                      <a:t>minimizes</a:t>
                    </a:r>
                    <a:endParaRPr sz="1288">
                      <a:solidFill>
                        <a:srgbClr val="000000"/>
                      </a:solidFill>
                    </a:endParaRPr>
                  </a:p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88">
                        <a:solidFill>
                          <a:srgbClr val="000000"/>
                        </a:solidFill>
                      </a:rPr>
                      <a:t> ||</a:t>
                    </a:r>
                    <a:r>
                      <a:rPr lang="en" sz="1288">
                        <a:solidFill>
                          <a:srgbClr val="00FFFF"/>
                        </a:solidFill>
                      </a:rPr>
                      <a:t> </a:t>
                    </a:r>
                    <a:r>
                      <a:rPr b="1" lang="en" sz="1288">
                        <a:solidFill>
                          <a:schemeClr val="dk1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chemeClr val="dk1"/>
                        </a:solidFill>
                      </a:rPr>
                      <a:t>model</a:t>
                    </a:r>
                    <a:r>
                      <a:rPr lang="en" sz="1288">
                        <a:solidFill>
                          <a:srgbClr val="000000"/>
                        </a:solidFill>
                      </a:rPr>
                      <a:t>-(</a:t>
                    </a:r>
                    <a:r>
                      <a:rPr b="1" lang="en" sz="1288">
                        <a:solidFill>
                          <a:srgbClr val="000000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000000"/>
                        </a:solidFill>
                      </a:rPr>
                      <a:t>obs</a:t>
                    </a:r>
                    <a:r>
                      <a:rPr lang="en" sz="1288">
                        <a:solidFill>
                          <a:srgbClr val="000000"/>
                        </a:solidFill>
                      </a:rPr>
                      <a:t>-</a:t>
                    </a:r>
                    <a:r>
                      <a:rPr b="1" lang="en" sz="1288">
                        <a:solidFill>
                          <a:srgbClr val="FF0000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FF0000"/>
                        </a:solidFill>
                      </a:rPr>
                      <a:t>VERB</a:t>
                    </a:r>
                    <a:r>
                      <a:rPr lang="en" sz="1288">
                        <a:solidFill>
                          <a:srgbClr val="000000"/>
                        </a:solidFill>
                      </a:rPr>
                      <a:t>)||</a:t>
                    </a:r>
                    <a:r>
                      <a:rPr baseline="30000" lang="en" sz="1288">
                        <a:solidFill>
                          <a:srgbClr val="000000"/>
                        </a:solidFill>
                      </a:rPr>
                      <a:t>2</a:t>
                    </a:r>
                    <a:r>
                      <a:rPr baseline="-25000" lang="en" sz="1288">
                        <a:solidFill>
                          <a:srgbClr val="000000"/>
                        </a:solidFill>
                      </a:rPr>
                      <a:t>2</a:t>
                    </a:r>
                    <a:endParaRPr b="1" sz="1288"/>
                  </a:p>
                </p:txBody>
              </p:sp>
              <p:sp>
                <p:nvSpPr>
                  <p:cNvPr id="272" name="Google Shape;272;p28"/>
                  <p:cNvSpPr txBox="1"/>
                  <p:nvPr/>
                </p:nvSpPr>
                <p:spPr>
                  <a:xfrm>
                    <a:off x="3772670" y="1774844"/>
                    <a:ext cx="612000" cy="359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>
                        <a:solidFill>
                          <a:schemeClr val="dk1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chemeClr val="dk1"/>
                        </a:solidFill>
                      </a:rPr>
                      <a:t>res</a:t>
                    </a:r>
                    <a:endParaRPr baseline="-25000" sz="1288"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273" name="Google Shape;273;p28"/>
                  <p:cNvSpPr txBox="1"/>
                  <p:nvPr/>
                </p:nvSpPr>
                <p:spPr>
                  <a:xfrm>
                    <a:off x="4413375" y="2354451"/>
                    <a:ext cx="1599300" cy="359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>
                        <a:solidFill>
                          <a:srgbClr val="F1C232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F1C232"/>
                        </a:solidFill>
                      </a:rPr>
                      <a:t>RM</a:t>
                    </a:r>
                    <a:r>
                      <a:rPr lang="en" sz="1288">
                        <a:solidFill>
                          <a:srgbClr val="000000"/>
                        </a:solidFill>
                      </a:rPr>
                      <a:t> = </a:t>
                    </a:r>
                    <a:r>
                      <a:rPr b="1" lang="en" sz="1288">
                        <a:solidFill>
                          <a:srgbClr val="FF0000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FF0000"/>
                        </a:solidFill>
                      </a:rPr>
                      <a:t>VERB </a:t>
                    </a:r>
                    <a:r>
                      <a:rPr lang="en" sz="1288">
                        <a:solidFill>
                          <a:schemeClr val="dk1"/>
                        </a:solidFill>
                      </a:rPr>
                      <a:t>+ </a:t>
                    </a:r>
                    <a:r>
                      <a:rPr b="1" lang="en" sz="1288">
                        <a:solidFill>
                          <a:schemeClr val="dk1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chemeClr val="dk1"/>
                        </a:solidFill>
                      </a:rPr>
                      <a:t>res</a:t>
                    </a:r>
                    <a:endParaRPr sz="1288">
                      <a:solidFill>
                        <a:srgbClr val="FF0000"/>
                      </a:solidFill>
                    </a:endParaRPr>
                  </a:p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88">
                        <a:solidFill>
                          <a:srgbClr val="000000"/>
                        </a:solidFill>
                      </a:rPr>
                      <a:t>  </a:t>
                    </a:r>
                    <a:endParaRPr sz="1288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4" name="Google Shape;274;p28"/>
                  <p:cNvSpPr txBox="1"/>
                  <p:nvPr/>
                </p:nvSpPr>
                <p:spPr>
                  <a:xfrm>
                    <a:off x="3024854" y="2651936"/>
                    <a:ext cx="650700" cy="359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>
                        <a:solidFill>
                          <a:srgbClr val="FF0000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FF0000"/>
                        </a:solidFill>
                      </a:rPr>
                      <a:t>VERB</a:t>
                    </a:r>
                    <a:endParaRPr baseline="-25000" sz="1288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275" name="Google Shape;275;p28"/>
                  <p:cNvGrpSpPr/>
                  <p:nvPr/>
                </p:nvGrpSpPr>
                <p:grpSpPr>
                  <a:xfrm>
                    <a:off x="2496792" y="2581360"/>
                    <a:ext cx="612000" cy="429972"/>
                    <a:chOff x="2500492" y="2866185"/>
                    <a:chExt cx="612000" cy="429972"/>
                  </a:xfrm>
                </p:grpSpPr>
                <p:cxnSp>
                  <p:nvCxnSpPr>
                    <p:cNvPr id="276" name="Google Shape;276;p28"/>
                    <p:cNvCxnSpPr/>
                    <p:nvPr/>
                  </p:nvCxnSpPr>
                  <p:spPr>
                    <a:xfrm rot="10800000">
                      <a:off x="2644000" y="2866185"/>
                      <a:ext cx="0" cy="196200"/>
                    </a:xfrm>
                    <a:prstGeom prst="straightConnector1">
                      <a:avLst/>
                    </a:prstGeom>
                    <a:noFill/>
                    <a:ln cap="flat" cmpd="sng" w="8775">
                      <a:solidFill>
                        <a:srgbClr val="595959"/>
                      </a:solidFill>
                      <a:prstDash val="solid"/>
                      <a:round/>
                      <a:headEnd len="med" w="med" type="none"/>
                      <a:tailEnd len="med" w="med" type="triangle"/>
                    </a:ln>
                  </p:spPr>
                </p:cxnSp>
                <p:sp>
                  <p:nvSpPr>
                    <p:cNvPr id="277" name="Google Shape;277;p28"/>
                    <p:cNvSpPr txBox="1"/>
                    <p:nvPr/>
                  </p:nvSpPr>
                  <p:spPr>
                    <a:xfrm>
                      <a:off x="2500492" y="2936757"/>
                      <a:ext cx="612000" cy="359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84125" lIns="84125" spcFirstLastPara="1" rIns="84125" wrap="square" tIns="841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88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baseline="-25000" lang="en" sz="1288">
                          <a:solidFill>
                            <a:srgbClr val="000000"/>
                          </a:solidFill>
                        </a:rPr>
                        <a:t>obs</a:t>
                      </a:r>
                      <a:endParaRPr baseline="-25000" sz="1288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cxnSp>
                <p:nvCxnSpPr>
                  <p:cNvPr id="278" name="Google Shape;278;p28"/>
                  <p:cNvCxnSpPr/>
                  <p:nvPr/>
                </p:nvCxnSpPr>
                <p:spPr>
                  <a:xfrm rot="10800000">
                    <a:off x="3165425" y="2581900"/>
                    <a:ext cx="0" cy="19620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cxnSp>
                <p:nvCxnSpPr>
                  <p:cNvPr id="279" name="Google Shape;279;p28"/>
                  <p:cNvCxnSpPr/>
                  <p:nvPr/>
                </p:nvCxnSpPr>
                <p:spPr>
                  <a:xfrm rot="10800000">
                    <a:off x="4071177" y="2671250"/>
                    <a:ext cx="0" cy="19620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cxnSp>
                <p:nvCxnSpPr>
                  <p:cNvPr id="280" name="Google Shape;280;p28"/>
                  <p:cNvCxnSpPr/>
                  <p:nvPr/>
                </p:nvCxnSpPr>
                <p:spPr>
                  <a:xfrm>
                    <a:off x="3492150" y="2869300"/>
                    <a:ext cx="583800" cy="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81" name="Google Shape;281;p28"/>
                  <p:cNvCxnSpPr>
                    <a:stCxn id="271" idx="3"/>
                  </p:cNvCxnSpPr>
                  <p:nvPr/>
                </p:nvCxnSpPr>
                <p:spPr>
                  <a:xfrm>
                    <a:off x="3683887" y="2164090"/>
                    <a:ext cx="392700" cy="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82" name="Google Shape;282;p28"/>
                  <p:cNvCxnSpPr/>
                  <p:nvPr/>
                </p:nvCxnSpPr>
                <p:spPr>
                  <a:xfrm flipH="1">
                    <a:off x="4071552" y="2161100"/>
                    <a:ext cx="300" cy="31710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cxnSp>
                <p:nvCxnSpPr>
                  <p:cNvPr id="283" name="Google Shape;283;p28"/>
                  <p:cNvCxnSpPr/>
                  <p:nvPr/>
                </p:nvCxnSpPr>
                <p:spPr>
                  <a:xfrm>
                    <a:off x="4170174" y="2571741"/>
                    <a:ext cx="309000" cy="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</p:grpSp>
            <p:grpSp>
              <p:nvGrpSpPr>
                <p:cNvPr id="284" name="Google Shape;284;p28"/>
                <p:cNvGrpSpPr/>
                <p:nvPr/>
              </p:nvGrpSpPr>
              <p:grpSpPr>
                <a:xfrm>
                  <a:off x="1758418" y="1636211"/>
                  <a:ext cx="1146300" cy="426900"/>
                  <a:chOff x="752737" y="1635839"/>
                  <a:chExt cx="1146300" cy="426900"/>
                </a:xfrm>
              </p:grpSpPr>
              <p:cxnSp>
                <p:nvCxnSpPr>
                  <p:cNvPr id="285" name="Google Shape;285;p28"/>
                  <p:cNvCxnSpPr>
                    <a:stCxn id="286" idx="3"/>
                  </p:cNvCxnSpPr>
                  <p:nvPr/>
                </p:nvCxnSpPr>
                <p:spPr>
                  <a:xfrm>
                    <a:off x="1590037" y="1849289"/>
                    <a:ext cx="309000" cy="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sp>
                <p:nvSpPr>
                  <p:cNvPr id="286" name="Google Shape;286;p28"/>
                  <p:cNvSpPr txBox="1"/>
                  <p:nvPr/>
                </p:nvSpPr>
                <p:spPr>
                  <a:xfrm>
                    <a:off x="752737" y="1635839"/>
                    <a:ext cx="837300" cy="42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>
                        <a:solidFill>
                          <a:schemeClr val="dk1"/>
                        </a:solidFill>
                      </a:rPr>
                      <a:t>indices</a:t>
                    </a:r>
                    <a:endParaRPr b="1" sz="1288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87" name="Google Shape;287;p28"/>
              <p:cNvSpPr/>
              <p:nvPr/>
            </p:nvSpPr>
            <p:spPr>
              <a:xfrm>
                <a:off x="7230050" y="2284193"/>
                <a:ext cx="184500" cy="177300"/>
              </a:xfrm>
              <a:prstGeom prst="ellipse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57150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/>
                  <a:t>+</a:t>
                </a:r>
                <a:endParaRPr b="1"/>
              </a:p>
            </p:txBody>
          </p:sp>
        </p:grpSp>
        <p:sp>
          <p:nvSpPr>
            <p:cNvPr id="288" name="Google Shape;288;p28"/>
            <p:cNvSpPr txBox="1"/>
            <p:nvPr/>
          </p:nvSpPr>
          <p:spPr>
            <a:xfrm>
              <a:off x="1589504" y="2852533"/>
              <a:ext cx="1378800" cy="3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solidFill>
                    <a:srgbClr val="F1C2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Residuals model</a:t>
              </a:r>
              <a:endParaRPr b="1" sz="1288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9" name="Google Shape;289;p28"/>
          <p:cNvGrpSpPr/>
          <p:nvPr/>
        </p:nvGrpSpPr>
        <p:grpSpPr>
          <a:xfrm>
            <a:off x="346476" y="1120009"/>
            <a:ext cx="3397532" cy="1519639"/>
            <a:chOff x="-148572" y="2832639"/>
            <a:chExt cx="3692568" cy="1651602"/>
          </a:xfrm>
        </p:grpSpPr>
        <p:sp>
          <p:nvSpPr>
            <p:cNvPr id="290" name="Google Shape;290;p28"/>
            <p:cNvSpPr txBox="1"/>
            <p:nvPr/>
          </p:nvSpPr>
          <p:spPr>
            <a:xfrm>
              <a:off x="942503" y="2832639"/>
              <a:ext cx="18282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PINE model</a:t>
              </a:r>
              <a:endParaRPr b="1" sz="1288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980600" y="3229309"/>
              <a:ext cx="1752000" cy="815400"/>
            </a:xfrm>
            <a:prstGeom prst="rect">
              <a:avLst/>
            </a:prstGeom>
            <a:solidFill>
              <a:srgbClr val="EEEEEE"/>
            </a:solidFill>
            <a:ln cap="flat" cmpd="sng" w="17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4125" lIns="84125" spcFirstLastPara="1" rIns="84125" wrap="square" tIns="84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/>
                <a:t>NN</a:t>
              </a:r>
              <a:endParaRPr b="1" sz="1288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88">
                  <a:solidFill>
                    <a:srgbClr val="000000"/>
                  </a:solidFill>
                </a:rPr>
                <a:t>minimizes</a:t>
              </a:r>
              <a:endParaRPr sz="1288">
                <a:solidFill>
                  <a:srgbClr val="00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88">
                  <a:solidFill>
                    <a:srgbClr val="000000"/>
                  </a:solidFill>
                </a:rPr>
                <a:t> || </a:t>
              </a:r>
              <a:r>
                <a:rPr b="1" lang="en" sz="1288">
                  <a:solidFill>
                    <a:schemeClr val="dk1"/>
                  </a:solidFill>
                </a:rPr>
                <a:t>n</a:t>
              </a:r>
              <a:r>
                <a:rPr baseline="-25000" lang="en" sz="1288">
                  <a:solidFill>
                    <a:schemeClr val="dk1"/>
                  </a:solidFill>
                </a:rPr>
                <a:t>model</a:t>
              </a:r>
              <a:r>
                <a:rPr lang="en" sz="1288">
                  <a:solidFill>
                    <a:srgbClr val="000000"/>
                  </a:solidFill>
                </a:rPr>
                <a:t>- </a:t>
              </a:r>
              <a:r>
                <a:rPr b="1" lang="en" sz="1288">
                  <a:solidFill>
                    <a:srgbClr val="000000"/>
                  </a:solidFill>
                </a:rPr>
                <a:t>n</a:t>
              </a:r>
              <a:r>
                <a:rPr baseline="-25000" lang="en" sz="1288">
                  <a:solidFill>
                    <a:srgbClr val="000000"/>
                  </a:solidFill>
                </a:rPr>
                <a:t>obs</a:t>
              </a:r>
              <a:r>
                <a:rPr lang="en" sz="1288">
                  <a:solidFill>
                    <a:srgbClr val="000000"/>
                  </a:solidFill>
                </a:rPr>
                <a:t>||</a:t>
              </a:r>
              <a:r>
                <a:rPr baseline="30000" lang="en" sz="1288"/>
                <a:t>2</a:t>
              </a:r>
              <a:r>
                <a:rPr baseline="-25000" lang="en" sz="1288">
                  <a:solidFill>
                    <a:srgbClr val="000000"/>
                  </a:solidFill>
                </a:rPr>
                <a:t>2</a:t>
              </a:r>
              <a:endParaRPr b="1" sz="1288"/>
            </a:p>
          </p:txBody>
        </p:sp>
        <p:sp>
          <p:nvSpPr>
            <p:cNvPr id="292" name="Google Shape;292;p28"/>
            <p:cNvSpPr txBox="1"/>
            <p:nvPr/>
          </p:nvSpPr>
          <p:spPr>
            <a:xfrm>
              <a:off x="-148572" y="3429032"/>
              <a:ext cx="8202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/>
                <a:t>indices</a:t>
              </a:r>
              <a:endParaRPr b="1" sz="1288">
                <a:solidFill>
                  <a:srgbClr val="000000"/>
                </a:solidFill>
              </a:endParaRPr>
            </a:p>
          </p:txBody>
        </p:sp>
        <p:sp>
          <p:nvSpPr>
            <p:cNvPr id="293" name="Google Shape;293;p28"/>
            <p:cNvSpPr txBox="1"/>
            <p:nvPr/>
          </p:nvSpPr>
          <p:spPr>
            <a:xfrm>
              <a:off x="2980296" y="3439525"/>
              <a:ext cx="5637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solidFill>
                    <a:srgbClr val="0000FF"/>
                  </a:solidFill>
                </a:rPr>
                <a:t>n</a:t>
              </a:r>
              <a:r>
                <a:rPr baseline="-25000" lang="en" sz="1288">
                  <a:solidFill>
                    <a:srgbClr val="0000FF"/>
                  </a:solidFill>
                </a:rPr>
                <a:t>PINE</a:t>
              </a:r>
              <a:r>
                <a:rPr lang="en" sz="1288">
                  <a:solidFill>
                    <a:srgbClr val="000000"/>
                  </a:solidFill>
                </a:rPr>
                <a:t> </a:t>
              </a:r>
              <a:endParaRPr sz="1288">
                <a:solidFill>
                  <a:srgbClr val="000000"/>
                </a:solidFill>
              </a:endParaRPr>
            </a:p>
          </p:txBody>
        </p:sp>
        <p:grpSp>
          <p:nvGrpSpPr>
            <p:cNvPr id="294" name="Google Shape;294;p28"/>
            <p:cNvGrpSpPr/>
            <p:nvPr/>
          </p:nvGrpSpPr>
          <p:grpSpPr>
            <a:xfrm>
              <a:off x="1893128" y="4054269"/>
              <a:ext cx="612000" cy="429972"/>
              <a:chOff x="2805178" y="2866185"/>
              <a:chExt cx="612000" cy="429972"/>
            </a:xfrm>
          </p:grpSpPr>
          <p:cxnSp>
            <p:nvCxnSpPr>
              <p:cNvPr id="295" name="Google Shape;295;p28"/>
              <p:cNvCxnSpPr/>
              <p:nvPr/>
            </p:nvCxnSpPr>
            <p:spPr>
              <a:xfrm rot="10800000">
                <a:off x="2948686" y="2866185"/>
                <a:ext cx="0" cy="196200"/>
              </a:xfrm>
              <a:prstGeom prst="straightConnector1">
                <a:avLst/>
              </a:prstGeom>
              <a:noFill/>
              <a:ln cap="flat" cmpd="sng" w="8775">
                <a:solidFill>
                  <a:srgbClr val="59595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96" name="Google Shape;296;p28"/>
              <p:cNvSpPr txBox="1"/>
              <p:nvPr/>
            </p:nvSpPr>
            <p:spPr>
              <a:xfrm>
                <a:off x="2805178" y="2936757"/>
                <a:ext cx="6120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4125" lIns="84125" spcFirstLastPara="1" rIns="84125" wrap="square" tIns="841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88">
                    <a:solidFill>
                      <a:srgbClr val="000000"/>
                    </a:solidFill>
                  </a:rPr>
                  <a:t>n</a:t>
                </a:r>
                <a:r>
                  <a:rPr baseline="-25000" lang="en" sz="1288">
                    <a:solidFill>
                      <a:srgbClr val="000000"/>
                    </a:solidFill>
                  </a:rPr>
                  <a:t>obs</a:t>
                </a:r>
                <a:endParaRPr baseline="-25000" sz="1288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97" name="Google Shape;297;p28"/>
            <p:cNvCxnSpPr/>
            <p:nvPr/>
          </p:nvCxnSpPr>
          <p:spPr>
            <a:xfrm>
              <a:off x="2737094" y="3656806"/>
              <a:ext cx="309000" cy="0"/>
            </a:xfrm>
            <a:prstGeom prst="straightConnector1">
              <a:avLst/>
            </a:prstGeom>
            <a:noFill/>
            <a:ln cap="flat" cmpd="sng" w="87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8" name="Google Shape;298;p28"/>
            <p:cNvCxnSpPr/>
            <p:nvPr/>
          </p:nvCxnSpPr>
          <p:spPr>
            <a:xfrm>
              <a:off x="670152" y="3637591"/>
              <a:ext cx="309000" cy="0"/>
            </a:xfrm>
            <a:prstGeom prst="straightConnector1">
              <a:avLst/>
            </a:prstGeom>
            <a:noFill/>
            <a:ln cap="flat" cmpd="sng" w="87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99" name="Google Shape;299;p28"/>
          <p:cNvGrpSpPr/>
          <p:nvPr/>
        </p:nvGrpSpPr>
        <p:grpSpPr>
          <a:xfrm>
            <a:off x="120253" y="3031056"/>
            <a:ext cx="4098363" cy="1531536"/>
            <a:chOff x="-177533" y="2935557"/>
            <a:chExt cx="3915135" cy="1531536"/>
          </a:xfrm>
        </p:grpSpPr>
        <p:grpSp>
          <p:nvGrpSpPr>
            <p:cNvPr id="300" name="Google Shape;300;p28"/>
            <p:cNvGrpSpPr/>
            <p:nvPr/>
          </p:nvGrpSpPr>
          <p:grpSpPr>
            <a:xfrm>
              <a:off x="1343952" y="2935557"/>
              <a:ext cx="2393650" cy="1531536"/>
              <a:chOff x="942486" y="2819709"/>
              <a:chExt cx="2601511" cy="1664532"/>
            </a:xfrm>
          </p:grpSpPr>
          <p:sp>
            <p:nvSpPr>
              <p:cNvPr id="301" name="Google Shape;301;p28"/>
              <p:cNvSpPr txBox="1"/>
              <p:nvPr/>
            </p:nvSpPr>
            <p:spPr>
              <a:xfrm>
                <a:off x="942486" y="2819709"/>
                <a:ext cx="1828200" cy="42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4125" lIns="84125" spcFirstLastPara="1" rIns="84125" wrap="square" tIns="84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88">
                    <a:solidFill>
                      <a:srgbClr val="0E9453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Augmented model</a:t>
                </a:r>
                <a:endParaRPr b="1" sz="1288">
                  <a:solidFill>
                    <a:srgbClr val="0E9453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980600" y="3229309"/>
                <a:ext cx="1752000" cy="815400"/>
              </a:xfrm>
              <a:prstGeom prst="rect">
                <a:avLst/>
              </a:prstGeom>
              <a:solidFill>
                <a:srgbClr val="EEEEEE"/>
              </a:solidFill>
              <a:ln cap="flat" cmpd="sng" w="17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84125" lIns="84125" spcFirstLastPara="1" rIns="84125" wrap="square" tIns="84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88"/>
                  <a:t>new NN</a:t>
                </a:r>
                <a:endParaRPr b="1" sz="1288"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88">
                    <a:solidFill>
                      <a:srgbClr val="000000"/>
                    </a:solidFill>
                  </a:rPr>
                  <a:t>minimizes</a:t>
                </a:r>
                <a:endParaRPr sz="1288">
                  <a:solidFill>
                    <a:srgbClr val="000000"/>
                  </a:solidFill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88">
                    <a:solidFill>
                      <a:srgbClr val="000000"/>
                    </a:solidFill>
                  </a:rPr>
                  <a:t> || </a:t>
                </a:r>
                <a:r>
                  <a:rPr b="1" lang="en" sz="1288">
                    <a:solidFill>
                      <a:schemeClr val="dk1"/>
                    </a:solidFill>
                  </a:rPr>
                  <a:t>n</a:t>
                </a:r>
                <a:r>
                  <a:rPr baseline="-25000" lang="en" sz="1288">
                    <a:solidFill>
                      <a:schemeClr val="dk1"/>
                    </a:solidFill>
                  </a:rPr>
                  <a:t>model</a:t>
                </a:r>
                <a:r>
                  <a:rPr lang="en" sz="1288">
                    <a:solidFill>
                      <a:srgbClr val="000000"/>
                    </a:solidFill>
                  </a:rPr>
                  <a:t>- </a:t>
                </a:r>
                <a:r>
                  <a:rPr b="1" lang="en" sz="1288">
                    <a:solidFill>
                      <a:srgbClr val="000000"/>
                    </a:solidFill>
                  </a:rPr>
                  <a:t>n</a:t>
                </a:r>
                <a:r>
                  <a:rPr baseline="-25000" lang="en" sz="1288">
                    <a:solidFill>
                      <a:srgbClr val="000000"/>
                    </a:solidFill>
                  </a:rPr>
                  <a:t>obs</a:t>
                </a:r>
                <a:r>
                  <a:rPr lang="en" sz="1288">
                    <a:solidFill>
                      <a:srgbClr val="000000"/>
                    </a:solidFill>
                  </a:rPr>
                  <a:t>||</a:t>
                </a:r>
                <a:r>
                  <a:rPr baseline="30000" lang="en" sz="1288">
                    <a:solidFill>
                      <a:srgbClr val="000000"/>
                    </a:solidFill>
                  </a:rPr>
                  <a:t>2</a:t>
                </a:r>
                <a:r>
                  <a:rPr baseline="-25000" lang="en" sz="1288">
                    <a:solidFill>
                      <a:srgbClr val="000000"/>
                    </a:solidFill>
                  </a:rPr>
                  <a:t>2</a:t>
                </a:r>
                <a:endParaRPr b="1" sz="1288"/>
              </a:p>
            </p:txBody>
          </p:sp>
          <p:sp>
            <p:nvSpPr>
              <p:cNvPr id="303" name="Google Shape;303;p28"/>
              <p:cNvSpPr txBox="1"/>
              <p:nvPr/>
            </p:nvSpPr>
            <p:spPr>
              <a:xfrm>
                <a:off x="2980296" y="3439525"/>
                <a:ext cx="5637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4125" lIns="84125" spcFirstLastPara="1" rIns="84125" wrap="square" tIns="841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88">
                    <a:solidFill>
                      <a:srgbClr val="0E9453"/>
                    </a:solidFill>
                  </a:rPr>
                  <a:t>n</a:t>
                </a:r>
                <a:r>
                  <a:rPr baseline="-25000" lang="en" sz="1288">
                    <a:solidFill>
                      <a:srgbClr val="0E9453"/>
                    </a:solidFill>
                  </a:rPr>
                  <a:t>AM</a:t>
                </a:r>
                <a:r>
                  <a:rPr lang="en" sz="1288">
                    <a:solidFill>
                      <a:srgbClr val="0E9453"/>
                    </a:solidFill>
                  </a:rPr>
                  <a:t> </a:t>
                </a:r>
                <a:endParaRPr sz="1288">
                  <a:solidFill>
                    <a:srgbClr val="0E9453"/>
                  </a:solidFill>
                </a:endParaRPr>
              </a:p>
            </p:txBody>
          </p:sp>
          <p:grpSp>
            <p:nvGrpSpPr>
              <p:cNvPr id="304" name="Google Shape;304;p28"/>
              <p:cNvGrpSpPr/>
              <p:nvPr/>
            </p:nvGrpSpPr>
            <p:grpSpPr>
              <a:xfrm>
                <a:off x="1856511" y="4054269"/>
                <a:ext cx="612000" cy="429972"/>
                <a:chOff x="2768561" y="2866185"/>
                <a:chExt cx="612000" cy="429972"/>
              </a:xfrm>
            </p:grpSpPr>
            <p:cxnSp>
              <p:nvCxnSpPr>
                <p:cNvPr id="305" name="Google Shape;305;p28"/>
                <p:cNvCxnSpPr/>
                <p:nvPr/>
              </p:nvCxnSpPr>
              <p:spPr>
                <a:xfrm rot="10800000">
                  <a:off x="2912069" y="2866185"/>
                  <a:ext cx="0" cy="196200"/>
                </a:xfrm>
                <a:prstGeom prst="straightConnector1">
                  <a:avLst/>
                </a:prstGeom>
                <a:noFill/>
                <a:ln cap="flat" cmpd="sng" w="8775">
                  <a:solidFill>
                    <a:srgbClr val="595959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306" name="Google Shape;306;p28"/>
                <p:cNvSpPr txBox="1"/>
                <p:nvPr/>
              </p:nvSpPr>
              <p:spPr>
                <a:xfrm>
                  <a:off x="2768561" y="2936757"/>
                  <a:ext cx="612000" cy="359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84125" lIns="84125" spcFirstLastPara="1" rIns="84125" wrap="square" tIns="841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288">
                      <a:solidFill>
                        <a:srgbClr val="000000"/>
                      </a:solidFill>
                    </a:rPr>
                    <a:t>n</a:t>
                  </a:r>
                  <a:r>
                    <a:rPr baseline="-25000" lang="en" sz="1288">
                      <a:solidFill>
                        <a:srgbClr val="000000"/>
                      </a:solidFill>
                    </a:rPr>
                    <a:t>obs</a:t>
                  </a:r>
                  <a:endParaRPr baseline="-25000" sz="1288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307" name="Google Shape;307;p28"/>
              <p:cNvCxnSpPr/>
              <p:nvPr/>
            </p:nvCxnSpPr>
            <p:spPr>
              <a:xfrm>
                <a:off x="2737094" y="3656806"/>
                <a:ext cx="309000" cy="0"/>
              </a:xfrm>
              <a:prstGeom prst="straightConnector1">
                <a:avLst/>
              </a:prstGeom>
              <a:noFill/>
              <a:ln cap="flat" cmpd="sng" w="8775">
                <a:solidFill>
                  <a:srgbClr val="59595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308" name="Google Shape;308;p28"/>
            <p:cNvGrpSpPr/>
            <p:nvPr/>
          </p:nvGrpSpPr>
          <p:grpSpPr>
            <a:xfrm>
              <a:off x="-177533" y="3522124"/>
              <a:ext cx="1555222" cy="392791"/>
              <a:chOff x="-711123" y="3457213"/>
              <a:chExt cx="1690275" cy="426900"/>
            </a:xfrm>
          </p:grpSpPr>
          <p:sp>
            <p:nvSpPr>
              <p:cNvPr id="309" name="Google Shape;309;p28"/>
              <p:cNvSpPr txBox="1"/>
              <p:nvPr/>
            </p:nvSpPr>
            <p:spPr>
              <a:xfrm>
                <a:off x="-711123" y="3457213"/>
                <a:ext cx="1373100" cy="42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4125" lIns="84125" spcFirstLastPara="1" rIns="84125" wrap="square" tIns="841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88"/>
                  <a:t>[</a:t>
                </a:r>
                <a:r>
                  <a:rPr b="1" lang="en" sz="1288"/>
                  <a:t>indices</a:t>
                </a:r>
                <a:r>
                  <a:rPr b="1" lang="en" sz="1288">
                    <a:solidFill>
                      <a:srgbClr val="000000"/>
                    </a:solidFill>
                  </a:rPr>
                  <a:t>, </a:t>
                </a:r>
                <a:r>
                  <a:rPr b="1" lang="en" sz="1288">
                    <a:solidFill>
                      <a:srgbClr val="FF0000"/>
                    </a:solidFill>
                  </a:rPr>
                  <a:t>n</a:t>
                </a:r>
                <a:r>
                  <a:rPr baseline="-25000" lang="en" sz="1288">
                    <a:solidFill>
                      <a:srgbClr val="FF0000"/>
                    </a:solidFill>
                  </a:rPr>
                  <a:t>VERB</a:t>
                </a:r>
                <a:r>
                  <a:rPr lang="en" sz="1288">
                    <a:solidFill>
                      <a:schemeClr val="dk1"/>
                    </a:solidFill>
                  </a:rPr>
                  <a:t>]</a:t>
                </a:r>
                <a:endParaRPr sz="1288">
                  <a:solidFill>
                    <a:schemeClr val="dk1"/>
                  </a:solidFill>
                </a:endParaRPr>
              </a:p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88"/>
              </a:p>
            </p:txBody>
          </p:sp>
          <p:cxnSp>
            <p:nvCxnSpPr>
              <p:cNvPr id="310" name="Google Shape;310;p28"/>
              <p:cNvCxnSpPr/>
              <p:nvPr/>
            </p:nvCxnSpPr>
            <p:spPr>
              <a:xfrm>
                <a:off x="670152" y="3665792"/>
                <a:ext cx="309000" cy="0"/>
              </a:xfrm>
              <a:prstGeom prst="straightConnector1">
                <a:avLst/>
              </a:prstGeom>
              <a:noFill/>
              <a:ln cap="flat" cmpd="sng" w="8775">
                <a:solidFill>
                  <a:srgbClr val="59595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Physics-informed machine learning models</a:t>
            </a:r>
            <a:endParaRPr/>
          </a:p>
        </p:txBody>
      </p:sp>
      <p:grpSp>
        <p:nvGrpSpPr>
          <p:cNvPr id="316" name="Google Shape;316;p29"/>
          <p:cNvGrpSpPr/>
          <p:nvPr/>
        </p:nvGrpSpPr>
        <p:grpSpPr>
          <a:xfrm>
            <a:off x="4043357" y="1131902"/>
            <a:ext cx="4964153" cy="1537443"/>
            <a:chOff x="323280" y="2852533"/>
            <a:chExt cx="4964153" cy="1537443"/>
          </a:xfrm>
        </p:grpSpPr>
        <p:grpSp>
          <p:nvGrpSpPr>
            <p:cNvPr id="317" name="Google Shape;317;p29"/>
            <p:cNvGrpSpPr/>
            <p:nvPr/>
          </p:nvGrpSpPr>
          <p:grpSpPr>
            <a:xfrm>
              <a:off x="323280" y="3235300"/>
              <a:ext cx="4964153" cy="1154676"/>
              <a:chOff x="4145503" y="1623375"/>
              <a:chExt cx="4964153" cy="1154676"/>
            </a:xfrm>
          </p:grpSpPr>
          <p:grpSp>
            <p:nvGrpSpPr>
              <p:cNvPr id="318" name="Google Shape;318;p29"/>
              <p:cNvGrpSpPr/>
              <p:nvPr/>
            </p:nvGrpSpPr>
            <p:grpSpPr>
              <a:xfrm>
                <a:off x="4145503" y="1623375"/>
                <a:ext cx="4964153" cy="1154676"/>
                <a:chOff x="1758418" y="1451524"/>
                <a:chExt cx="5395232" cy="1254946"/>
              </a:xfrm>
            </p:grpSpPr>
            <p:grpSp>
              <p:nvGrpSpPr>
                <p:cNvPr id="319" name="Google Shape;319;p29"/>
                <p:cNvGrpSpPr/>
                <p:nvPr/>
              </p:nvGrpSpPr>
              <p:grpSpPr>
                <a:xfrm>
                  <a:off x="2905462" y="1451524"/>
                  <a:ext cx="4248187" cy="1254946"/>
                  <a:chOff x="1764487" y="1756390"/>
                  <a:chExt cx="4248187" cy="1254946"/>
                </a:xfrm>
              </p:grpSpPr>
              <p:sp>
                <p:nvSpPr>
                  <p:cNvPr id="320" name="Google Shape;320;p29"/>
                  <p:cNvSpPr/>
                  <p:nvPr/>
                </p:nvSpPr>
                <p:spPr>
                  <a:xfrm>
                    <a:off x="1764487" y="1756390"/>
                    <a:ext cx="1919400" cy="815400"/>
                  </a:xfrm>
                  <a:prstGeom prst="rect">
                    <a:avLst/>
                  </a:prstGeom>
                  <a:solidFill>
                    <a:srgbClr val="EEEEEE"/>
                  </a:solidFill>
                  <a:ln cap="flat" cmpd="sng" w="17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/>
                      <a:t>new NN</a:t>
                    </a:r>
                    <a:endParaRPr b="1" sz="1288"/>
                  </a:p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88">
                        <a:solidFill>
                          <a:srgbClr val="000000"/>
                        </a:solidFill>
                      </a:rPr>
                      <a:t>minimizes</a:t>
                    </a:r>
                    <a:endParaRPr sz="1288">
                      <a:solidFill>
                        <a:srgbClr val="000000"/>
                      </a:solidFill>
                    </a:endParaRPr>
                  </a:p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88">
                        <a:solidFill>
                          <a:srgbClr val="000000"/>
                        </a:solidFill>
                      </a:rPr>
                      <a:t> ||</a:t>
                    </a:r>
                    <a:r>
                      <a:rPr lang="en" sz="1288">
                        <a:solidFill>
                          <a:srgbClr val="00FFFF"/>
                        </a:solidFill>
                      </a:rPr>
                      <a:t> </a:t>
                    </a:r>
                    <a:r>
                      <a:rPr b="1" lang="en" sz="1288">
                        <a:solidFill>
                          <a:schemeClr val="dk1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chemeClr val="dk1"/>
                        </a:solidFill>
                      </a:rPr>
                      <a:t>model</a:t>
                    </a:r>
                    <a:r>
                      <a:rPr lang="en" sz="1288">
                        <a:solidFill>
                          <a:srgbClr val="000000"/>
                        </a:solidFill>
                      </a:rPr>
                      <a:t>-(</a:t>
                    </a:r>
                    <a:r>
                      <a:rPr b="1" lang="en" sz="1288">
                        <a:solidFill>
                          <a:srgbClr val="000000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000000"/>
                        </a:solidFill>
                      </a:rPr>
                      <a:t>obs</a:t>
                    </a:r>
                    <a:r>
                      <a:rPr lang="en" sz="1288">
                        <a:solidFill>
                          <a:srgbClr val="000000"/>
                        </a:solidFill>
                      </a:rPr>
                      <a:t>-</a:t>
                    </a:r>
                    <a:r>
                      <a:rPr b="1" lang="en" sz="1288">
                        <a:solidFill>
                          <a:srgbClr val="FF0000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FF0000"/>
                        </a:solidFill>
                      </a:rPr>
                      <a:t>VERB</a:t>
                    </a:r>
                    <a:r>
                      <a:rPr lang="en" sz="1288">
                        <a:solidFill>
                          <a:srgbClr val="000000"/>
                        </a:solidFill>
                      </a:rPr>
                      <a:t>)||</a:t>
                    </a:r>
                    <a:r>
                      <a:rPr baseline="30000" lang="en" sz="1288">
                        <a:solidFill>
                          <a:srgbClr val="000000"/>
                        </a:solidFill>
                      </a:rPr>
                      <a:t>2</a:t>
                    </a:r>
                    <a:r>
                      <a:rPr baseline="-25000" lang="en" sz="1288">
                        <a:solidFill>
                          <a:srgbClr val="000000"/>
                        </a:solidFill>
                      </a:rPr>
                      <a:t>2</a:t>
                    </a:r>
                    <a:endParaRPr b="1" sz="1288"/>
                  </a:p>
                </p:txBody>
              </p:sp>
              <p:sp>
                <p:nvSpPr>
                  <p:cNvPr id="321" name="Google Shape;321;p29"/>
                  <p:cNvSpPr txBox="1"/>
                  <p:nvPr/>
                </p:nvSpPr>
                <p:spPr>
                  <a:xfrm>
                    <a:off x="3772670" y="1774844"/>
                    <a:ext cx="612000" cy="359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>
                        <a:solidFill>
                          <a:schemeClr val="dk1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chemeClr val="dk1"/>
                        </a:solidFill>
                      </a:rPr>
                      <a:t>res</a:t>
                    </a:r>
                    <a:endParaRPr baseline="-25000" sz="1288"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322" name="Google Shape;322;p29"/>
                  <p:cNvSpPr txBox="1"/>
                  <p:nvPr/>
                </p:nvSpPr>
                <p:spPr>
                  <a:xfrm>
                    <a:off x="4413375" y="2354451"/>
                    <a:ext cx="1599300" cy="359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>
                        <a:solidFill>
                          <a:srgbClr val="F1C232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F1C232"/>
                        </a:solidFill>
                      </a:rPr>
                      <a:t>RM</a:t>
                    </a:r>
                    <a:r>
                      <a:rPr lang="en" sz="1288">
                        <a:solidFill>
                          <a:srgbClr val="000000"/>
                        </a:solidFill>
                      </a:rPr>
                      <a:t> = </a:t>
                    </a:r>
                    <a:r>
                      <a:rPr b="1" lang="en" sz="1288">
                        <a:solidFill>
                          <a:srgbClr val="FF0000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FF0000"/>
                        </a:solidFill>
                      </a:rPr>
                      <a:t>VERB </a:t>
                    </a:r>
                    <a:r>
                      <a:rPr lang="en" sz="1288">
                        <a:solidFill>
                          <a:schemeClr val="dk1"/>
                        </a:solidFill>
                      </a:rPr>
                      <a:t>+ </a:t>
                    </a:r>
                    <a:r>
                      <a:rPr b="1" lang="en" sz="1288">
                        <a:solidFill>
                          <a:schemeClr val="dk1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chemeClr val="dk1"/>
                        </a:solidFill>
                      </a:rPr>
                      <a:t>res</a:t>
                    </a:r>
                    <a:endParaRPr sz="1288">
                      <a:solidFill>
                        <a:srgbClr val="FF0000"/>
                      </a:solidFill>
                    </a:endParaRPr>
                  </a:p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88">
                        <a:solidFill>
                          <a:srgbClr val="000000"/>
                        </a:solidFill>
                      </a:rPr>
                      <a:t>  </a:t>
                    </a:r>
                    <a:endParaRPr sz="1288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3" name="Google Shape;323;p29"/>
                  <p:cNvSpPr txBox="1"/>
                  <p:nvPr/>
                </p:nvSpPr>
                <p:spPr>
                  <a:xfrm>
                    <a:off x="3024854" y="2651936"/>
                    <a:ext cx="650700" cy="359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>
                        <a:solidFill>
                          <a:srgbClr val="FF0000"/>
                        </a:solidFill>
                      </a:rPr>
                      <a:t>n</a:t>
                    </a:r>
                    <a:r>
                      <a:rPr baseline="-25000" lang="en" sz="1288">
                        <a:solidFill>
                          <a:srgbClr val="FF0000"/>
                        </a:solidFill>
                      </a:rPr>
                      <a:t>VERB</a:t>
                    </a:r>
                    <a:endParaRPr baseline="-25000" sz="1288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324" name="Google Shape;324;p29"/>
                  <p:cNvGrpSpPr/>
                  <p:nvPr/>
                </p:nvGrpSpPr>
                <p:grpSpPr>
                  <a:xfrm>
                    <a:off x="2496792" y="2581360"/>
                    <a:ext cx="612000" cy="429972"/>
                    <a:chOff x="2500492" y="2866185"/>
                    <a:chExt cx="612000" cy="429972"/>
                  </a:xfrm>
                </p:grpSpPr>
                <p:cxnSp>
                  <p:nvCxnSpPr>
                    <p:cNvPr id="325" name="Google Shape;325;p29"/>
                    <p:cNvCxnSpPr/>
                    <p:nvPr/>
                  </p:nvCxnSpPr>
                  <p:spPr>
                    <a:xfrm rot="10800000">
                      <a:off x="2644000" y="2866185"/>
                      <a:ext cx="0" cy="196200"/>
                    </a:xfrm>
                    <a:prstGeom prst="straightConnector1">
                      <a:avLst/>
                    </a:prstGeom>
                    <a:noFill/>
                    <a:ln cap="flat" cmpd="sng" w="8775">
                      <a:solidFill>
                        <a:srgbClr val="595959"/>
                      </a:solidFill>
                      <a:prstDash val="solid"/>
                      <a:round/>
                      <a:headEnd len="med" w="med" type="none"/>
                      <a:tailEnd len="med" w="med" type="triangle"/>
                    </a:ln>
                  </p:spPr>
                </p:cxnSp>
                <p:sp>
                  <p:nvSpPr>
                    <p:cNvPr id="326" name="Google Shape;326;p29"/>
                    <p:cNvSpPr txBox="1"/>
                    <p:nvPr/>
                  </p:nvSpPr>
                  <p:spPr>
                    <a:xfrm>
                      <a:off x="2500492" y="2936757"/>
                      <a:ext cx="612000" cy="359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84125" lIns="84125" spcFirstLastPara="1" rIns="84125" wrap="square" tIns="841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88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baseline="-25000" lang="en" sz="1288">
                          <a:solidFill>
                            <a:srgbClr val="000000"/>
                          </a:solidFill>
                        </a:rPr>
                        <a:t>obs</a:t>
                      </a:r>
                      <a:endParaRPr baseline="-25000" sz="1288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cxnSp>
                <p:nvCxnSpPr>
                  <p:cNvPr id="327" name="Google Shape;327;p29"/>
                  <p:cNvCxnSpPr/>
                  <p:nvPr/>
                </p:nvCxnSpPr>
                <p:spPr>
                  <a:xfrm rot="10800000">
                    <a:off x="3165425" y="2581900"/>
                    <a:ext cx="0" cy="19620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cxnSp>
                <p:nvCxnSpPr>
                  <p:cNvPr id="328" name="Google Shape;328;p29"/>
                  <p:cNvCxnSpPr/>
                  <p:nvPr/>
                </p:nvCxnSpPr>
                <p:spPr>
                  <a:xfrm rot="10800000">
                    <a:off x="4071177" y="2671250"/>
                    <a:ext cx="0" cy="19620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cxnSp>
                <p:nvCxnSpPr>
                  <p:cNvPr id="329" name="Google Shape;329;p29"/>
                  <p:cNvCxnSpPr/>
                  <p:nvPr/>
                </p:nvCxnSpPr>
                <p:spPr>
                  <a:xfrm>
                    <a:off x="3492150" y="2869300"/>
                    <a:ext cx="583800" cy="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30" name="Google Shape;330;p29"/>
                  <p:cNvCxnSpPr>
                    <a:stCxn id="320" idx="3"/>
                  </p:cNvCxnSpPr>
                  <p:nvPr/>
                </p:nvCxnSpPr>
                <p:spPr>
                  <a:xfrm>
                    <a:off x="3683887" y="2164090"/>
                    <a:ext cx="392700" cy="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31" name="Google Shape;331;p29"/>
                  <p:cNvCxnSpPr/>
                  <p:nvPr/>
                </p:nvCxnSpPr>
                <p:spPr>
                  <a:xfrm flipH="1">
                    <a:off x="4071552" y="2161100"/>
                    <a:ext cx="300" cy="31710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cxnSp>
                <p:nvCxnSpPr>
                  <p:cNvPr id="332" name="Google Shape;332;p29"/>
                  <p:cNvCxnSpPr/>
                  <p:nvPr/>
                </p:nvCxnSpPr>
                <p:spPr>
                  <a:xfrm>
                    <a:off x="4170174" y="2571741"/>
                    <a:ext cx="309000" cy="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</p:grpSp>
            <p:grpSp>
              <p:nvGrpSpPr>
                <p:cNvPr id="333" name="Google Shape;333;p29"/>
                <p:cNvGrpSpPr/>
                <p:nvPr/>
              </p:nvGrpSpPr>
              <p:grpSpPr>
                <a:xfrm>
                  <a:off x="1758418" y="1636211"/>
                  <a:ext cx="1146300" cy="426900"/>
                  <a:chOff x="752737" y="1635839"/>
                  <a:chExt cx="1146300" cy="426900"/>
                </a:xfrm>
              </p:grpSpPr>
              <p:cxnSp>
                <p:nvCxnSpPr>
                  <p:cNvPr id="334" name="Google Shape;334;p29"/>
                  <p:cNvCxnSpPr>
                    <a:stCxn id="335" idx="3"/>
                  </p:cNvCxnSpPr>
                  <p:nvPr/>
                </p:nvCxnSpPr>
                <p:spPr>
                  <a:xfrm>
                    <a:off x="1590037" y="1849289"/>
                    <a:ext cx="309000" cy="0"/>
                  </a:xfrm>
                  <a:prstGeom prst="straightConnector1">
                    <a:avLst/>
                  </a:prstGeom>
                  <a:noFill/>
                  <a:ln cap="flat" cmpd="sng" w="8775">
                    <a:solidFill>
                      <a:srgbClr val="595959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sp>
                <p:nvSpPr>
                  <p:cNvPr id="335" name="Google Shape;335;p29"/>
                  <p:cNvSpPr txBox="1"/>
                  <p:nvPr/>
                </p:nvSpPr>
                <p:spPr>
                  <a:xfrm>
                    <a:off x="752737" y="1635839"/>
                    <a:ext cx="837300" cy="42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84125" lIns="84125" spcFirstLastPara="1" rIns="84125" wrap="square" tIns="84125">
                    <a:noAutofit/>
                  </a:bodyPr>
                  <a:lstStyle/>
                  <a:p>
                    <a:pPr indent="0" lvl="0" marL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 sz="1288">
                        <a:solidFill>
                          <a:schemeClr val="dk1"/>
                        </a:solidFill>
                      </a:rPr>
                      <a:t>indices</a:t>
                    </a:r>
                    <a:endParaRPr b="1" sz="1288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36" name="Google Shape;336;p29"/>
              <p:cNvSpPr/>
              <p:nvPr/>
            </p:nvSpPr>
            <p:spPr>
              <a:xfrm>
                <a:off x="7230050" y="2284193"/>
                <a:ext cx="184500" cy="177300"/>
              </a:xfrm>
              <a:prstGeom prst="ellipse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57150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/>
                  <a:t>+</a:t>
                </a:r>
                <a:endParaRPr b="1"/>
              </a:p>
            </p:txBody>
          </p:sp>
        </p:grpSp>
        <p:sp>
          <p:nvSpPr>
            <p:cNvPr id="337" name="Google Shape;337;p29"/>
            <p:cNvSpPr txBox="1"/>
            <p:nvPr/>
          </p:nvSpPr>
          <p:spPr>
            <a:xfrm>
              <a:off x="1589504" y="2852533"/>
              <a:ext cx="1378800" cy="3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solidFill>
                    <a:srgbClr val="F1C2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Residuals model</a:t>
              </a:r>
              <a:endParaRPr b="1" sz="1288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8" name="Google Shape;338;p29"/>
          <p:cNvGrpSpPr/>
          <p:nvPr/>
        </p:nvGrpSpPr>
        <p:grpSpPr>
          <a:xfrm>
            <a:off x="346476" y="1120009"/>
            <a:ext cx="3397532" cy="1519639"/>
            <a:chOff x="-148572" y="2832639"/>
            <a:chExt cx="3692568" cy="1651602"/>
          </a:xfrm>
        </p:grpSpPr>
        <p:sp>
          <p:nvSpPr>
            <p:cNvPr id="339" name="Google Shape;339;p29"/>
            <p:cNvSpPr txBox="1"/>
            <p:nvPr/>
          </p:nvSpPr>
          <p:spPr>
            <a:xfrm>
              <a:off x="942503" y="2832639"/>
              <a:ext cx="18282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PINE model</a:t>
              </a:r>
              <a:endParaRPr b="1" sz="1288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980600" y="3229309"/>
              <a:ext cx="1752000" cy="815400"/>
            </a:xfrm>
            <a:prstGeom prst="rect">
              <a:avLst/>
            </a:prstGeom>
            <a:solidFill>
              <a:srgbClr val="EEEEEE"/>
            </a:solidFill>
            <a:ln cap="flat" cmpd="sng" w="17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4125" lIns="84125" spcFirstLastPara="1" rIns="84125" wrap="square" tIns="84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/>
                <a:t>NN</a:t>
              </a:r>
              <a:endParaRPr b="1" sz="1288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88">
                  <a:solidFill>
                    <a:srgbClr val="000000"/>
                  </a:solidFill>
                </a:rPr>
                <a:t>minimizes</a:t>
              </a:r>
              <a:endParaRPr sz="1288">
                <a:solidFill>
                  <a:srgbClr val="00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88">
                  <a:solidFill>
                    <a:srgbClr val="000000"/>
                  </a:solidFill>
                </a:rPr>
                <a:t> || </a:t>
              </a:r>
              <a:r>
                <a:rPr b="1" lang="en" sz="1288">
                  <a:solidFill>
                    <a:schemeClr val="dk1"/>
                  </a:solidFill>
                </a:rPr>
                <a:t>n</a:t>
              </a:r>
              <a:r>
                <a:rPr baseline="-25000" lang="en" sz="1288">
                  <a:solidFill>
                    <a:schemeClr val="dk1"/>
                  </a:solidFill>
                </a:rPr>
                <a:t>model</a:t>
              </a:r>
              <a:r>
                <a:rPr lang="en" sz="1288">
                  <a:solidFill>
                    <a:srgbClr val="000000"/>
                  </a:solidFill>
                </a:rPr>
                <a:t>- </a:t>
              </a:r>
              <a:r>
                <a:rPr b="1" lang="en" sz="1288">
                  <a:solidFill>
                    <a:srgbClr val="000000"/>
                  </a:solidFill>
                </a:rPr>
                <a:t>n</a:t>
              </a:r>
              <a:r>
                <a:rPr baseline="-25000" lang="en" sz="1288">
                  <a:solidFill>
                    <a:srgbClr val="000000"/>
                  </a:solidFill>
                </a:rPr>
                <a:t>obs</a:t>
              </a:r>
              <a:r>
                <a:rPr lang="en" sz="1288">
                  <a:solidFill>
                    <a:srgbClr val="000000"/>
                  </a:solidFill>
                </a:rPr>
                <a:t>||</a:t>
              </a:r>
              <a:r>
                <a:rPr baseline="30000" lang="en" sz="1288"/>
                <a:t>2</a:t>
              </a:r>
              <a:r>
                <a:rPr baseline="-25000" lang="en" sz="1288">
                  <a:solidFill>
                    <a:srgbClr val="000000"/>
                  </a:solidFill>
                </a:rPr>
                <a:t>2</a:t>
              </a:r>
              <a:endParaRPr b="1" sz="1288"/>
            </a:p>
          </p:txBody>
        </p:sp>
        <p:sp>
          <p:nvSpPr>
            <p:cNvPr id="341" name="Google Shape;341;p29"/>
            <p:cNvSpPr txBox="1"/>
            <p:nvPr/>
          </p:nvSpPr>
          <p:spPr>
            <a:xfrm>
              <a:off x="-148572" y="3429032"/>
              <a:ext cx="8202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/>
                <a:t>indices</a:t>
              </a:r>
              <a:endParaRPr b="1" sz="1288">
                <a:solidFill>
                  <a:srgbClr val="000000"/>
                </a:solidFill>
              </a:endParaRPr>
            </a:p>
          </p:txBody>
        </p:sp>
        <p:sp>
          <p:nvSpPr>
            <p:cNvPr id="342" name="Google Shape;342;p29"/>
            <p:cNvSpPr txBox="1"/>
            <p:nvPr/>
          </p:nvSpPr>
          <p:spPr>
            <a:xfrm>
              <a:off x="2980296" y="3439525"/>
              <a:ext cx="5637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solidFill>
                    <a:srgbClr val="0000FF"/>
                  </a:solidFill>
                </a:rPr>
                <a:t>n</a:t>
              </a:r>
              <a:r>
                <a:rPr baseline="-25000" lang="en" sz="1288">
                  <a:solidFill>
                    <a:srgbClr val="0000FF"/>
                  </a:solidFill>
                </a:rPr>
                <a:t>PINE</a:t>
              </a:r>
              <a:r>
                <a:rPr lang="en" sz="1288">
                  <a:solidFill>
                    <a:srgbClr val="000000"/>
                  </a:solidFill>
                </a:rPr>
                <a:t> </a:t>
              </a:r>
              <a:endParaRPr sz="1288">
                <a:solidFill>
                  <a:srgbClr val="000000"/>
                </a:solidFill>
              </a:endParaRPr>
            </a:p>
          </p:txBody>
        </p:sp>
        <p:grpSp>
          <p:nvGrpSpPr>
            <p:cNvPr id="343" name="Google Shape;343;p29"/>
            <p:cNvGrpSpPr/>
            <p:nvPr/>
          </p:nvGrpSpPr>
          <p:grpSpPr>
            <a:xfrm>
              <a:off x="1893128" y="4054269"/>
              <a:ext cx="612000" cy="429972"/>
              <a:chOff x="2805178" y="2866185"/>
              <a:chExt cx="612000" cy="429972"/>
            </a:xfrm>
          </p:grpSpPr>
          <p:cxnSp>
            <p:nvCxnSpPr>
              <p:cNvPr id="344" name="Google Shape;344;p29"/>
              <p:cNvCxnSpPr/>
              <p:nvPr/>
            </p:nvCxnSpPr>
            <p:spPr>
              <a:xfrm rot="10800000">
                <a:off x="2948686" y="2866185"/>
                <a:ext cx="0" cy="196200"/>
              </a:xfrm>
              <a:prstGeom prst="straightConnector1">
                <a:avLst/>
              </a:prstGeom>
              <a:noFill/>
              <a:ln cap="flat" cmpd="sng" w="8775">
                <a:solidFill>
                  <a:srgbClr val="59595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345" name="Google Shape;345;p29"/>
              <p:cNvSpPr txBox="1"/>
              <p:nvPr/>
            </p:nvSpPr>
            <p:spPr>
              <a:xfrm>
                <a:off x="2805178" y="2936757"/>
                <a:ext cx="6120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4125" lIns="84125" spcFirstLastPara="1" rIns="84125" wrap="square" tIns="841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88">
                    <a:solidFill>
                      <a:srgbClr val="000000"/>
                    </a:solidFill>
                  </a:rPr>
                  <a:t>n</a:t>
                </a:r>
                <a:r>
                  <a:rPr baseline="-25000" lang="en" sz="1288">
                    <a:solidFill>
                      <a:srgbClr val="000000"/>
                    </a:solidFill>
                  </a:rPr>
                  <a:t>obs</a:t>
                </a:r>
                <a:endParaRPr baseline="-25000" sz="1288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46" name="Google Shape;346;p29"/>
            <p:cNvCxnSpPr/>
            <p:nvPr/>
          </p:nvCxnSpPr>
          <p:spPr>
            <a:xfrm>
              <a:off x="2737094" y="3656806"/>
              <a:ext cx="309000" cy="0"/>
            </a:xfrm>
            <a:prstGeom prst="straightConnector1">
              <a:avLst/>
            </a:prstGeom>
            <a:noFill/>
            <a:ln cap="flat" cmpd="sng" w="87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7" name="Google Shape;347;p29"/>
            <p:cNvCxnSpPr/>
            <p:nvPr/>
          </p:nvCxnSpPr>
          <p:spPr>
            <a:xfrm>
              <a:off x="670152" y="3637591"/>
              <a:ext cx="309000" cy="0"/>
            </a:xfrm>
            <a:prstGeom prst="straightConnector1">
              <a:avLst/>
            </a:prstGeom>
            <a:noFill/>
            <a:ln cap="flat" cmpd="sng" w="87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48" name="Google Shape;348;p29"/>
          <p:cNvGrpSpPr/>
          <p:nvPr/>
        </p:nvGrpSpPr>
        <p:grpSpPr>
          <a:xfrm>
            <a:off x="120253" y="3031056"/>
            <a:ext cx="4098363" cy="1531536"/>
            <a:chOff x="-177533" y="2935557"/>
            <a:chExt cx="3915135" cy="1531536"/>
          </a:xfrm>
        </p:grpSpPr>
        <p:grpSp>
          <p:nvGrpSpPr>
            <p:cNvPr id="349" name="Google Shape;349;p29"/>
            <p:cNvGrpSpPr/>
            <p:nvPr/>
          </p:nvGrpSpPr>
          <p:grpSpPr>
            <a:xfrm>
              <a:off x="1343952" y="2935557"/>
              <a:ext cx="2393650" cy="1531536"/>
              <a:chOff x="942486" y="2819709"/>
              <a:chExt cx="2601511" cy="1664532"/>
            </a:xfrm>
          </p:grpSpPr>
          <p:sp>
            <p:nvSpPr>
              <p:cNvPr id="350" name="Google Shape;350;p29"/>
              <p:cNvSpPr txBox="1"/>
              <p:nvPr/>
            </p:nvSpPr>
            <p:spPr>
              <a:xfrm>
                <a:off x="942486" y="2819709"/>
                <a:ext cx="1828200" cy="42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4125" lIns="84125" spcFirstLastPara="1" rIns="84125" wrap="square" tIns="84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88">
                    <a:solidFill>
                      <a:srgbClr val="0E9453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Augmented model</a:t>
                </a:r>
                <a:endParaRPr b="1" sz="1288">
                  <a:solidFill>
                    <a:srgbClr val="0E9453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1" name="Google Shape;351;p29"/>
              <p:cNvSpPr/>
              <p:nvPr/>
            </p:nvSpPr>
            <p:spPr>
              <a:xfrm>
                <a:off x="980600" y="3229309"/>
                <a:ext cx="1752000" cy="815400"/>
              </a:xfrm>
              <a:prstGeom prst="rect">
                <a:avLst/>
              </a:prstGeom>
              <a:solidFill>
                <a:srgbClr val="EEEEEE"/>
              </a:solidFill>
              <a:ln cap="flat" cmpd="sng" w="17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84125" lIns="84125" spcFirstLastPara="1" rIns="84125" wrap="square" tIns="841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88"/>
                  <a:t>new NN</a:t>
                </a:r>
                <a:endParaRPr b="1" sz="1288"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88">
                    <a:solidFill>
                      <a:srgbClr val="000000"/>
                    </a:solidFill>
                  </a:rPr>
                  <a:t>minimizes</a:t>
                </a:r>
                <a:endParaRPr sz="1288">
                  <a:solidFill>
                    <a:srgbClr val="000000"/>
                  </a:solidFill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88">
                    <a:solidFill>
                      <a:srgbClr val="000000"/>
                    </a:solidFill>
                  </a:rPr>
                  <a:t> || </a:t>
                </a:r>
                <a:r>
                  <a:rPr b="1" lang="en" sz="1288">
                    <a:solidFill>
                      <a:schemeClr val="dk1"/>
                    </a:solidFill>
                  </a:rPr>
                  <a:t>n</a:t>
                </a:r>
                <a:r>
                  <a:rPr baseline="-25000" lang="en" sz="1288">
                    <a:solidFill>
                      <a:schemeClr val="dk1"/>
                    </a:solidFill>
                  </a:rPr>
                  <a:t>model</a:t>
                </a:r>
                <a:r>
                  <a:rPr lang="en" sz="1288">
                    <a:solidFill>
                      <a:srgbClr val="000000"/>
                    </a:solidFill>
                  </a:rPr>
                  <a:t>- </a:t>
                </a:r>
                <a:r>
                  <a:rPr b="1" lang="en" sz="1288">
                    <a:solidFill>
                      <a:srgbClr val="000000"/>
                    </a:solidFill>
                  </a:rPr>
                  <a:t>n</a:t>
                </a:r>
                <a:r>
                  <a:rPr baseline="-25000" lang="en" sz="1288">
                    <a:solidFill>
                      <a:srgbClr val="000000"/>
                    </a:solidFill>
                  </a:rPr>
                  <a:t>obs</a:t>
                </a:r>
                <a:r>
                  <a:rPr lang="en" sz="1288">
                    <a:solidFill>
                      <a:srgbClr val="000000"/>
                    </a:solidFill>
                  </a:rPr>
                  <a:t>||</a:t>
                </a:r>
                <a:r>
                  <a:rPr baseline="30000" lang="en" sz="1288">
                    <a:solidFill>
                      <a:srgbClr val="000000"/>
                    </a:solidFill>
                  </a:rPr>
                  <a:t>2</a:t>
                </a:r>
                <a:r>
                  <a:rPr baseline="-25000" lang="en" sz="1288">
                    <a:solidFill>
                      <a:srgbClr val="000000"/>
                    </a:solidFill>
                  </a:rPr>
                  <a:t>2</a:t>
                </a:r>
                <a:endParaRPr b="1" sz="1288"/>
              </a:p>
            </p:txBody>
          </p:sp>
          <p:sp>
            <p:nvSpPr>
              <p:cNvPr id="352" name="Google Shape;352;p29"/>
              <p:cNvSpPr txBox="1"/>
              <p:nvPr/>
            </p:nvSpPr>
            <p:spPr>
              <a:xfrm>
                <a:off x="2980296" y="3439525"/>
                <a:ext cx="5637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4125" lIns="84125" spcFirstLastPara="1" rIns="84125" wrap="square" tIns="841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88">
                    <a:solidFill>
                      <a:srgbClr val="0E9453"/>
                    </a:solidFill>
                  </a:rPr>
                  <a:t>n</a:t>
                </a:r>
                <a:r>
                  <a:rPr baseline="-25000" lang="en" sz="1288">
                    <a:solidFill>
                      <a:srgbClr val="0E9453"/>
                    </a:solidFill>
                  </a:rPr>
                  <a:t>AM</a:t>
                </a:r>
                <a:r>
                  <a:rPr lang="en" sz="1288">
                    <a:solidFill>
                      <a:srgbClr val="0E9453"/>
                    </a:solidFill>
                  </a:rPr>
                  <a:t> </a:t>
                </a:r>
                <a:endParaRPr sz="1288">
                  <a:solidFill>
                    <a:srgbClr val="0E9453"/>
                  </a:solidFill>
                </a:endParaRPr>
              </a:p>
            </p:txBody>
          </p:sp>
          <p:grpSp>
            <p:nvGrpSpPr>
              <p:cNvPr id="353" name="Google Shape;353;p29"/>
              <p:cNvGrpSpPr/>
              <p:nvPr/>
            </p:nvGrpSpPr>
            <p:grpSpPr>
              <a:xfrm>
                <a:off x="1856511" y="4054269"/>
                <a:ext cx="612000" cy="429972"/>
                <a:chOff x="2768561" y="2866185"/>
                <a:chExt cx="612000" cy="429972"/>
              </a:xfrm>
            </p:grpSpPr>
            <p:cxnSp>
              <p:nvCxnSpPr>
                <p:cNvPr id="354" name="Google Shape;354;p29"/>
                <p:cNvCxnSpPr/>
                <p:nvPr/>
              </p:nvCxnSpPr>
              <p:spPr>
                <a:xfrm rot="10800000">
                  <a:off x="2912069" y="2866185"/>
                  <a:ext cx="0" cy="196200"/>
                </a:xfrm>
                <a:prstGeom prst="straightConnector1">
                  <a:avLst/>
                </a:prstGeom>
                <a:noFill/>
                <a:ln cap="flat" cmpd="sng" w="8775">
                  <a:solidFill>
                    <a:srgbClr val="595959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355" name="Google Shape;355;p29"/>
                <p:cNvSpPr txBox="1"/>
                <p:nvPr/>
              </p:nvSpPr>
              <p:spPr>
                <a:xfrm>
                  <a:off x="2768561" y="2936757"/>
                  <a:ext cx="612000" cy="359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84125" lIns="84125" spcFirstLastPara="1" rIns="84125" wrap="square" tIns="841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288">
                      <a:solidFill>
                        <a:srgbClr val="000000"/>
                      </a:solidFill>
                    </a:rPr>
                    <a:t>n</a:t>
                  </a:r>
                  <a:r>
                    <a:rPr baseline="-25000" lang="en" sz="1288">
                      <a:solidFill>
                        <a:srgbClr val="000000"/>
                      </a:solidFill>
                    </a:rPr>
                    <a:t>obs</a:t>
                  </a:r>
                  <a:endParaRPr baseline="-25000" sz="1288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356" name="Google Shape;356;p29"/>
              <p:cNvCxnSpPr/>
              <p:nvPr/>
            </p:nvCxnSpPr>
            <p:spPr>
              <a:xfrm>
                <a:off x="2737094" y="3656806"/>
                <a:ext cx="309000" cy="0"/>
              </a:xfrm>
              <a:prstGeom prst="straightConnector1">
                <a:avLst/>
              </a:prstGeom>
              <a:noFill/>
              <a:ln cap="flat" cmpd="sng" w="8775">
                <a:solidFill>
                  <a:srgbClr val="59595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357" name="Google Shape;357;p29"/>
            <p:cNvGrpSpPr/>
            <p:nvPr/>
          </p:nvGrpSpPr>
          <p:grpSpPr>
            <a:xfrm>
              <a:off x="-177533" y="3522124"/>
              <a:ext cx="1555222" cy="392791"/>
              <a:chOff x="-711123" y="3457213"/>
              <a:chExt cx="1690275" cy="426900"/>
            </a:xfrm>
          </p:grpSpPr>
          <p:sp>
            <p:nvSpPr>
              <p:cNvPr id="358" name="Google Shape;358;p29"/>
              <p:cNvSpPr txBox="1"/>
              <p:nvPr/>
            </p:nvSpPr>
            <p:spPr>
              <a:xfrm>
                <a:off x="-711123" y="3457213"/>
                <a:ext cx="1373100" cy="42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4125" lIns="84125" spcFirstLastPara="1" rIns="84125" wrap="square" tIns="841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88"/>
                  <a:t>[</a:t>
                </a:r>
                <a:r>
                  <a:rPr b="1" lang="en" sz="1288"/>
                  <a:t>indices</a:t>
                </a:r>
                <a:r>
                  <a:rPr b="1" lang="en" sz="1288">
                    <a:solidFill>
                      <a:srgbClr val="000000"/>
                    </a:solidFill>
                  </a:rPr>
                  <a:t>, </a:t>
                </a:r>
                <a:r>
                  <a:rPr b="1" lang="en" sz="1288">
                    <a:solidFill>
                      <a:srgbClr val="FF0000"/>
                    </a:solidFill>
                  </a:rPr>
                  <a:t>n</a:t>
                </a:r>
                <a:r>
                  <a:rPr baseline="-25000" lang="en" sz="1288">
                    <a:solidFill>
                      <a:srgbClr val="FF0000"/>
                    </a:solidFill>
                  </a:rPr>
                  <a:t>VERB</a:t>
                </a:r>
                <a:r>
                  <a:rPr lang="en" sz="1288">
                    <a:solidFill>
                      <a:schemeClr val="dk1"/>
                    </a:solidFill>
                  </a:rPr>
                  <a:t>]</a:t>
                </a:r>
                <a:endParaRPr sz="1288">
                  <a:solidFill>
                    <a:schemeClr val="dk1"/>
                  </a:solidFill>
                </a:endParaRPr>
              </a:p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288"/>
              </a:p>
            </p:txBody>
          </p:sp>
          <p:cxnSp>
            <p:nvCxnSpPr>
              <p:cNvPr id="359" name="Google Shape;359;p29"/>
              <p:cNvCxnSpPr/>
              <p:nvPr/>
            </p:nvCxnSpPr>
            <p:spPr>
              <a:xfrm>
                <a:off x="670152" y="3665792"/>
                <a:ext cx="309000" cy="0"/>
              </a:xfrm>
              <a:prstGeom prst="straightConnector1">
                <a:avLst/>
              </a:prstGeom>
              <a:noFill/>
              <a:ln cap="flat" cmpd="sng" w="8775">
                <a:solidFill>
                  <a:srgbClr val="59595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360" name="Google Shape;360;p29"/>
          <p:cNvGrpSpPr/>
          <p:nvPr/>
        </p:nvGrpSpPr>
        <p:grpSpPr>
          <a:xfrm>
            <a:off x="4218622" y="3026854"/>
            <a:ext cx="4688922" cy="1588874"/>
            <a:chOff x="770434" y="1037493"/>
            <a:chExt cx="4895513" cy="1659052"/>
          </a:xfrm>
        </p:grpSpPr>
        <p:sp>
          <p:nvSpPr>
            <p:cNvPr id="361" name="Google Shape;361;p29"/>
            <p:cNvSpPr txBox="1"/>
            <p:nvPr/>
          </p:nvSpPr>
          <p:spPr>
            <a:xfrm>
              <a:off x="2437817" y="1037493"/>
              <a:ext cx="18108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550" lIns="87550" spcFirstLastPara="1" rIns="87550" wrap="square" tIns="87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41">
                  <a:solidFill>
                    <a:srgbClr val="99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Physical loss model</a:t>
              </a:r>
              <a:endParaRPr b="1" sz="134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1898850" y="1441600"/>
              <a:ext cx="2833500" cy="815400"/>
            </a:xfrm>
            <a:prstGeom prst="rect">
              <a:avLst/>
            </a:prstGeom>
            <a:solidFill>
              <a:srgbClr val="EEEEEE"/>
            </a:solidFill>
            <a:ln cap="flat" cmpd="sng" w="182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550" lIns="87550" spcFirstLastPara="1" rIns="87550" wrap="square" tIns="875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41"/>
                <a:t>new NN</a:t>
              </a:r>
              <a:endParaRPr b="1" sz="1341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41">
                  <a:solidFill>
                    <a:srgbClr val="000000"/>
                  </a:solidFill>
                </a:rPr>
                <a:t>minimizes</a:t>
              </a:r>
              <a:endParaRPr sz="1341">
                <a:solidFill>
                  <a:srgbClr val="00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41">
                  <a:solidFill>
                    <a:srgbClr val="000000"/>
                  </a:solidFill>
                </a:rPr>
                <a:t> || </a:t>
              </a:r>
              <a:r>
                <a:rPr b="1" lang="en" sz="1341">
                  <a:solidFill>
                    <a:schemeClr val="dk1"/>
                  </a:solidFill>
                </a:rPr>
                <a:t>n</a:t>
              </a:r>
              <a:r>
                <a:rPr baseline="-25000" lang="en" sz="1341">
                  <a:solidFill>
                    <a:schemeClr val="dk1"/>
                  </a:solidFill>
                </a:rPr>
                <a:t>model</a:t>
              </a:r>
              <a:r>
                <a:rPr lang="en" sz="1341">
                  <a:solidFill>
                    <a:srgbClr val="000000"/>
                  </a:solidFill>
                </a:rPr>
                <a:t>-</a:t>
              </a:r>
              <a:r>
                <a:rPr b="1" lang="en" sz="1341">
                  <a:solidFill>
                    <a:srgbClr val="000000"/>
                  </a:solidFill>
                </a:rPr>
                <a:t>n</a:t>
              </a:r>
              <a:r>
                <a:rPr baseline="-25000" lang="en" sz="1341">
                  <a:solidFill>
                    <a:srgbClr val="000000"/>
                  </a:solidFill>
                </a:rPr>
                <a:t>obs</a:t>
              </a:r>
              <a:r>
                <a:rPr lang="en" sz="1341">
                  <a:solidFill>
                    <a:srgbClr val="000000"/>
                  </a:solidFill>
                </a:rPr>
                <a:t>||</a:t>
              </a:r>
              <a:r>
                <a:rPr baseline="30000" lang="en" sz="1341">
                  <a:solidFill>
                    <a:srgbClr val="000000"/>
                  </a:solidFill>
                </a:rPr>
                <a:t>2</a:t>
              </a:r>
              <a:r>
                <a:rPr baseline="-25000" lang="en" sz="1341">
                  <a:solidFill>
                    <a:srgbClr val="000000"/>
                  </a:solidFill>
                </a:rPr>
                <a:t>2</a:t>
              </a:r>
              <a:r>
                <a:rPr lang="en" sz="1341">
                  <a:solidFill>
                    <a:srgbClr val="000000"/>
                  </a:solidFill>
                </a:rPr>
                <a:t>+λ ||</a:t>
              </a:r>
              <a:r>
                <a:rPr b="1" lang="en" sz="1341">
                  <a:solidFill>
                    <a:schemeClr val="dk1"/>
                  </a:solidFill>
                </a:rPr>
                <a:t>n</a:t>
              </a:r>
              <a:r>
                <a:rPr baseline="-25000" lang="en" sz="1341">
                  <a:solidFill>
                    <a:schemeClr val="dk1"/>
                  </a:solidFill>
                </a:rPr>
                <a:t>model</a:t>
              </a:r>
              <a:r>
                <a:rPr lang="en" sz="1341">
                  <a:solidFill>
                    <a:srgbClr val="000000"/>
                  </a:solidFill>
                </a:rPr>
                <a:t>-</a:t>
              </a:r>
              <a:r>
                <a:rPr b="1" lang="en" sz="1341">
                  <a:solidFill>
                    <a:srgbClr val="FF0000"/>
                  </a:solidFill>
                </a:rPr>
                <a:t>n</a:t>
              </a:r>
              <a:r>
                <a:rPr baseline="-25000" lang="en" sz="1341">
                  <a:solidFill>
                    <a:srgbClr val="FF0000"/>
                  </a:solidFill>
                </a:rPr>
                <a:t>VERB</a:t>
              </a:r>
              <a:r>
                <a:rPr lang="en" sz="1341">
                  <a:solidFill>
                    <a:srgbClr val="000000"/>
                  </a:solidFill>
                </a:rPr>
                <a:t>||</a:t>
              </a:r>
              <a:r>
                <a:rPr baseline="30000" lang="en" sz="1341">
                  <a:solidFill>
                    <a:srgbClr val="000000"/>
                  </a:solidFill>
                </a:rPr>
                <a:t>2</a:t>
              </a:r>
              <a:r>
                <a:rPr baseline="-25000" lang="en" sz="1341">
                  <a:solidFill>
                    <a:srgbClr val="000000"/>
                  </a:solidFill>
                </a:rPr>
                <a:t>2</a:t>
              </a:r>
              <a:endParaRPr sz="1341">
                <a:solidFill>
                  <a:srgbClr val="000000"/>
                </a:solidFill>
              </a:endParaRPr>
            </a:p>
          </p:txBody>
        </p:sp>
        <p:cxnSp>
          <p:nvCxnSpPr>
            <p:cNvPr id="363" name="Google Shape;363;p29"/>
            <p:cNvCxnSpPr>
              <a:stCxn id="364" idx="3"/>
              <a:endCxn id="362" idx="1"/>
            </p:cNvCxnSpPr>
            <p:nvPr/>
          </p:nvCxnSpPr>
          <p:spPr>
            <a:xfrm>
              <a:off x="1590034" y="1849300"/>
              <a:ext cx="308700" cy="0"/>
            </a:xfrm>
            <a:prstGeom prst="straightConnector1">
              <a:avLst/>
            </a:prstGeom>
            <a:noFill/>
            <a:ln cap="flat" cmpd="sng" w="91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64" name="Google Shape;364;p29"/>
            <p:cNvSpPr txBox="1"/>
            <p:nvPr/>
          </p:nvSpPr>
          <p:spPr>
            <a:xfrm>
              <a:off x="770434" y="1635850"/>
              <a:ext cx="8196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550" lIns="87550" spcFirstLastPara="1" rIns="87550" wrap="square" tIns="875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41"/>
                <a:t>indices</a:t>
              </a:r>
              <a:endParaRPr b="1" sz="1341">
                <a:solidFill>
                  <a:srgbClr val="000000"/>
                </a:solidFill>
              </a:endParaRPr>
            </a:p>
          </p:txBody>
        </p:sp>
        <p:sp>
          <p:nvSpPr>
            <p:cNvPr id="365" name="Google Shape;365;p29"/>
            <p:cNvSpPr txBox="1"/>
            <p:nvPr/>
          </p:nvSpPr>
          <p:spPr>
            <a:xfrm>
              <a:off x="5015247" y="1635859"/>
              <a:ext cx="6507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550" lIns="87550" spcFirstLastPara="1" rIns="87550" wrap="square" tIns="87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41">
                  <a:solidFill>
                    <a:srgbClr val="9900FF"/>
                  </a:solidFill>
                </a:rPr>
                <a:t>n</a:t>
              </a:r>
              <a:r>
                <a:rPr baseline="-25000" lang="en" sz="1341">
                  <a:solidFill>
                    <a:srgbClr val="9900FF"/>
                  </a:solidFill>
                </a:rPr>
                <a:t>PLM</a:t>
              </a:r>
              <a:endParaRPr baseline="-25000" sz="1341">
                <a:solidFill>
                  <a:srgbClr val="9900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41">
                  <a:solidFill>
                    <a:srgbClr val="000000"/>
                  </a:solidFill>
                </a:rPr>
                <a:t>  </a:t>
              </a:r>
              <a:endParaRPr sz="1341">
                <a:solidFill>
                  <a:srgbClr val="000000"/>
                </a:solidFill>
              </a:endParaRPr>
            </a:p>
          </p:txBody>
        </p:sp>
        <p:sp>
          <p:nvSpPr>
            <p:cNvPr id="366" name="Google Shape;366;p29"/>
            <p:cNvSpPr txBox="1"/>
            <p:nvPr/>
          </p:nvSpPr>
          <p:spPr>
            <a:xfrm>
              <a:off x="3828504" y="2337145"/>
              <a:ext cx="6507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550" lIns="87550" spcFirstLastPara="1" rIns="87550" wrap="square" tIns="87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41">
                  <a:solidFill>
                    <a:srgbClr val="FF0000"/>
                  </a:solidFill>
                </a:rPr>
                <a:t>n</a:t>
              </a:r>
              <a:r>
                <a:rPr baseline="-25000" lang="en" sz="1341">
                  <a:solidFill>
                    <a:srgbClr val="FF0000"/>
                  </a:solidFill>
                </a:rPr>
                <a:t>VERB</a:t>
              </a:r>
              <a:endParaRPr baseline="-25000" sz="1341">
                <a:solidFill>
                  <a:srgbClr val="FF0000"/>
                </a:solidFill>
              </a:endParaRPr>
            </a:p>
          </p:txBody>
        </p:sp>
        <p:grpSp>
          <p:nvGrpSpPr>
            <p:cNvPr id="367" name="Google Shape;367;p29"/>
            <p:cNvGrpSpPr/>
            <p:nvPr/>
          </p:nvGrpSpPr>
          <p:grpSpPr>
            <a:xfrm>
              <a:off x="2675364" y="2266569"/>
              <a:ext cx="612000" cy="429972"/>
              <a:chOff x="2500492" y="2866185"/>
              <a:chExt cx="612000" cy="429972"/>
            </a:xfrm>
          </p:grpSpPr>
          <p:cxnSp>
            <p:nvCxnSpPr>
              <p:cNvPr id="368" name="Google Shape;368;p29"/>
              <p:cNvCxnSpPr/>
              <p:nvPr/>
            </p:nvCxnSpPr>
            <p:spPr>
              <a:xfrm rot="10800000">
                <a:off x="2644000" y="2866185"/>
                <a:ext cx="0" cy="196200"/>
              </a:xfrm>
              <a:prstGeom prst="straightConnector1">
                <a:avLst/>
              </a:prstGeom>
              <a:noFill/>
              <a:ln cap="flat" cmpd="sng" w="9125">
                <a:solidFill>
                  <a:srgbClr val="59595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369" name="Google Shape;369;p29"/>
              <p:cNvSpPr txBox="1"/>
              <p:nvPr/>
            </p:nvSpPr>
            <p:spPr>
              <a:xfrm>
                <a:off x="2500492" y="2936757"/>
                <a:ext cx="6120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87550" lIns="87550" spcFirstLastPara="1" rIns="87550" wrap="square" tIns="875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341">
                    <a:solidFill>
                      <a:srgbClr val="000000"/>
                    </a:solidFill>
                  </a:rPr>
                  <a:t>n</a:t>
                </a:r>
                <a:r>
                  <a:rPr baseline="-25000" lang="en" sz="1341">
                    <a:solidFill>
                      <a:srgbClr val="000000"/>
                    </a:solidFill>
                  </a:rPr>
                  <a:t>obs</a:t>
                </a:r>
                <a:endParaRPr baseline="-25000" sz="134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70" name="Google Shape;370;p29"/>
            <p:cNvCxnSpPr/>
            <p:nvPr/>
          </p:nvCxnSpPr>
          <p:spPr>
            <a:xfrm rot="10800000">
              <a:off x="3969075" y="2267109"/>
              <a:ext cx="0" cy="196200"/>
            </a:xfrm>
            <a:prstGeom prst="straightConnector1">
              <a:avLst/>
            </a:prstGeom>
            <a:noFill/>
            <a:ln cap="flat" cmpd="sng" w="91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71" name="Google Shape;371;p29"/>
            <p:cNvCxnSpPr/>
            <p:nvPr/>
          </p:nvCxnSpPr>
          <p:spPr>
            <a:xfrm>
              <a:off x="4732359" y="1853160"/>
              <a:ext cx="309000" cy="0"/>
            </a:xfrm>
            <a:prstGeom prst="straightConnector1">
              <a:avLst/>
            </a:prstGeom>
            <a:noFill/>
            <a:ln cap="flat" cmpd="sng" w="91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Physics-informed machine learning models</a:t>
            </a:r>
            <a:endParaRPr/>
          </a:p>
        </p:txBody>
      </p:sp>
      <p:grpSp>
        <p:nvGrpSpPr>
          <p:cNvPr id="377" name="Google Shape;377;p30"/>
          <p:cNvGrpSpPr/>
          <p:nvPr/>
        </p:nvGrpSpPr>
        <p:grpSpPr>
          <a:xfrm>
            <a:off x="4645271" y="551923"/>
            <a:ext cx="3251785" cy="4252561"/>
            <a:chOff x="4645271" y="551923"/>
            <a:chExt cx="3251785" cy="4252561"/>
          </a:xfrm>
        </p:grpSpPr>
        <p:grpSp>
          <p:nvGrpSpPr>
            <p:cNvPr id="378" name="Google Shape;378;p30"/>
            <p:cNvGrpSpPr/>
            <p:nvPr/>
          </p:nvGrpSpPr>
          <p:grpSpPr>
            <a:xfrm>
              <a:off x="4645271" y="551923"/>
              <a:ext cx="3251785" cy="4252561"/>
              <a:chOff x="4645271" y="551923"/>
              <a:chExt cx="3251785" cy="4252561"/>
            </a:xfrm>
          </p:grpSpPr>
          <p:grpSp>
            <p:nvGrpSpPr>
              <p:cNvPr id="379" name="Google Shape;379;p30"/>
              <p:cNvGrpSpPr/>
              <p:nvPr/>
            </p:nvGrpSpPr>
            <p:grpSpPr>
              <a:xfrm>
                <a:off x="4656500" y="551923"/>
                <a:ext cx="3240557" cy="4252561"/>
                <a:chOff x="4656500" y="551923"/>
                <a:chExt cx="3240557" cy="4252561"/>
              </a:xfrm>
            </p:grpSpPr>
            <p:grpSp>
              <p:nvGrpSpPr>
                <p:cNvPr id="380" name="Google Shape;380;p30"/>
                <p:cNvGrpSpPr/>
                <p:nvPr/>
              </p:nvGrpSpPr>
              <p:grpSpPr>
                <a:xfrm>
                  <a:off x="4656500" y="1051104"/>
                  <a:ext cx="3240557" cy="3753380"/>
                  <a:chOff x="4656500" y="905110"/>
                  <a:chExt cx="3240557" cy="3753380"/>
                </a:xfrm>
              </p:grpSpPr>
              <p:pic>
                <p:nvPicPr>
                  <p:cNvPr id="381" name="Google Shape;381;p30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7433" l="49886" r="7987" t="0"/>
                  <a:stretch/>
                </p:blipFill>
                <p:spPr>
                  <a:xfrm>
                    <a:off x="4656500" y="2764539"/>
                    <a:ext cx="3189299" cy="18939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82" name="Google Shape;382;p30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6332" l="6588" r="51901" t="0"/>
                  <a:stretch/>
                </p:blipFill>
                <p:spPr>
                  <a:xfrm>
                    <a:off x="4707757" y="905110"/>
                    <a:ext cx="3189299" cy="18939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383" name="Google Shape;383;p30"/>
                <p:cNvSpPr txBox="1"/>
                <p:nvPr/>
              </p:nvSpPr>
              <p:spPr>
                <a:xfrm rot="-5400000">
                  <a:off x="5014307" y="1855723"/>
                  <a:ext cx="1187700" cy="23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" sz="1100">
                      <a:solidFill>
                        <a:srgbClr val="00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PINE model</a:t>
                  </a:r>
                  <a:endParaRPr sz="110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84" name="Google Shape;384;p30"/>
                <p:cNvSpPr txBox="1"/>
                <p:nvPr/>
              </p:nvSpPr>
              <p:spPr>
                <a:xfrm rot="-5400000">
                  <a:off x="5354266" y="1092073"/>
                  <a:ext cx="1315500" cy="23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VERB-CS</a:t>
                  </a:r>
                  <a:endParaRPr sz="11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85" name="Google Shape;385;p30"/>
                <p:cNvSpPr txBox="1"/>
                <p:nvPr/>
              </p:nvSpPr>
              <p:spPr>
                <a:xfrm rot="-5400000">
                  <a:off x="5743447" y="1664811"/>
                  <a:ext cx="1315500" cy="23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1C232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Residuals model</a:t>
                  </a:r>
                  <a:endParaRPr sz="1100">
                    <a:solidFill>
                      <a:srgbClr val="F1C23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86" name="Google Shape;386;p30"/>
                <p:cNvSpPr txBox="1"/>
                <p:nvPr/>
              </p:nvSpPr>
              <p:spPr>
                <a:xfrm rot="-5400000">
                  <a:off x="6083377" y="1812882"/>
                  <a:ext cx="1476900" cy="23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0E9453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Augmented model</a:t>
                  </a:r>
                  <a:endParaRPr sz="1100">
                    <a:solidFill>
                      <a:srgbClr val="0E9453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87" name="Google Shape;387;p30"/>
                <p:cNvSpPr txBox="1"/>
                <p:nvPr/>
              </p:nvSpPr>
              <p:spPr>
                <a:xfrm rot="-5400000">
                  <a:off x="6463259" y="1770100"/>
                  <a:ext cx="1526100" cy="23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9900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Physical loss  model</a:t>
                  </a:r>
                  <a:endParaRPr sz="1100">
                    <a:solidFill>
                      <a:srgbClr val="99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388" name="Google Shape;388;p30"/>
              <p:cNvSpPr txBox="1"/>
              <p:nvPr/>
            </p:nvSpPr>
            <p:spPr>
              <a:xfrm rot="-5400000">
                <a:off x="4359521" y="3708626"/>
                <a:ext cx="829200" cy="257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Mean Error</a:t>
                </a:r>
                <a:endParaRPr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89" name="Google Shape;389;p30"/>
            <p:cNvSpPr txBox="1"/>
            <p:nvPr/>
          </p:nvSpPr>
          <p:spPr>
            <a:xfrm rot="-5400000">
              <a:off x="3964425" y="1961149"/>
              <a:ext cx="1619400" cy="25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Root-</a:t>
              </a:r>
              <a:r>
                <a:rPr lang="en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Mean-Square Error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6253925" y="1079300"/>
              <a:ext cx="467100" cy="137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6253925" y="2937550"/>
              <a:ext cx="467100" cy="137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 txBox="1"/>
            <p:nvPr/>
          </p:nvSpPr>
          <p:spPr>
            <a:xfrm>
              <a:off x="6195550" y="1030751"/>
              <a:ext cx="603000" cy="13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highlight>
                    <a:schemeClr val="lt1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Testset</a:t>
              </a:r>
              <a:endParaRPr sz="1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93" name="Google Shape;393;p30"/>
          <p:cNvSpPr txBox="1"/>
          <p:nvPr>
            <p:ph idx="1" type="body"/>
          </p:nvPr>
        </p:nvSpPr>
        <p:spPr>
          <a:xfrm>
            <a:off x="239725" y="1106300"/>
            <a:ext cx="4268700" cy="34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Models: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Pure data-driven model → </a:t>
            </a:r>
            <a:r>
              <a:rPr lang="en">
                <a:solidFill>
                  <a:srgbClr val="0000FF"/>
                </a:solidFill>
              </a:rPr>
              <a:t>PINE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Physics-based model →</a:t>
            </a:r>
            <a:r>
              <a:rPr lang="en">
                <a:solidFill>
                  <a:srgbClr val="FF0000"/>
                </a:solidFill>
              </a:rPr>
              <a:t>VERB-CS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Hybrid physics-machine learning models:</a:t>
            </a:r>
            <a:endParaRPr/>
          </a:p>
          <a:p>
            <a:pPr indent="-342900" lvl="0" marL="914400" rtl="0" algn="l">
              <a:spcBef>
                <a:spcPts val="360"/>
              </a:spcBef>
              <a:spcAft>
                <a:spcPts val="0"/>
              </a:spcAft>
              <a:buSzPts val="1800"/>
              <a:buAutoNum type="arabicParenR"/>
            </a:pPr>
            <a:r>
              <a:rPr lang="en">
                <a:solidFill>
                  <a:srgbClr val="F1C232"/>
                </a:solidFill>
              </a:rPr>
              <a:t>Residuals</a:t>
            </a:r>
            <a:r>
              <a:rPr lang="en"/>
              <a:t> model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>
                <a:solidFill>
                  <a:srgbClr val="0E9453"/>
                </a:solidFill>
              </a:rPr>
              <a:t>Augmented</a:t>
            </a:r>
            <a:r>
              <a:rPr lang="en"/>
              <a:t> model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>
                <a:solidFill>
                  <a:srgbClr val="9900FF"/>
                </a:solidFill>
              </a:rPr>
              <a:t>Physical loss</a:t>
            </a:r>
            <a:r>
              <a:rPr lang="en"/>
              <a:t> model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1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Physics-informed machine learning models</a:t>
            </a:r>
            <a:endParaRPr/>
          </a:p>
        </p:txBody>
      </p:sp>
      <p:grpSp>
        <p:nvGrpSpPr>
          <p:cNvPr id="399" name="Google Shape;399;p31"/>
          <p:cNvGrpSpPr/>
          <p:nvPr/>
        </p:nvGrpSpPr>
        <p:grpSpPr>
          <a:xfrm>
            <a:off x="43825" y="1113871"/>
            <a:ext cx="9144003" cy="3251877"/>
            <a:chOff x="43825" y="1181106"/>
            <a:chExt cx="9144003" cy="3251877"/>
          </a:xfrm>
        </p:grpSpPr>
        <p:grpSp>
          <p:nvGrpSpPr>
            <p:cNvPr id="400" name="Google Shape;400;p31"/>
            <p:cNvGrpSpPr/>
            <p:nvPr/>
          </p:nvGrpSpPr>
          <p:grpSpPr>
            <a:xfrm>
              <a:off x="43825" y="1270750"/>
              <a:ext cx="9144003" cy="3162225"/>
              <a:chOff x="43825" y="2010338"/>
              <a:chExt cx="9144003" cy="3162225"/>
            </a:xfrm>
          </p:grpSpPr>
          <p:pic>
            <p:nvPicPr>
              <p:cNvPr id="401" name="Google Shape;401;p3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4807"/>
              <a:stretch/>
            </p:blipFill>
            <p:spPr>
              <a:xfrm>
                <a:off x="43825" y="2010338"/>
                <a:ext cx="9144003" cy="31622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2" name="Google Shape;402;p31"/>
              <p:cNvSpPr/>
              <p:nvPr/>
            </p:nvSpPr>
            <p:spPr>
              <a:xfrm>
                <a:off x="389071" y="3601576"/>
                <a:ext cx="8533200" cy="1410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3" name="Google Shape;403;p31"/>
            <p:cNvSpPr txBox="1"/>
            <p:nvPr/>
          </p:nvSpPr>
          <p:spPr>
            <a:xfrm>
              <a:off x="4569803" y="1203534"/>
              <a:ext cx="1315500" cy="2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1C2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d) Residuals model</a:t>
              </a:r>
              <a:endParaRPr sz="11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4" name="Google Shape;404;p31"/>
            <p:cNvSpPr txBox="1"/>
            <p:nvPr/>
          </p:nvSpPr>
          <p:spPr>
            <a:xfrm>
              <a:off x="6010874" y="1203529"/>
              <a:ext cx="1476900" cy="2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E945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e) Augmented model</a:t>
              </a:r>
              <a:endParaRPr sz="1100">
                <a:solidFill>
                  <a:srgbClr val="0E945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5" name="Google Shape;405;p31"/>
            <p:cNvSpPr txBox="1"/>
            <p:nvPr/>
          </p:nvSpPr>
          <p:spPr>
            <a:xfrm>
              <a:off x="7463153" y="1192324"/>
              <a:ext cx="1526100" cy="2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99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f) Physical loss  model</a:t>
              </a:r>
              <a:endParaRPr sz="11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6" name="Google Shape;406;p31"/>
            <p:cNvSpPr txBox="1"/>
            <p:nvPr/>
          </p:nvSpPr>
          <p:spPr>
            <a:xfrm>
              <a:off x="1638297" y="1192324"/>
              <a:ext cx="1187700" cy="2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b) PINE model</a:t>
              </a:r>
              <a:endParaRPr sz="1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7" name="Google Shape;407;p31"/>
            <p:cNvSpPr txBox="1"/>
            <p:nvPr/>
          </p:nvSpPr>
          <p:spPr>
            <a:xfrm>
              <a:off x="3000932" y="1203529"/>
              <a:ext cx="1315500" cy="2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c) VERB-CS model</a:t>
              </a:r>
              <a:endParaRPr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8" name="Google Shape;408;p31"/>
            <p:cNvSpPr txBox="1"/>
            <p:nvPr/>
          </p:nvSpPr>
          <p:spPr>
            <a:xfrm>
              <a:off x="253260" y="1181106"/>
              <a:ext cx="1187700" cy="2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a) EUV IMAGE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09" name="Google Shape;409;p31"/>
            <p:cNvPicPr preferRelativeResize="0"/>
            <p:nvPr/>
          </p:nvPicPr>
          <p:blipFill rotWithShape="1">
            <a:blip r:embed="rId4">
              <a:alphaModFix/>
            </a:blip>
            <a:srcRect b="89734" l="34924" r="34577" t="0"/>
            <a:stretch/>
          </p:blipFill>
          <p:spPr>
            <a:xfrm>
              <a:off x="3518646" y="2681061"/>
              <a:ext cx="2106698" cy="181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31"/>
            <p:cNvPicPr preferRelativeResize="0"/>
            <p:nvPr/>
          </p:nvPicPr>
          <p:blipFill rotWithShape="1">
            <a:blip r:embed="rId5">
              <a:alphaModFix/>
            </a:blip>
            <a:srcRect b="91734" l="34439" r="32303" t="1"/>
            <a:stretch/>
          </p:blipFill>
          <p:spPr>
            <a:xfrm>
              <a:off x="3352774" y="4286508"/>
              <a:ext cx="2297225" cy="146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Physics-informed machine learning models</a:t>
            </a:r>
            <a:endParaRPr/>
          </a:p>
        </p:txBody>
      </p:sp>
      <p:pic>
        <p:nvPicPr>
          <p:cNvPr id="416" name="Google Shape;416;p32"/>
          <p:cNvPicPr preferRelativeResize="0"/>
          <p:nvPr/>
        </p:nvPicPr>
        <p:blipFill rotWithShape="1">
          <a:blip r:embed="rId3">
            <a:alphaModFix/>
          </a:blip>
          <a:srcRect b="89734" l="34924" r="34577" t="0"/>
          <a:stretch/>
        </p:blipFill>
        <p:spPr>
          <a:xfrm>
            <a:off x="3485071" y="2722193"/>
            <a:ext cx="2106698" cy="18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2"/>
          <p:cNvPicPr preferRelativeResize="0"/>
          <p:nvPr/>
        </p:nvPicPr>
        <p:blipFill rotWithShape="1">
          <a:blip r:embed="rId4">
            <a:alphaModFix/>
          </a:blip>
          <a:srcRect b="91734" l="34439" r="32303" t="1"/>
          <a:stretch/>
        </p:blipFill>
        <p:spPr>
          <a:xfrm>
            <a:off x="3352774" y="4409773"/>
            <a:ext cx="2297225" cy="14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2"/>
          <p:cNvSpPr txBox="1"/>
          <p:nvPr/>
        </p:nvSpPr>
        <p:spPr>
          <a:xfrm>
            <a:off x="3715007" y="1108578"/>
            <a:ext cx="1315500" cy="2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1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Residuals model</a:t>
            </a:r>
            <a:endParaRPr sz="11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32"/>
          <p:cNvSpPr txBox="1"/>
          <p:nvPr/>
        </p:nvSpPr>
        <p:spPr>
          <a:xfrm>
            <a:off x="5669185" y="1120483"/>
            <a:ext cx="1006200" cy="2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Difference</a:t>
            </a:r>
            <a:endParaRPr sz="1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32"/>
          <p:cNvSpPr txBox="1"/>
          <p:nvPr/>
        </p:nvSpPr>
        <p:spPr>
          <a:xfrm>
            <a:off x="1774582" y="1121249"/>
            <a:ext cx="1315500" cy="2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VERB-CS model</a:t>
            </a:r>
            <a:endParaRPr sz="1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1" name="Google Shape;42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2103" y="1373538"/>
            <a:ext cx="5339796" cy="13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1309" y="2999400"/>
            <a:ext cx="5411456" cy="132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3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2864"/>
                </a:solidFill>
              </a:rPr>
              <a:t>Index</a:t>
            </a:r>
            <a:endParaRPr sz="2800">
              <a:solidFill>
                <a:srgbClr val="0A2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33"/>
          <p:cNvSpPr txBox="1"/>
          <p:nvPr>
            <p:ph idx="1" type="body"/>
          </p:nvPr>
        </p:nvSpPr>
        <p:spPr>
          <a:xfrm>
            <a:off x="239725" y="1106299"/>
            <a:ext cx="87519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Plasmasphere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PINE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Physics-informed machine learning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Conclusions &amp; future work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2864"/>
                </a:solidFill>
              </a:rPr>
              <a:t>Index</a:t>
            </a:r>
            <a:endParaRPr sz="2800">
              <a:solidFill>
                <a:srgbClr val="0A2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239725" y="1106299"/>
            <a:ext cx="87519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Plasmasphere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PINE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Physics-informed machine learning models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Conclusions &amp; future work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4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&amp; future work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4"/>
          <p:cNvSpPr txBox="1"/>
          <p:nvPr>
            <p:ph idx="1" type="body"/>
          </p:nvPr>
        </p:nvSpPr>
        <p:spPr>
          <a:xfrm>
            <a:off x="239725" y="1106299"/>
            <a:ext cx="8751900" cy="34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Hybrid physics-informed machine learning approaches seem promising.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Statistical analysis over diverse geomagnetic conditions would be useful to evaluate the performance of these models.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residuals framework may lead to extracting compact, interpretable functional relationships that link discrepancies to physical drivers.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2864"/>
                </a:solidFill>
              </a:rPr>
              <a:t>Index</a:t>
            </a:r>
            <a:endParaRPr sz="2800">
              <a:solidFill>
                <a:srgbClr val="0A2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239725" y="1106299"/>
            <a:ext cx="87519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Plasmasphere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PINE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Physics-informed machine learning 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Conclusions &amp; future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239725" y="1106299"/>
            <a:ext cx="8751900" cy="347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A toroidal region of cold, dense plasma surrounding the Earth that approximately corotates with it, whose dynamics are important for space weather applications.</a:t>
            </a:r>
            <a:endParaRPr/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Plasmasphere</a:t>
            </a:r>
            <a:endParaRPr/>
          </a:p>
        </p:txBody>
      </p:sp>
      <p:grpSp>
        <p:nvGrpSpPr>
          <p:cNvPr id="92" name="Google Shape;92;p18"/>
          <p:cNvGrpSpPr/>
          <p:nvPr/>
        </p:nvGrpSpPr>
        <p:grpSpPr>
          <a:xfrm>
            <a:off x="137000" y="4373127"/>
            <a:ext cx="8788500" cy="314400"/>
            <a:chOff x="137000" y="4002525"/>
            <a:chExt cx="8788500" cy="314400"/>
          </a:xfrm>
        </p:grpSpPr>
        <p:sp>
          <p:nvSpPr>
            <p:cNvPr id="93" name="Google Shape;93;p18"/>
            <p:cNvSpPr/>
            <p:nvPr/>
          </p:nvSpPr>
          <p:spPr>
            <a:xfrm>
              <a:off x="137000" y="4159725"/>
              <a:ext cx="415500" cy="157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8510000" y="4002525"/>
              <a:ext cx="415500" cy="157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8"/>
          <p:cNvSpPr txBox="1"/>
          <p:nvPr/>
        </p:nvSpPr>
        <p:spPr>
          <a:xfrm>
            <a:off x="6545122" y="4531541"/>
            <a:ext cx="33858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 </a:t>
            </a:r>
            <a:r>
              <a:rPr lang="en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NASA/Goddard Space Flight Center</a:t>
            </a:r>
            <a:endParaRPr sz="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Scientific Visualization Studio</a:t>
            </a:r>
            <a:endParaRPr sz="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8" title="Plasmasphere_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6500" y="1835875"/>
            <a:ext cx="4447101" cy="307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2864"/>
                </a:solidFill>
              </a:rPr>
              <a:t>Index</a:t>
            </a:r>
            <a:endParaRPr sz="2800">
              <a:solidFill>
                <a:srgbClr val="0A2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239725" y="1106299"/>
            <a:ext cx="87519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Plasmasphere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">
                <a:solidFill>
                  <a:srgbClr val="FF0000"/>
                </a:solidFill>
              </a:rPr>
              <a:t>PINE model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Physics-informed machine learning 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Conclusions &amp; future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PINE model: A plasmasphere neural-network-based model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2908141" y="1191655"/>
            <a:ext cx="32952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Feedforward neural network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9" name="Google Shape;109;p20"/>
          <p:cNvGrpSpPr/>
          <p:nvPr/>
        </p:nvGrpSpPr>
        <p:grpSpPr>
          <a:xfrm>
            <a:off x="360900" y="1167636"/>
            <a:ext cx="2943612" cy="2021400"/>
            <a:chOff x="360900" y="1167636"/>
            <a:chExt cx="2943612" cy="2021400"/>
          </a:xfrm>
        </p:grpSpPr>
        <p:pic>
          <p:nvPicPr>
            <p:cNvPr id="110" name="Google Shape;110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36855" y="1989352"/>
              <a:ext cx="1445425" cy="1098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0"/>
            <p:cNvSpPr txBox="1"/>
            <p:nvPr/>
          </p:nvSpPr>
          <p:spPr>
            <a:xfrm>
              <a:off x="360900" y="1167636"/>
              <a:ext cx="2868600" cy="20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Inputs:</a:t>
              </a:r>
              <a:endPara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Geomagnetic indices </a:t>
              </a:r>
              <a:endPara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 their time history </a:t>
              </a:r>
              <a:endPara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2876712" y="2412366"/>
              <a:ext cx="427800" cy="269400"/>
            </a:xfrm>
            <a:prstGeom prst="rightArrow">
              <a:avLst>
                <a:gd fmla="val 24963" name="adj1"/>
                <a:gd fmla="val 50000" name="adj2"/>
              </a:avLst>
            </a:prstGeom>
            <a:solidFill>
              <a:schemeClr val="lt2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4374" y="1573000"/>
            <a:ext cx="1595253" cy="1295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20"/>
          <p:cNvGrpSpPr/>
          <p:nvPr/>
        </p:nvGrpSpPr>
        <p:grpSpPr>
          <a:xfrm>
            <a:off x="5708078" y="1145973"/>
            <a:ext cx="2491354" cy="1755169"/>
            <a:chOff x="6241246" y="1315332"/>
            <a:chExt cx="2491355" cy="1755169"/>
          </a:xfrm>
        </p:grpSpPr>
        <p:sp>
          <p:nvSpPr>
            <p:cNvPr id="115" name="Google Shape;115;p20"/>
            <p:cNvSpPr txBox="1"/>
            <p:nvPr/>
          </p:nvSpPr>
          <p:spPr>
            <a:xfrm>
              <a:off x="6510500" y="1315332"/>
              <a:ext cx="2222100" cy="4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Output:</a:t>
              </a:r>
              <a:endPara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6241246" y="2581725"/>
              <a:ext cx="427800" cy="269400"/>
            </a:xfrm>
            <a:prstGeom prst="rightArrow">
              <a:avLst>
                <a:gd fmla="val 24963" name="adj1"/>
                <a:gd fmla="val 50000" name="adj2"/>
              </a:avLst>
            </a:prstGeom>
            <a:solidFill>
              <a:schemeClr val="lt2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6831200" y="2201400"/>
              <a:ext cx="1751400" cy="8691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Electron number density at specific L and MLT</a:t>
              </a:r>
              <a:endParaRPr/>
            </a:p>
          </p:txBody>
        </p:sp>
      </p:grpSp>
      <p:grpSp>
        <p:nvGrpSpPr>
          <p:cNvPr id="118" name="Google Shape;118;p20"/>
          <p:cNvGrpSpPr/>
          <p:nvPr/>
        </p:nvGrpSpPr>
        <p:grpSpPr>
          <a:xfrm>
            <a:off x="2581478" y="3321995"/>
            <a:ext cx="1751460" cy="1339205"/>
            <a:chOff x="6620726" y="2325607"/>
            <a:chExt cx="2222100" cy="1699067"/>
          </a:xfrm>
        </p:grpSpPr>
        <p:pic>
          <p:nvPicPr>
            <p:cNvPr id="119" name="Google Shape;119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20726" y="2325607"/>
              <a:ext cx="2222100" cy="169906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0" name="Google Shape;120;p20"/>
            <p:cNvGrpSpPr/>
            <p:nvPr/>
          </p:nvGrpSpPr>
          <p:grpSpPr>
            <a:xfrm>
              <a:off x="7559574" y="3070525"/>
              <a:ext cx="750805" cy="519564"/>
              <a:chOff x="7559574" y="3070525"/>
              <a:chExt cx="750805" cy="519564"/>
            </a:xfrm>
          </p:grpSpPr>
          <p:pic>
            <p:nvPicPr>
              <p:cNvPr id="121" name="Google Shape;121;p20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559574" y="3291064"/>
                <a:ext cx="299025" cy="299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22;p20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8011353" y="3070525"/>
                <a:ext cx="299025" cy="299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23" name="Google Shape;123;p20"/>
          <p:cNvGrpSpPr/>
          <p:nvPr/>
        </p:nvGrpSpPr>
        <p:grpSpPr>
          <a:xfrm>
            <a:off x="3835436" y="2813071"/>
            <a:ext cx="1478939" cy="1178527"/>
            <a:chOff x="4143406" y="3340025"/>
            <a:chExt cx="1882800" cy="1178527"/>
          </a:xfrm>
        </p:grpSpPr>
        <p:cxnSp>
          <p:nvCxnSpPr>
            <p:cNvPr id="124" name="Google Shape;124;p20"/>
            <p:cNvCxnSpPr>
              <a:stCxn id="119" idx="3"/>
              <a:endCxn id="125" idx="2"/>
            </p:cNvCxnSpPr>
            <p:nvPr/>
          </p:nvCxnSpPr>
          <p:spPr>
            <a:xfrm flipH="1" rot="10800000">
              <a:off x="4776762" y="3900852"/>
              <a:ext cx="308100" cy="6177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5" name="Google Shape;125;p20"/>
            <p:cNvSpPr/>
            <p:nvPr/>
          </p:nvSpPr>
          <p:spPr>
            <a:xfrm>
              <a:off x="4143406" y="3340025"/>
              <a:ext cx="1882800" cy="560700"/>
            </a:xfrm>
            <a:prstGeom prst="rect">
              <a:avLst/>
            </a:prstGeom>
            <a:solidFill>
              <a:srgbClr val="EEEEEE"/>
            </a:solidFill>
            <a:ln cap="flat" cmpd="sng" w="17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4125" lIns="84125" spcFirstLastPara="1" rIns="84125" wrap="square" tIns="84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88">
                  <a:solidFill>
                    <a:srgbClr val="000000"/>
                  </a:solidFill>
                </a:rPr>
                <a:t>minimizes</a:t>
              </a:r>
              <a:endParaRPr sz="1288">
                <a:solidFill>
                  <a:srgbClr val="00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88">
                  <a:solidFill>
                    <a:srgbClr val="000000"/>
                  </a:solidFill>
                </a:rPr>
                <a:t> || </a:t>
              </a:r>
              <a:r>
                <a:rPr b="1" lang="en" sz="1288">
                  <a:solidFill>
                    <a:schemeClr val="dk1"/>
                  </a:solidFill>
                </a:rPr>
                <a:t>n</a:t>
              </a:r>
              <a:r>
                <a:rPr baseline="-25000" lang="en" sz="1288">
                  <a:solidFill>
                    <a:schemeClr val="dk1"/>
                  </a:solidFill>
                </a:rPr>
                <a:t>model</a:t>
              </a:r>
              <a:r>
                <a:rPr lang="en" sz="1288">
                  <a:solidFill>
                    <a:srgbClr val="000000"/>
                  </a:solidFill>
                </a:rPr>
                <a:t>- </a:t>
              </a:r>
              <a:r>
                <a:rPr b="1" lang="en" sz="1288">
                  <a:solidFill>
                    <a:srgbClr val="000000"/>
                  </a:solidFill>
                </a:rPr>
                <a:t>n</a:t>
              </a:r>
              <a:r>
                <a:rPr baseline="-25000" lang="en" sz="1288">
                  <a:solidFill>
                    <a:srgbClr val="000000"/>
                  </a:solidFill>
                </a:rPr>
                <a:t>obs</a:t>
              </a:r>
              <a:r>
                <a:rPr lang="en" sz="1288">
                  <a:solidFill>
                    <a:srgbClr val="000000"/>
                  </a:solidFill>
                </a:rPr>
                <a:t>||</a:t>
              </a:r>
              <a:r>
                <a:rPr baseline="30000" lang="en" sz="1288"/>
                <a:t>2</a:t>
              </a:r>
              <a:r>
                <a:rPr baseline="-25000" lang="en" sz="1288">
                  <a:solidFill>
                    <a:srgbClr val="000000"/>
                  </a:solidFill>
                </a:rPr>
                <a:t>2</a:t>
              </a:r>
              <a:endParaRPr b="1" sz="1288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PINE model: A plasmasphere neural-network-based model</a:t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855" y="1989352"/>
            <a:ext cx="1445425" cy="109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/>
          <p:nvPr/>
        </p:nvSpPr>
        <p:spPr>
          <a:xfrm>
            <a:off x="2876712" y="2412366"/>
            <a:ext cx="427800" cy="269400"/>
          </a:xfrm>
          <a:prstGeom prst="rightArrow">
            <a:avLst>
              <a:gd fmla="val 24963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5708078" y="2412366"/>
            <a:ext cx="427800" cy="269400"/>
          </a:xfrm>
          <a:prstGeom prst="rightArrow">
            <a:avLst>
              <a:gd fmla="val 24963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6190599" y="1171063"/>
            <a:ext cx="2222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Output: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dynamics of the plasmasphere</a:t>
            </a:r>
            <a:endParaRPr baseline="-25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2908141" y="1191655"/>
            <a:ext cx="32952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Feedforward neural network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360900" y="1167636"/>
            <a:ext cx="2868600" cy="2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Inputs: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Geomagnetic indices 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their time history 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4374" y="1573000"/>
            <a:ext cx="1595253" cy="12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0600" y="1913193"/>
            <a:ext cx="1828550" cy="1451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21"/>
          <p:cNvGrpSpPr/>
          <p:nvPr/>
        </p:nvGrpSpPr>
        <p:grpSpPr>
          <a:xfrm>
            <a:off x="212810" y="3247759"/>
            <a:ext cx="8160545" cy="1807055"/>
            <a:chOff x="212810" y="3253429"/>
            <a:chExt cx="8160545" cy="1807055"/>
          </a:xfrm>
        </p:grpSpPr>
        <p:grpSp>
          <p:nvGrpSpPr>
            <p:cNvPr id="140" name="Google Shape;140;p21"/>
            <p:cNvGrpSpPr/>
            <p:nvPr/>
          </p:nvGrpSpPr>
          <p:grpSpPr>
            <a:xfrm>
              <a:off x="212810" y="3253429"/>
              <a:ext cx="8160545" cy="1807055"/>
              <a:chOff x="212810" y="3253429"/>
              <a:chExt cx="8160545" cy="1807055"/>
            </a:xfrm>
          </p:grpSpPr>
          <p:pic>
            <p:nvPicPr>
              <p:cNvPr id="141" name="Google Shape;141;p21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257983" y="3253429"/>
                <a:ext cx="4792648" cy="17106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2" name="Google Shape;142;p21"/>
              <p:cNvSpPr txBox="1"/>
              <p:nvPr/>
            </p:nvSpPr>
            <p:spPr>
              <a:xfrm>
                <a:off x="212810" y="3283052"/>
                <a:ext cx="2134500" cy="161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Validation:</a:t>
                </a:r>
                <a:endParaRPr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Comparison with manually selected plasmapause locations from IMAGE EUV satellite images </a:t>
                </a:r>
                <a:endParaRPr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(2000 - 2005)</a:t>
                </a:r>
                <a:endParaRPr sz="16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" name="Google Shape;143;p21"/>
              <p:cNvSpPr txBox="1"/>
              <p:nvPr/>
            </p:nvSpPr>
            <p:spPr>
              <a:xfrm>
                <a:off x="6842755" y="4662684"/>
                <a:ext cx="1530600" cy="39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@ Zhelavskaya et al. (2017)</a:t>
                </a:r>
                <a:endParaRPr sz="9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144" name="Google Shape;144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952787" y="4151809"/>
              <a:ext cx="1144575" cy="2977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PINE model: A plasmasphere neural-network-based model</a:t>
            </a: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7263205" y="4597669"/>
            <a:ext cx="15306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 Zhelavskaya et al. (2017)</a:t>
            </a:r>
            <a:endParaRPr sz="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1" name="Google Shape;151;p22"/>
          <p:cNvGrpSpPr/>
          <p:nvPr/>
        </p:nvGrpSpPr>
        <p:grpSpPr>
          <a:xfrm>
            <a:off x="1952624" y="1036507"/>
            <a:ext cx="5393800" cy="3966200"/>
            <a:chOff x="1952624" y="1036507"/>
            <a:chExt cx="5393800" cy="3966200"/>
          </a:xfrm>
        </p:grpSpPr>
        <p:grpSp>
          <p:nvGrpSpPr>
            <p:cNvPr id="152" name="Google Shape;152;p22"/>
            <p:cNvGrpSpPr/>
            <p:nvPr/>
          </p:nvGrpSpPr>
          <p:grpSpPr>
            <a:xfrm>
              <a:off x="1952624" y="1036507"/>
              <a:ext cx="5393800" cy="3966200"/>
              <a:chOff x="1952624" y="1036507"/>
              <a:chExt cx="5393800" cy="3966200"/>
            </a:xfrm>
          </p:grpSpPr>
          <p:pic>
            <p:nvPicPr>
              <p:cNvPr id="153" name="Google Shape;153;p2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952624" y="1036507"/>
                <a:ext cx="5393800" cy="3966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4" name="Google Shape;154;p22"/>
              <p:cNvSpPr/>
              <p:nvPr/>
            </p:nvSpPr>
            <p:spPr>
              <a:xfrm>
                <a:off x="6522100" y="1287625"/>
                <a:ext cx="264300" cy="894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2"/>
              <p:cNvSpPr/>
              <p:nvPr/>
            </p:nvSpPr>
            <p:spPr>
              <a:xfrm>
                <a:off x="6476225" y="2847375"/>
                <a:ext cx="264300" cy="894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6" name="Google Shape;156;p22"/>
            <p:cNvSpPr txBox="1"/>
            <p:nvPr/>
          </p:nvSpPr>
          <p:spPr>
            <a:xfrm>
              <a:off x="6501129" y="1197136"/>
              <a:ext cx="5871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</a:rPr>
                <a:t>Obs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7" name="Google Shape;157;p22"/>
            <p:cNvSpPr txBox="1"/>
            <p:nvPr/>
          </p:nvSpPr>
          <p:spPr>
            <a:xfrm>
              <a:off x="6459142" y="2753016"/>
              <a:ext cx="5871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</a:rPr>
                <a:t>Obs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240020" y="219074"/>
            <a:ext cx="8751600" cy="9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Physics-informed machine learning models</a:t>
            </a:r>
            <a:endParaRPr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239725" y="1106300"/>
            <a:ext cx="5017200" cy="185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Machine Learning/PINE challenges: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Limited data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During geomagnetically disturbed periods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Poor extrapolation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A2864"/>
              </a:buClr>
              <a:buSzPts val="1800"/>
              <a:buChar char="-"/>
            </a:pPr>
            <a:r>
              <a:rPr lang="en">
                <a:solidFill>
                  <a:srgbClr val="0A2864"/>
                </a:solidFill>
              </a:rPr>
              <a:t>Lack of physical consistency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240025" y="3182700"/>
            <a:ext cx="52662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for </a:t>
            </a: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physically consistent ML</a:t>
            </a:r>
            <a:r>
              <a:rPr lang="en" sz="1800"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models to improve generalization:</a:t>
            </a:r>
            <a:endParaRPr sz="1800">
              <a:solidFill>
                <a:srgbClr val="0A2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2864"/>
              </a:buClr>
              <a:buSzPts val="1800"/>
              <a:buFont typeface="Times New Roman"/>
              <a:buChar char="-"/>
            </a:pPr>
            <a:r>
              <a:rPr lang="en" sz="1800"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Integrating </a:t>
            </a: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VERB-CS</a:t>
            </a:r>
            <a:r>
              <a:rPr lang="en" sz="1800"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model to the PINE</a:t>
            </a:r>
            <a:endParaRPr sz="1800">
              <a:solidFill>
                <a:srgbClr val="0A2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5" name="Google Shape;165;p23"/>
          <p:cNvGrpSpPr/>
          <p:nvPr/>
        </p:nvGrpSpPr>
        <p:grpSpPr>
          <a:xfrm>
            <a:off x="5320903" y="1076501"/>
            <a:ext cx="3819900" cy="3569114"/>
            <a:chOff x="5320903" y="994958"/>
            <a:chExt cx="3819900" cy="3569114"/>
          </a:xfrm>
        </p:grpSpPr>
        <p:sp>
          <p:nvSpPr>
            <p:cNvPr id="166" name="Google Shape;166;p23"/>
            <p:cNvSpPr txBox="1"/>
            <p:nvPr/>
          </p:nvSpPr>
          <p:spPr>
            <a:xfrm>
              <a:off x="5320903" y="994958"/>
              <a:ext cx="3819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A286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Physics-based model: VERB-CS</a:t>
              </a:r>
              <a:endParaRPr sz="1800">
                <a:solidFill>
                  <a:srgbClr val="0A286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67" name="Google Shape;167;p23"/>
            <p:cNvGrpSpPr/>
            <p:nvPr/>
          </p:nvGrpSpPr>
          <p:grpSpPr>
            <a:xfrm>
              <a:off x="5730850" y="1603794"/>
              <a:ext cx="2661704" cy="1739988"/>
              <a:chOff x="1442723" y="1178300"/>
              <a:chExt cx="2894100" cy="1891909"/>
            </a:xfrm>
          </p:grpSpPr>
          <p:pic>
            <p:nvPicPr>
              <p:cNvPr id="168" name="Google Shape;168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25072" y="1178300"/>
                <a:ext cx="1722324" cy="13093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9" name="Google Shape;169;p23"/>
              <p:cNvSpPr txBox="1"/>
              <p:nvPr/>
            </p:nvSpPr>
            <p:spPr>
              <a:xfrm>
                <a:off x="1442723" y="2435409"/>
                <a:ext cx="2894100" cy="63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75700" lIns="75700" spcFirstLastPara="1" rIns="75700" wrap="square" tIns="7570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Geomagnetic indices &amp;</a:t>
                </a:r>
                <a:endParaRPr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electromagnetic fields</a:t>
                </a:r>
                <a:r>
                  <a:rPr lang="en">
                    <a:solidFill>
                      <a:schemeClr val="dk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 </a:t>
                </a:r>
                <a:endParaRPr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70" name="Google Shape;170;p23"/>
            <p:cNvSpPr txBox="1"/>
            <p:nvPr/>
          </p:nvSpPr>
          <p:spPr>
            <a:xfrm>
              <a:off x="5960565" y="4201972"/>
              <a:ext cx="22125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625" lIns="72625" spcFirstLastPara="1" rIns="72625" wrap="square" tIns="726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r>
                <a:rPr b="1" baseline="-25000" lang="en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VERB</a:t>
              </a:r>
              <a:r>
                <a:rPr lang="en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physics-based density</a:t>
              </a:r>
              <a:endPara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1" name="Google Shape;171;p23"/>
            <p:cNvSpPr txBox="1"/>
            <p:nvPr/>
          </p:nvSpPr>
          <p:spPr>
            <a:xfrm>
              <a:off x="6225767" y="3567125"/>
              <a:ext cx="1682100" cy="392700"/>
            </a:xfrm>
            <a:prstGeom prst="rect">
              <a:avLst/>
            </a:prstGeom>
            <a:solidFill>
              <a:srgbClr val="D9D9D9"/>
            </a:solidFill>
            <a:ln cap="flat" cmpd="sng" w="9525">
              <a:solidFill>
                <a:srgbClr val="9C9C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84125" lIns="84125" spcFirstLastPara="1" rIns="84125" wrap="square" tIns="84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88">
                  <a:latin typeface="Times New Roman"/>
                  <a:ea typeface="Times New Roman"/>
                  <a:cs typeface="Times New Roman"/>
                  <a:sym typeface="Times New Roman"/>
                </a:rPr>
                <a:t>VERB-CS model</a:t>
              </a:r>
              <a:endParaRPr b="1" sz="128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2" name="Google Shape;172;p23"/>
            <p:cNvCxnSpPr>
              <a:stCxn id="169" idx="2"/>
            </p:cNvCxnSpPr>
            <p:nvPr/>
          </p:nvCxnSpPr>
          <p:spPr>
            <a:xfrm>
              <a:off x="7061702" y="3343783"/>
              <a:ext cx="2400" cy="21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3" name="Google Shape;173;p23"/>
            <p:cNvCxnSpPr>
              <a:stCxn id="171" idx="2"/>
              <a:endCxn id="170" idx="0"/>
            </p:cNvCxnSpPr>
            <p:nvPr/>
          </p:nvCxnSpPr>
          <p:spPr>
            <a:xfrm>
              <a:off x="7066817" y="3959825"/>
              <a:ext cx="0" cy="242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