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147481305" r:id="rId6"/>
    <p:sldId id="2147481306" r:id="rId7"/>
    <p:sldId id="2147481366" r:id="rId8"/>
    <p:sldId id="2147481371" r:id="rId9"/>
    <p:sldId id="2147481372" r:id="rId10"/>
    <p:sldId id="257" r:id="rId11"/>
    <p:sldId id="2147481370" r:id="rId12"/>
    <p:sldId id="2147481410" r:id="rId13"/>
    <p:sldId id="2147481417" r:id="rId14"/>
    <p:sldId id="2147481415" r:id="rId15"/>
    <p:sldId id="2147481416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  <a:srgbClr val="A6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409AF-5C58-7545-A412-16BBC8AAC7DD}" v="8" dt="2026-04-05T21:45:49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5"/>
    <p:restoredTop sz="83673"/>
  </p:normalViewPr>
  <p:slideViewPr>
    <p:cSldViewPr snapToGrid="0">
      <p:cViewPr>
        <p:scale>
          <a:sx n="90" d="100"/>
          <a:sy n="90" d="100"/>
        </p:scale>
        <p:origin x="-24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F4466-8360-4A01-B72C-9374F78D1C8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48AD1-D5C8-4FEC-BCA8-41FFB7994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48AD1-D5C8-4FEC-BCA8-41FFB79941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02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98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7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5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6950E-3DC7-3148-0316-8FEADF90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D0016-A379-3EB6-B14F-18B3A3C1E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C815D-59FB-5848-ADA7-F93EF7332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84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DE82F-F12C-3DFB-1B36-C5AD7B3D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F4662-3EA4-5036-C097-6DB37C408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D4714-7CFD-80D7-66CC-58E88E8DC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5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dedicated to space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Accelerating the development of the European space sector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in-house knowledge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ofHPC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48AD1-D5C8-4FEC-BCA8-41FFB79941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95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8A350-FF06-A0B4-5AAB-25C150FEC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75B1B-7100-DDDC-A126-1C0C31339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7977C-31D4-A199-7B58-3917D797E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Ten to the power of </a:t>
            </a:r>
            <a:r>
              <a:rPr lang="en-GB" dirty="0" err="1"/>
              <a:t>fiftheen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7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48AD1-D5C8-4FEC-BCA8-41FFB79941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4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53BC0-B327-4B0E-AD43-C32518998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FEA6A-FCBE-D3BF-23D9-83A73A217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0B0C0-771D-E248-CDC2-21A663E52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InfiniBand NDR?</a:t>
            </a:r>
          </a:p>
          <a:p>
            <a:r>
              <a:rPr lang="en-US" b="1" dirty="0"/>
              <a:t>NDR = Next Data Rate</a:t>
            </a:r>
            <a:endParaRPr lang="en-US" dirty="0"/>
          </a:p>
          <a:p>
            <a:r>
              <a:rPr lang="en-US" b="1" dirty="0"/>
              <a:t>Speed:</a:t>
            </a:r>
            <a:r>
              <a:rPr lang="en-US" dirty="0"/>
              <a:t> 400 Gb/s per link</a:t>
            </a:r>
          </a:p>
          <a:p>
            <a:r>
              <a:rPr lang="en-US" b="1" dirty="0"/>
              <a:t>Latency:</a:t>
            </a:r>
            <a:r>
              <a:rPr lang="en-US" dirty="0"/>
              <a:t> sub-microsecond</a:t>
            </a:r>
          </a:p>
          <a:p>
            <a:r>
              <a:rPr lang="en-US" dirty="0"/>
              <a:t>Currently the most advanced standard for HPC</a:t>
            </a:r>
          </a:p>
          <a:p>
            <a:r>
              <a:rPr lang="en-US" dirty="0"/>
              <a:t>Developed by </a:t>
            </a:r>
            <a:r>
              <a:rPr lang="en-US" b="1" dirty="0"/>
              <a:t>NVIDIA</a:t>
            </a:r>
            <a:r>
              <a:rPr lang="en-US" dirty="0"/>
              <a:t> (Mellanox acquisition)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Why Two Separate InfiniBand Networks?</a:t>
            </a:r>
          </a:p>
          <a:p>
            <a:r>
              <a:rPr lang="en-US" b="1" dirty="0"/>
              <a:t>Advantages of separation:</a:t>
            </a:r>
            <a:endParaRPr lang="en-US" dirty="0"/>
          </a:p>
          <a:p>
            <a:r>
              <a:rPr lang="en-US" dirty="0"/>
              <a:t>No interference between MPI traffic and I/O traffic</a:t>
            </a:r>
          </a:p>
          <a:p>
            <a:r>
              <a:rPr lang="en-US" dirty="0"/>
              <a:t>Maximum dedicated bandwidth for each traffic type</a:t>
            </a:r>
          </a:p>
          <a:p>
            <a:r>
              <a:rPr lang="en-US" dirty="0"/>
              <a:t>Guaranteed low latency for inter-node communication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6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61E9-E5E7-C816-938D-AD2592CF8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0F8F3-0276-30C3-7EA7-AA1C9AAE1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B38326A-7BD3-D606-DA7F-A8FC4189B3B0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854" y="6570164"/>
            <a:ext cx="1856275" cy="118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03B30-8CB8-AF59-E2F7-7996C6A33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768" y="-283712"/>
            <a:ext cx="2088182" cy="131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77F1B0-C921-8D0B-C139-ECD7AFA24FDB}"/>
              </a:ext>
            </a:extLst>
          </p:cNvPr>
          <p:cNvSpPr txBox="1"/>
          <p:nvPr userDrawn="1"/>
        </p:nvSpPr>
        <p:spPr>
          <a:xfrm>
            <a:off x="167342" y="6253990"/>
            <a:ext cx="3824868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baseline="0">
                <a:ln>
                  <a:solidFill>
                    <a:schemeClr val="bg1"/>
                  </a:solidFill>
                </a:ln>
                <a:noFill/>
                <a:latin typeface="Arial"/>
              </a:rPr>
              <a:t>SPACE </a:t>
            </a:r>
            <a:r>
              <a:rPr lang="en-US" sz="1400" b="1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/>
              </a:rPr>
              <a:t>HPC</a:t>
            </a:r>
            <a:endParaRPr lang="en-US" sz="1600" b="1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/>
            </a:endParaRPr>
          </a:p>
          <a:p>
            <a:r>
              <a:rPr lang="en-GB" sz="1200" b="0">
                <a:solidFill>
                  <a:schemeClr val="bg1"/>
                </a:solidFill>
              </a:rPr>
              <a:t>ESA’s High Performance Computing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5C0E48A-591B-98B5-B1D5-9A74D2674CD0}"/>
              </a:ext>
            </a:extLst>
          </p:cNvPr>
          <p:cNvCxnSpPr>
            <a:cxnSpLocks/>
          </p:cNvCxnSpPr>
          <p:nvPr userDrawn="1"/>
        </p:nvCxnSpPr>
        <p:spPr>
          <a:xfrm>
            <a:off x="1578769" y="6341269"/>
            <a:ext cx="2381" cy="14763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D7D3D4E-3A4E-93BB-F5FF-377F979A6AA4}"/>
              </a:ext>
            </a:extLst>
          </p:cNvPr>
          <p:cNvCxnSpPr>
            <a:cxnSpLocks/>
          </p:cNvCxnSpPr>
          <p:nvPr userDrawn="1"/>
        </p:nvCxnSpPr>
        <p:spPr>
          <a:xfrm>
            <a:off x="1540669" y="6341269"/>
            <a:ext cx="0" cy="147637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BC4259-195D-F92B-1481-A81C65797E20}"/>
              </a:ext>
            </a:extLst>
          </p:cNvPr>
          <p:cNvGrpSpPr/>
          <p:nvPr userDrawn="1"/>
        </p:nvGrpSpPr>
        <p:grpSpPr>
          <a:xfrm>
            <a:off x="1351226" y="6354178"/>
            <a:ext cx="535836" cy="123740"/>
            <a:chOff x="5196467" y="5708650"/>
            <a:chExt cx="696333" cy="160801"/>
          </a:xfrm>
        </p:grpSpPr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A9257B73-DB95-1A97-D3BC-663BE3D17F7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96467" y="5708650"/>
              <a:ext cx="696332" cy="160801"/>
            </a:xfrm>
            <a:prstGeom prst="bentConnector3">
              <a:avLst>
                <a:gd name="adj1" fmla="val 26447"/>
              </a:avLst>
            </a:prstGeom>
            <a:ln w="254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930780-6DD8-0CD7-0D2E-8C9E2553E1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96468" y="5782994"/>
              <a:ext cx="69633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ED9D9340-A278-CA5D-9C3D-65F447687A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96468" y="5708650"/>
              <a:ext cx="696332" cy="160801"/>
            </a:xfrm>
            <a:prstGeom prst="bentConnector3">
              <a:avLst>
                <a:gd name="adj1" fmla="val 51778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5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557E-D92B-A6CF-D2C9-A3C10E22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BE8BC-A263-BEFA-1357-BA7093B93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A8C5E-8BDB-A3F9-F823-68314209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AC07E-CD0D-B07C-9A5A-F7B38ED9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BE316-2009-2A9F-B729-A75C8886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1B7B7-FCDF-9C29-8E38-B68FEA6B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10B1-00F2-861C-7EC6-58EA0911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2A57D-1791-C624-DB3B-BD670CA81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82F66-95E2-AC2A-9F99-B1A001D17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A35F2-2443-75FE-28F8-A5175B95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BF2DA-091D-85E9-9014-07D9439A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6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BF1C4-FE94-8F56-093C-6EBF3714C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7416A-0B63-B6A4-A037-BB2C64B4D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14D9-1FD1-F905-1726-A0C642FF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5250-C929-AE92-73B7-F4CBE0C5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6B013-1778-4985-E9FE-23DA5310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94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619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76E5-EF34-9B20-9741-52628FC5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29E06-9C47-1955-C4A1-EBE68A67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818D1-A861-1AE8-D1F5-4A407867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B042EC4-1D0C-1160-87A0-4452A4C00B0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854" y="6570164"/>
            <a:ext cx="1856275" cy="118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38968-CEFE-D330-FF1E-6F4B13FA3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768" y="-283712"/>
            <a:ext cx="2088182" cy="131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112613-B910-B729-E21D-7EB8B4F00CC7}"/>
              </a:ext>
            </a:extLst>
          </p:cNvPr>
          <p:cNvSpPr txBox="1"/>
          <p:nvPr userDrawn="1"/>
        </p:nvSpPr>
        <p:spPr>
          <a:xfrm>
            <a:off x="167342" y="6253990"/>
            <a:ext cx="3824868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baseline="0">
                <a:ln>
                  <a:solidFill>
                    <a:schemeClr val="bg1"/>
                  </a:solidFill>
                </a:ln>
                <a:noFill/>
                <a:latin typeface="Arial"/>
              </a:rPr>
              <a:t>SPACE </a:t>
            </a:r>
            <a:r>
              <a:rPr lang="en-US" sz="1400" b="1" baseline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/>
              </a:rPr>
              <a:t>HPC</a:t>
            </a:r>
            <a:endParaRPr lang="en-US" sz="1600" b="1" baseline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/>
            </a:endParaRPr>
          </a:p>
          <a:p>
            <a:r>
              <a:rPr lang="en-GB" sz="1200" b="0">
                <a:solidFill>
                  <a:schemeClr val="bg1"/>
                </a:solidFill>
              </a:rPr>
              <a:t>ESA’s High Performance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BE1B1B-F768-4E0A-EF5C-E3F40D77DC05}"/>
              </a:ext>
            </a:extLst>
          </p:cNvPr>
          <p:cNvCxnSpPr>
            <a:cxnSpLocks/>
          </p:cNvCxnSpPr>
          <p:nvPr userDrawn="1"/>
        </p:nvCxnSpPr>
        <p:spPr>
          <a:xfrm>
            <a:off x="1578769" y="6341269"/>
            <a:ext cx="2381" cy="147637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299AE7-9E44-9094-939A-3975C1695F4B}"/>
              </a:ext>
            </a:extLst>
          </p:cNvPr>
          <p:cNvCxnSpPr>
            <a:cxnSpLocks/>
          </p:cNvCxnSpPr>
          <p:nvPr userDrawn="1"/>
        </p:nvCxnSpPr>
        <p:spPr>
          <a:xfrm>
            <a:off x="1540669" y="6341269"/>
            <a:ext cx="0" cy="147637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38C92F-A9F3-EAB4-09A4-E589CC5B6DC9}"/>
              </a:ext>
            </a:extLst>
          </p:cNvPr>
          <p:cNvGrpSpPr/>
          <p:nvPr userDrawn="1"/>
        </p:nvGrpSpPr>
        <p:grpSpPr>
          <a:xfrm>
            <a:off x="1351226" y="6354178"/>
            <a:ext cx="535836" cy="123740"/>
            <a:chOff x="5196467" y="5708650"/>
            <a:chExt cx="696333" cy="160801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CAEEF023-5F27-784F-6703-B3D8702DD1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196467" y="5708650"/>
              <a:ext cx="696332" cy="160801"/>
            </a:xfrm>
            <a:prstGeom prst="bentConnector3">
              <a:avLst>
                <a:gd name="adj1" fmla="val 26447"/>
              </a:avLst>
            </a:prstGeom>
            <a:ln w="254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26E700-F28E-2302-C92C-2A4821E73A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96468" y="5782994"/>
              <a:ext cx="69633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07169A6F-19C1-CA32-548F-CE28CFD3FB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96468" y="5708650"/>
              <a:ext cx="696332" cy="160801"/>
            </a:xfrm>
            <a:prstGeom prst="bentConnector3">
              <a:avLst>
                <a:gd name="adj1" fmla="val 51778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33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F3A-28C2-EA64-1646-A3C8ABF6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54419-DE58-973D-0576-496B13ACA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EC7D1-605B-A049-4442-DF67E44D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70EDD-E6FD-BF51-F4F8-39854078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E88C6-9C21-C018-8D35-39B57ACD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9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0326-32FA-E08E-6854-67BD4E38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94C49-4A04-00D6-5B90-5B9C5388B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D956-DFE8-056E-A929-D2F96DA1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4B47-C29E-5F67-D300-8E6DFBE1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FB82-DB57-36C8-E33D-70D5BD4D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30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24EE-D2B8-2EA8-05ED-705B3036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2F61A-1C2D-855D-9EFB-6010C836B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E531F-42CF-882E-50BA-8912F4723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DCC90-4313-C5D4-3614-7ABEE9E3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9B10-3F22-F5EF-D528-CBB5824C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04FCB-6B28-D398-9048-EE3DCDFF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2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8047-C569-AC33-5F56-74A71762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A8680-9137-ED24-7377-F1EAECFEA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58FFC-E52E-E29A-F1FC-EB5610E72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53B39-C715-334C-F619-614D8688E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D00D9-F316-25C3-1B06-03670665C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43A94-A2D6-3FB9-A929-BE2F7DDE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41061-7119-897D-4A84-5806DCFE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F59F7-2501-9791-3158-62808D81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9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06C18-D3BE-E09C-5A6C-C29B71F2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E91C10-96B1-13B1-36C6-13BE72BD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8F020-90C4-7235-9523-C3CE7756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FE7AD-DAB7-A541-3651-F6FBC0C1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1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77090-3E86-6EEE-ED8A-92F31F08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C3D31-DB37-D529-1FCE-5D7D340E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B765-A89C-62E0-3C81-65DAD991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0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D530-BB09-7F5C-873F-FADFB1B7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40C9A-15FF-CC35-F390-BCD3A973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635C6-DB4B-CBA9-E07F-CBAC84E6A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5FB4D-6FA3-73B1-B735-D921C8DD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2DAB3-E2E5-52F7-A8AD-49D10949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723AD-93C2-E2BE-730F-3AC5800E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2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ED458-6D70-5026-9EDD-3F07BF14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DF1D5-7355-1CB8-B790-0EBEC0AD4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45C7D-53B2-F430-C09D-68B5226C7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62869-5D4B-4CFA-A965-618C95FCE189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1BE3-AED9-1AA7-B50F-556F9187A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C429C-ABEB-9CD1-2A57-55DC979A1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E8C315-D780-48D0-9FB2-E523CB4BD2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spacehpc@esa.int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6.png"/><Relationship Id="rId5" Type="http://schemas.openxmlformats.org/officeDocument/2006/relationships/image" Target="../media/image12.svg"/><Relationship Id="rId10" Type="http://schemas.openxmlformats.org/officeDocument/2006/relationships/image" Target="../media/image4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image of a building&#10;&#10;Description automatically generated">
            <a:extLst>
              <a:ext uri="{FF2B5EF4-FFF2-40B4-BE49-F238E27FC236}">
                <a16:creationId xmlns:a16="http://schemas.microsoft.com/office/drawing/2014/main" id="{C44B53AF-ECF1-20F3-0C6F-28CEB2906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78" y="-2346829"/>
            <a:ext cx="12565294" cy="9342349"/>
          </a:xfrm>
          <a:prstGeom prst="rect">
            <a:avLst/>
          </a:prstGeom>
          <a:effectLst>
            <a:glow rad="12700">
              <a:schemeClr val="bg1">
                <a:alpha val="16000"/>
              </a:schemeClr>
            </a:glo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9AC7BA4-C1FD-0112-C205-602442F7799B}"/>
              </a:ext>
            </a:extLst>
          </p:cNvPr>
          <p:cNvSpPr txBox="1">
            <a:spLocks/>
          </p:cNvSpPr>
          <p:nvPr/>
        </p:nvSpPr>
        <p:spPr bwMode="auto">
          <a:xfrm>
            <a:off x="86187" y="367034"/>
            <a:ext cx="5885988" cy="21236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0" dirty="0">
                <a:ln w="12700">
                  <a:solidFill>
                    <a:srgbClr val="FEFFFF"/>
                  </a:solidFill>
                </a:ln>
                <a:noFill/>
                <a:latin typeface="Arial"/>
                <a:cs typeface="Arial"/>
              </a:rPr>
              <a:t>I</a:t>
            </a:r>
            <a:r>
              <a:rPr kumimoji="0" lang="en-GB" sz="3600" b="1" i="0" u="none" strike="noStrike" kern="0" cap="none" spc="0" normalizeH="0" baseline="0" noProof="0" dirty="0" err="1">
                <a:ln w="12700">
                  <a:solidFill>
                    <a:srgbClr val="FEFFFF"/>
                  </a:solidFill>
                </a:ln>
                <a:noFill/>
                <a:effectLst/>
                <a:uLnTx/>
                <a:uFillTx/>
                <a:latin typeface="Arial"/>
                <a:ea typeface="+mj-ea"/>
                <a:cs typeface="Arial"/>
              </a:rPr>
              <a:t>ntroducing</a:t>
            </a:r>
            <a:r>
              <a:rPr kumimoji="0" lang="en-GB" sz="3600" b="1" i="0" u="none" strike="noStrike" kern="0" cap="none" spc="0" normalizeH="0" baseline="0" noProof="0" dirty="0">
                <a:ln w="12700">
                  <a:solidFill>
                    <a:srgbClr val="FEFFFF"/>
                  </a:solidFill>
                </a:ln>
                <a:noFill/>
                <a:effectLst/>
                <a:uLnTx/>
                <a:uFillTx/>
                <a:latin typeface="Arial"/>
                <a:ea typeface="+mj-ea"/>
                <a:cs typeface="Arial"/>
              </a:rPr>
              <a:t> the ESA </a:t>
            </a:r>
            <a:r>
              <a:rPr kumimoji="0" lang="en-GB" sz="3600" b="1" i="0" u="none" strike="noStrike" kern="0" cap="none" spc="0" normalizeH="0" baseline="0" noProof="0" dirty="0">
                <a:ln w="12700">
                  <a:solidFill>
                    <a:srgbClr val="FEFFFF"/>
                  </a:solidFill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Space HPC</a:t>
            </a:r>
            <a:r>
              <a:rPr kumimoji="0" lang="en-GB" sz="3050" b="1" i="0" u="none" strike="noStrike" kern="0" cap="none" spc="0" normalizeH="0" baseline="0" noProof="0" dirty="0">
                <a:ln w="12700">
                  <a:solidFill>
                    <a:srgbClr val="FEFFFF"/>
                  </a:solidFill>
                </a:ln>
                <a:noFill/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GB" sz="305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br>
              <a:rPr lang="en-GB" sz="2000" dirty="0"/>
            </a:br>
            <a:r>
              <a:rPr lang="en-GB" sz="2000" dirty="0"/>
              <a:t>Space Weather and Heliophysics Modelling Workshop</a:t>
            </a:r>
          </a:p>
        </p:txBody>
      </p:sp>
      <p:grpSp>
        <p:nvGrpSpPr>
          <p:cNvPr id="11" name="Groupe 21">
            <a:extLst>
              <a:ext uri="{FF2B5EF4-FFF2-40B4-BE49-F238E27FC236}">
                <a16:creationId xmlns:a16="http://schemas.microsoft.com/office/drawing/2014/main" id="{718B9613-DEDE-B857-3EF0-A852AD6789F7}"/>
              </a:ext>
            </a:extLst>
          </p:cNvPr>
          <p:cNvGrpSpPr/>
          <p:nvPr/>
        </p:nvGrpSpPr>
        <p:grpSpPr>
          <a:xfrm>
            <a:off x="108426" y="2658617"/>
            <a:ext cx="2444049" cy="193473"/>
            <a:chOff x="914400" y="3604253"/>
            <a:chExt cx="1508754" cy="175403"/>
          </a:xfrm>
        </p:grpSpPr>
        <p:cxnSp>
          <p:nvCxnSpPr>
            <p:cNvPr id="12" name="Connecteur droit 22">
              <a:extLst>
                <a:ext uri="{FF2B5EF4-FFF2-40B4-BE49-F238E27FC236}">
                  <a16:creationId xmlns:a16="http://schemas.microsoft.com/office/drawing/2014/main" id="{726C1375-26D4-282D-5174-7A2E4EDEFC9A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604253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009BDA"/>
              </a:solidFill>
              <a:prstDash val="solid"/>
            </a:ln>
            <a:effectLst/>
          </p:spPr>
        </p:cxnSp>
        <p:cxnSp>
          <p:nvCxnSpPr>
            <p:cNvPr id="13" name="Connecteur droit 23">
              <a:extLst>
                <a:ext uri="{FF2B5EF4-FFF2-40B4-BE49-F238E27FC236}">
                  <a16:creationId xmlns:a16="http://schemas.microsoft.com/office/drawing/2014/main" id="{A3963068-A41B-3E83-AC21-9B77551E4CB5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9" y="3695929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EC1A2F"/>
              </a:solidFill>
              <a:prstDash val="solid"/>
            </a:ln>
            <a:effectLst/>
          </p:spPr>
        </p:cxnSp>
        <p:cxnSp>
          <p:nvCxnSpPr>
            <p:cNvPr id="14" name="Connecteur droit 24">
              <a:extLst>
                <a:ext uri="{FF2B5EF4-FFF2-40B4-BE49-F238E27FC236}">
                  <a16:creationId xmlns:a16="http://schemas.microsoft.com/office/drawing/2014/main" id="{DF4513EF-C76B-AFEB-5F63-BFEEF86338C8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9656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FBAB18"/>
              </a:solidFill>
              <a:prstDash val="soli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CD055D-7FE0-B777-E677-83019EFD763C}"/>
              </a:ext>
            </a:extLst>
          </p:cNvPr>
          <p:cNvSpPr txBox="1"/>
          <p:nvPr/>
        </p:nvSpPr>
        <p:spPr>
          <a:xfrm>
            <a:off x="158378" y="3298195"/>
            <a:ext cx="308533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8 April 2026 | ESOC, Darmstadt, Germany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B733E-A5E1-ED70-EDF3-FB9C246DC154}"/>
              </a:ext>
            </a:extLst>
          </p:cNvPr>
          <p:cNvSpPr txBox="1"/>
          <p:nvPr/>
        </p:nvSpPr>
        <p:spPr>
          <a:xfrm>
            <a:off x="158378" y="3617455"/>
            <a:ext cx="268699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Neva Besker </a:t>
            </a:r>
            <a:r>
              <a:rPr lang="en-GB" sz="12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(Starion / ESA ESRIN)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E01D3-D5B6-1C66-EA5D-9B15A8E8C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92B1-D3CC-8006-4765-D7E821E6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234BD-9570-ACE3-9C7A-6F43CCBE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15921F-E9A0-C96C-4F43-009DDABB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8" y="428967"/>
            <a:ext cx="10327024" cy="68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6A00FEA-B5EF-A9D7-BEC1-4159B2C69EB7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 HPC Architecture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2355D622-241D-D663-0177-2A8DA39A94E4}"/>
              </a:ext>
            </a:extLst>
          </p:cNvPr>
          <p:cNvSpPr txBox="1"/>
          <p:nvPr/>
        </p:nvSpPr>
        <p:spPr>
          <a:xfrm>
            <a:off x="8707281" y="5161542"/>
            <a:ext cx="4103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PB SSD scratch </a:t>
            </a:r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 TB DDR5 </a:t>
            </a:r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InfiniBand (400 Gbps) </a:t>
            </a:r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liquid cooling (DLC) &amp; Air cooled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Usage Effectiveness (</a:t>
            </a:r>
            <a:r>
              <a:rPr lang="en-GB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&lt; 1.09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21">
            <a:extLst>
              <a:ext uri="{FF2B5EF4-FFF2-40B4-BE49-F238E27FC236}">
                <a16:creationId xmlns:a16="http://schemas.microsoft.com/office/drawing/2014/main" id="{239F5FCB-793C-BF6A-F120-3BCA8DFBC95E}"/>
              </a:ext>
            </a:extLst>
          </p:cNvPr>
          <p:cNvGrpSpPr/>
          <p:nvPr/>
        </p:nvGrpSpPr>
        <p:grpSpPr>
          <a:xfrm>
            <a:off x="9531675" y="6346259"/>
            <a:ext cx="1608484" cy="127329"/>
            <a:chOff x="914400" y="3604253"/>
            <a:chExt cx="1508754" cy="175403"/>
          </a:xfrm>
        </p:grpSpPr>
        <p:cxnSp>
          <p:nvCxnSpPr>
            <p:cNvPr id="17" name="Connecteur droit 22">
              <a:extLst>
                <a:ext uri="{FF2B5EF4-FFF2-40B4-BE49-F238E27FC236}">
                  <a16:creationId xmlns:a16="http://schemas.microsoft.com/office/drawing/2014/main" id="{1F310DA9-7EA5-0D1C-4067-5C5F77D1765E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604253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009BDA"/>
              </a:solidFill>
              <a:prstDash val="solid"/>
            </a:ln>
            <a:effectLst/>
          </p:spPr>
        </p:cxnSp>
        <p:cxnSp>
          <p:nvCxnSpPr>
            <p:cNvPr id="18" name="Connecteur droit 23">
              <a:extLst>
                <a:ext uri="{FF2B5EF4-FFF2-40B4-BE49-F238E27FC236}">
                  <a16:creationId xmlns:a16="http://schemas.microsoft.com/office/drawing/2014/main" id="{58379CDB-77C3-07A8-9888-091BE54C4A96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9" y="3695929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EC1A2F"/>
              </a:solidFill>
              <a:prstDash val="solid"/>
            </a:ln>
            <a:effectLst/>
          </p:spPr>
        </p:cxnSp>
        <p:cxnSp>
          <p:nvCxnSpPr>
            <p:cNvPr id="19" name="Connecteur droit 24">
              <a:extLst>
                <a:ext uri="{FF2B5EF4-FFF2-40B4-BE49-F238E27FC236}">
                  <a16:creationId xmlns:a16="http://schemas.microsoft.com/office/drawing/2014/main" id="{9E09F160-E411-DDD8-7B87-C0E19AA820A4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9656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FBAB18"/>
              </a:solidFill>
              <a:prstDash val="solid"/>
            </a:ln>
            <a:effectLst/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3A6B08-8893-ACBF-B7B5-7A21FF8FE3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2CA66-E3AE-FE38-7B86-0903B1525B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F24CE-D04D-6067-F5A4-2E35F3AA6C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1B407-598F-BC82-0E90-CD7B176477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10137693" y="4559953"/>
            <a:ext cx="4690187" cy="41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6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B4BC82-DD5E-6CA0-B998-1AC8ED66B408}"/>
              </a:ext>
            </a:extLst>
          </p:cNvPr>
          <p:cNvSpPr/>
          <p:nvPr/>
        </p:nvSpPr>
        <p:spPr>
          <a:xfrm>
            <a:off x="1247005" y="2038042"/>
            <a:ext cx="3020583" cy="2327111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D0CD36-3BC0-6201-672E-3FFCAC8C817A}"/>
              </a:ext>
            </a:extLst>
          </p:cNvPr>
          <p:cNvGrpSpPr/>
          <p:nvPr/>
        </p:nvGrpSpPr>
        <p:grpSpPr>
          <a:xfrm>
            <a:off x="1368921" y="1866873"/>
            <a:ext cx="2657221" cy="495035"/>
            <a:chOff x="1204880" y="1242435"/>
            <a:chExt cx="2532069" cy="496389"/>
          </a:xfrm>
        </p:grpSpPr>
        <p:sp>
          <p:nvSpPr>
            <p:cNvPr id="5" name="Arrow: Pentagon 5">
              <a:extLst>
                <a:ext uri="{FF2B5EF4-FFF2-40B4-BE49-F238E27FC236}">
                  <a16:creationId xmlns:a16="http://schemas.microsoft.com/office/drawing/2014/main" id="{4E7F910B-FDFD-4708-0B80-1C2C6C2EC326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solidFill>
              <a:srgbClr val="6DCFF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EC7AF6-28A5-4100-6522-06FFD1A20178}"/>
                </a:ext>
              </a:extLst>
            </p:cNvPr>
            <p:cNvSpPr txBox="1"/>
            <p:nvPr/>
          </p:nvSpPr>
          <p:spPr>
            <a:xfrm>
              <a:off x="1204880" y="1268307"/>
              <a:ext cx="2473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6DCFF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Who can apply?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DB81DA-D000-A6A0-CB35-8BE7B633A02C}"/>
              </a:ext>
            </a:extLst>
          </p:cNvPr>
          <p:cNvSpPr txBox="1"/>
          <p:nvPr/>
        </p:nvSpPr>
        <p:spPr>
          <a:xfrm>
            <a:off x="1296541" y="2506390"/>
            <a:ext cx="2779623" cy="156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ESA staff &amp; contractors</a:t>
            </a:r>
          </a:p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1596" dirty="0">
              <a:solidFill>
                <a:srgbClr val="E7E8E3">
                  <a:lumMod val="50000"/>
                </a:srgb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5750" indent="-285750" algn="ctr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Industry partners (SME, Startup) holding an ESA contract</a:t>
            </a:r>
          </a:p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1596" dirty="0">
              <a:solidFill>
                <a:srgbClr val="E7E8E3">
                  <a:lumMod val="50000"/>
                </a:srgb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8D4AC-BD24-3259-8AAA-3A4AF38B6B2C}"/>
              </a:ext>
            </a:extLst>
          </p:cNvPr>
          <p:cNvSpPr txBox="1"/>
          <p:nvPr/>
        </p:nvSpPr>
        <p:spPr>
          <a:xfrm>
            <a:off x="5123564" y="2437115"/>
            <a:ext cx="1825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access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339B7-E9CB-E819-50EF-445E8A8BFA16}"/>
              </a:ext>
            </a:extLst>
          </p:cNvPr>
          <p:cNvSpPr txBox="1"/>
          <p:nvPr/>
        </p:nvSpPr>
        <p:spPr>
          <a:xfrm>
            <a:off x="4983658" y="3243474"/>
            <a:ext cx="2312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Must be sponsored by their TO or ESA staff</a:t>
            </a:r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DA898ECD-7EFF-8DDF-A3C2-3F95E80CC94A}"/>
              </a:ext>
            </a:extLst>
          </p:cNvPr>
          <p:cNvSpPr/>
          <p:nvPr/>
        </p:nvSpPr>
        <p:spPr>
          <a:xfrm>
            <a:off x="7656221" y="2060842"/>
            <a:ext cx="3080370" cy="2406205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29392-80F8-D25F-045A-5A341B4030D5}"/>
              </a:ext>
            </a:extLst>
          </p:cNvPr>
          <p:cNvSpPr txBox="1"/>
          <p:nvPr/>
        </p:nvSpPr>
        <p:spPr>
          <a:xfrm>
            <a:off x="7746629" y="2421276"/>
            <a:ext cx="2930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ESA Space HPC Project Request Form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(Accessible only from the ESA network or ESA VPN)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D5679-634C-6832-4BFD-498B87869606}"/>
              </a:ext>
            </a:extLst>
          </p:cNvPr>
          <p:cNvGrpSpPr/>
          <p:nvPr/>
        </p:nvGrpSpPr>
        <p:grpSpPr>
          <a:xfrm>
            <a:off x="7819010" y="1885315"/>
            <a:ext cx="2682764" cy="495035"/>
            <a:chOff x="1204881" y="1242435"/>
            <a:chExt cx="2532068" cy="496389"/>
          </a:xfrm>
        </p:grpSpPr>
        <p:sp>
          <p:nvSpPr>
            <p:cNvPr id="14" name="Arrow: Pentagon 25">
              <a:extLst>
                <a:ext uri="{FF2B5EF4-FFF2-40B4-BE49-F238E27FC236}">
                  <a16:creationId xmlns:a16="http://schemas.microsoft.com/office/drawing/2014/main" id="{72162352-E817-F43F-476F-2F3CEF2A3DC9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solidFill>
              <a:srgbClr val="FFCC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A4F70A-11C1-2AB6-DF54-0372850492BF}"/>
                </a:ext>
              </a:extLst>
            </p:cNvPr>
            <p:cNvSpPr txBox="1"/>
            <p:nvPr/>
          </p:nvSpPr>
          <p:spPr>
            <a:xfrm>
              <a:off x="1295332" y="1268307"/>
              <a:ext cx="235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FFCC4D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How to apply?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217B5A-2A29-3088-039B-F1852439443C}"/>
              </a:ext>
            </a:extLst>
          </p:cNvPr>
          <p:cNvSpPr txBox="1"/>
          <p:nvPr/>
        </p:nvSpPr>
        <p:spPr>
          <a:xfrm>
            <a:off x="7708169" y="3132359"/>
            <a:ext cx="3171093" cy="38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https://request-</a:t>
            </a:r>
            <a:r>
              <a:rPr lang="en-US" dirty="0" err="1">
                <a:solidFill>
                  <a:schemeClr val="accent1"/>
                </a:solidFill>
              </a:rPr>
              <a:t>hpc.esa.int</a:t>
            </a:r>
            <a:r>
              <a:rPr lang="en-US" dirty="0">
                <a:solidFill>
                  <a:schemeClr val="accent1"/>
                </a:solidFill>
              </a:rPr>
              <a:t>/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1FD733-2B40-5874-A492-462E1CE6BAF4}"/>
              </a:ext>
            </a:extLst>
          </p:cNvPr>
          <p:cNvCxnSpPr>
            <a:cxnSpLocks/>
          </p:cNvCxnSpPr>
          <p:nvPr/>
        </p:nvCxnSpPr>
        <p:spPr>
          <a:xfrm>
            <a:off x="4469666" y="2635636"/>
            <a:ext cx="418364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B0FE59-0148-99AF-39A8-57E38088C63F}"/>
              </a:ext>
            </a:extLst>
          </p:cNvPr>
          <p:cNvCxnSpPr>
            <a:cxnSpLocks/>
          </p:cNvCxnSpPr>
          <p:nvPr/>
        </p:nvCxnSpPr>
        <p:spPr>
          <a:xfrm>
            <a:off x="7102040" y="2635636"/>
            <a:ext cx="418364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7D6F81-B49F-F005-ED3D-0EDEBB4A3E00}"/>
              </a:ext>
            </a:extLst>
          </p:cNvPr>
          <p:cNvCxnSpPr>
            <a:cxnSpLocks/>
          </p:cNvCxnSpPr>
          <p:nvPr/>
        </p:nvCxnSpPr>
        <p:spPr>
          <a:xfrm>
            <a:off x="4468309" y="3586610"/>
            <a:ext cx="418364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8A51B2-FDC8-2700-BB92-B0DC72B12907}"/>
              </a:ext>
            </a:extLst>
          </p:cNvPr>
          <p:cNvCxnSpPr>
            <a:cxnSpLocks/>
          </p:cNvCxnSpPr>
          <p:nvPr/>
        </p:nvCxnSpPr>
        <p:spPr>
          <a:xfrm>
            <a:off x="7068128" y="3563887"/>
            <a:ext cx="434953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3691FFB-F279-375B-BB70-BA97BAEB4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0085B10-818C-F9B5-E1EB-E873E789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7" y="163391"/>
            <a:ext cx="5142187" cy="78254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How to ask for the resources 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57D703-D5D4-1DA5-DD7F-AA0CE4B0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6F5C7E-4056-1827-1711-4F20C10AA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C077D8-7744-2B2B-E7AB-1095D74DD8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78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95A56-BB8C-347B-C22A-5555D579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6D96D0-BE6E-92D6-D814-0E4E95196984}"/>
              </a:ext>
            </a:extLst>
          </p:cNvPr>
          <p:cNvSpPr/>
          <p:nvPr/>
        </p:nvSpPr>
        <p:spPr>
          <a:xfrm>
            <a:off x="1025236" y="1497039"/>
            <a:ext cx="3951655" cy="3990848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57EE6-B7C5-B22F-C8D8-40CBA1787488}"/>
              </a:ext>
            </a:extLst>
          </p:cNvPr>
          <p:cNvSpPr txBox="1"/>
          <p:nvPr/>
        </p:nvSpPr>
        <p:spPr>
          <a:xfrm>
            <a:off x="1011380" y="1942905"/>
            <a:ext cx="3951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Administrative/Technical Officer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title and summary 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composition (PI and team members) 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and HPC requirements:  </a:t>
            </a:r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B96C094A-A7C2-8642-9B38-DB1372CF8A7D}"/>
              </a:ext>
            </a:extLst>
          </p:cNvPr>
          <p:cNvSpPr/>
          <p:nvPr/>
        </p:nvSpPr>
        <p:spPr>
          <a:xfrm>
            <a:off x="8911062" y="2466893"/>
            <a:ext cx="3170100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6479E-873C-ACDE-E41C-C0510DD63A87}"/>
              </a:ext>
            </a:extLst>
          </p:cNvPr>
          <p:cNvSpPr txBox="1"/>
          <p:nvPr/>
        </p:nvSpPr>
        <p:spPr>
          <a:xfrm>
            <a:off x="9245438" y="2961929"/>
            <a:ext cx="286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 for the Space HPC Request Submission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FB852-0B97-7A0B-74B5-EC3178E0AC3F}"/>
              </a:ext>
            </a:extLst>
          </p:cNvPr>
          <p:cNvSpPr txBox="1"/>
          <p:nvPr/>
        </p:nvSpPr>
        <p:spPr>
          <a:xfrm>
            <a:off x="8886586" y="3575974"/>
            <a:ext cx="3299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spacehpc-docs.esa.int</a:t>
            </a:r>
            <a:r>
              <a:rPr lang="en-US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3AFE58-B11C-27B5-99B6-6739E253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7F3968-0538-D7EB-916F-C970CF87F423}"/>
              </a:ext>
            </a:extLst>
          </p:cNvPr>
          <p:cNvGrpSpPr/>
          <p:nvPr/>
        </p:nvGrpSpPr>
        <p:grpSpPr>
          <a:xfrm>
            <a:off x="1720485" y="1344312"/>
            <a:ext cx="2657221" cy="495035"/>
            <a:chOff x="1204880" y="1242435"/>
            <a:chExt cx="2532069" cy="496389"/>
          </a:xfrm>
        </p:grpSpPr>
        <p:sp>
          <p:nvSpPr>
            <p:cNvPr id="8" name="Arrow: Pentagon 5">
              <a:extLst>
                <a:ext uri="{FF2B5EF4-FFF2-40B4-BE49-F238E27FC236}">
                  <a16:creationId xmlns:a16="http://schemas.microsoft.com/office/drawing/2014/main" id="{4DC458E9-29EF-BB1F-DD98-049CAE51A635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solidFill>
              <a:srgbClr val="6DCFF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0B05DF-0607-B65C-A535-9E103BB0840A}"/>
                </a:ext>
              </a:extLst>
            </p:cNvPr>
            <p:cNvSpPr txBox="1"/>
            <p:nvPr/>
          </p:nvSpPr>
          <p:spPr>
            <a:xfrm>
              <a:off x="1204880" y="1268307"/>
              <a:ext cx="2473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6DCFF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Information required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3476E5FA-0437-BB28-F9AB-5891E137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27" y="163391"/>
            <a:ext cx="5142187" cy="78254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How to ask for the resources ?</a:t>
            </a:r>
          </a:p>
        </p:txBody>
      </p:sp>
      <p:sp>
        <p:nvSpPr>
          <p:cNvPr id="23" name="Arrow: Pentagon 58">
            <a:extLst>
              <a:ext uri="{FF2B5EF4-FFF2-40B4-BE49-F238E27FC236}">
                <a16:creationId xmlns:a16="http://schemas.microsoft.com/office/drawing/2014/main" id="{027C5795-8352-061D-49A4-F8E21A1EA0FB}"/>
              </a:ext>
            </a:extLst>
          </p:cNvPr>
          <p:cNvSpPr/>
          <p:nvPr/>
        </p:nvSpPr>
        <p:spPr>
          <a:xfrm rot="5400000">
            <a:off x="10246810" y="1200451"/>
            <a:ext cx="495035" cy="2682764"/>
          </a:xfrm>
          <a:prstGeom prst="homePlate">
            <a:avLst>
              <a:gd name="adj" fmla="val 28947"/>
            </a:avLst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2FA815-6D8D-855B-EECD-38C6A6B09279}"/>
              </a:ext>
            </a:extLst>
          </p:cNvPr>
          <p:cNvSpPr txBox="1"/>
          <p:nvPr/>
        </p:nvSpPr>
        <p:spPr>
          <a:xfrm>
            <a:off x="9248780" y="2320116"/>
            <a:ext cx="2495713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 dirty="0">
                <a:solidFill>
                  <a:srgbClr val="FFCC4D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Reference document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3AE852-787D-3296-D89A-47EDD4386064}"/>
              </a:ext>
            </a:extLst>
          </p:cNvPr>
          <p:cNvSpPr txBox="1"/>
          <p:nvPr/>
        </p:nvSpPr>
        <p:spPr>
          <a:xfrm>
            <a:off x="1525107" y="3273831"/>
            <a:ext cx="33394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duration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runs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time of a single run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CPU/GPU 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 (if any)</a:t>
            </a:r>
          </a:p>
          <a:p>
            <a:pPr marL="285750" indent="-285750" defTabSz="91193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libraries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52">
            <a:extLst>
              <a:ext uri="{FF2B5EF4-FFF2-40B4-BE49-F238E27FC236}">
                <a16:creationId xmlns:a16="http://schemas.microsoft.com/office/drawing/2014/main" id="{62E35B7D-BE4F-6C58-A6E0-A5046831F716}"/>
              </a:ext>
            </a:extLst>
          </p:cNvPr>
          <p:cNvSpPr/>
          <p:nvPr/>
        </p:nvSpPr>
        <p:spPr>
          <a:xfrm>
            <a:off x="5648155" y="1170330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Arrow: Pentagon 53">
            <a:extLst>
              <a:ext uri="{FF2B5EF4-FFF2-40B4-BE49-F238E27FC236}">
                <a16:creationId xmlns:a16="http://schemas.microsoft.com/office/drawing/2014/main" id="{B5D258A4-D575-91F7-43AB-5540C434194D}"/>
              </a:ext>
            </a:extLst>
          </p:cNvPr>
          <p:cNvSpPr/>
          <p:nvPr/>
        </p:nvSpPr>
        <p:spPr>
          <a:xfrm rot="5400000">
            <a:off x="6876174" y="-147933"/>
            <a:ext cx="495035" cy="2682764"/>
          </a:xfrm>
          <a:prstGeom prst="homePlate">
            <a:avLst>
              <a:gd name="adj" fmla="val 28947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08A78-6241-7916-8809-E241F6B6988F}"/>
              </a:ext>
            </a:extLst>
          </p:cNvPr>
          <p:cNvSpPr txBox="1"/>
          <p:nvPr/>
        </p:nvSpPr>
        <p:spPr>
          <a:xfrm>
            <a:off x="5878143" y="971732"/>
            <a:ext cx="2495713" cy="36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 dirty="0">
                <a:solidFill>
                  <a:srgbClr val="FFCC4D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What’s next?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3B728F-4F13-D8EF-2136-93630774BC41}"/>
              </a:ext>
            </a:extLst>
          </p:cNvPr>
          <p:cNvSpPr txBox="1"/>
          <p:nvPr/>
        </p:nvSpPr>
        <p:spPr>
          <a:xfrm>
            <a:off x="5709930" y="1613545"/>
            <a:ext cx="282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Technical assessment and Allocation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60B809-253B-54C1-4DDB-193C2B93CE82}"/>
              </a:ext>
            </a:extLst>
          </p:cNvPr>
          <p:cNvSpPr txBox="1"/>
          <p:nvPr/>
        </p:nvSpPr>
        <p:spPr>
          <a:xfrm>
            <a:off x="5559800" y="2280461"/>
            <a:ext cx="3036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 team confirms the resources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 and creates the project (1day-1week)</a:t>
            </a:r>
          </a:p>
        </p:txBody>
      </p: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id="{3C4CC042-0F64-B02E-3532-22B69D6B1046}"/>
              </a:ext>
            </a:extLst>
          </p:cNvPr>
          <p:cNvSpPr/>
          <p:nvPr/>
        </p:nvSpPr>
        <p:spPr>
          <a:xfrm>
            <a:off x="5588015" y="3917955"/>
            <a:ext cx="3036798" cy="2372010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Arrow: Pentagon 49">
            <a:extLst>
              <a:ext uri="{FF2B5EF4-FFF2-40B4-BE49-F238E27FC236}">
                <a16:creationId xmlns:a16="http://schemas.microsoft.com/office/drawing/2014/main" id="{3AC92689-CF54-BCC6-8420-0D8101E4B20F}"/>
              </a:ext>
            </a:extLst>
          </p:cNvPr>
          <p:cNvSpPr/>
          <p:nvPr/>
        </p:nvSpPr>
        <p:spPr>
          <a:xfrm rot="5400000">
            <a:off x="6791024" y="2665693"/>
            <a:ext cx="495035" cy="2657220"/>
          </a:xfrm>
          <a:prstGeom prst="homePlate">
            <a:avLst>
              <a:gd name="adj" fmla="val 28947"/>
            </a:avLst>
          </a:prstGeom>
          <a:solidFill>
            <a:srgbClr val="75C8AE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D536DE-077B-FDD1-E074-A46458462A82}"/>
              </a:ext>
            </a:extLst>
          </p:cNvPr>
          <p:cNvSpPr txBox="1"/>
          <p:nvPr/>
        </p:nvSpPr>
        <p:spPr>
          <a:xfrm>
            <a:off x="5709930" y="3772586"/>
            <a:ext cx="2596019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 dirty="0">
                <a:solidFill>
                  <a:srgbClr val="6DCFF6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Operating Model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F42B47-45D6-CA2C-2AA2-797C9A2B296D}"/>
              </a:ext>
            </a:extLst>
          </p:cNvPr>
          <p:cNvSpPr txBox="1"/>
          <p:nvPr/>
        </p:nvSpPr>
        <p:spPr>
          <a:xfrm>
            <a:off x="5629076" y="4304882"/>
            <a:ext cx="2977652" cy="213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First-come-first served rule.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assigned for a project and tracked for the project duration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Unused resources will be released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CE55DD4-BB76-E5D8-D3D3-B22E1B7649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5AD360-C458-98EA-6537-FBF3EBFF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429A48-7515-861A-B6D7-11F8175E52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34A586-29C1-B93B-9531-B76398F608DF}"/>
              </a:ext>
            </a:extLst>
          </p:cNvPr>
          <p:cNvGrpSpPr/>
          <p:nvPr/>
        </p:nvGrpSpPr>
        <p:grpSpPr>
          <a:xfrm>
            <a:off x="96432" y="5984595"/>
            <a:ext cx="3859306" cy="871466"/>
            <a:chOff x="147918" y="5890886"/>
            <a:chExt cx="3859306" cy="871466"/>
          </a:xfrm>
        </p:grpSpPr>
        <p:pic>
          <p:nvPicPr>
            <p:cNvPr id="4" name="Picture 3" descr="A blue and green background with a map of the earth&#10;&#10;AI-generated content may be incorrect.">
              <a:extLst>
                <a:ext uri="{FF2B5EF4-FFF2-40B4-BE49-F238E27FC236}">
                  <a16:creationId xmlns:a16="http://schemas.microsoft.com/office/drawing/2014/main" id="{1B26C648-A9BD-D074-29A8-03EE7E99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" t="8316" r="68700" b="43437"/>
            <a:stretch>
              <a:fillRect/>
            </a:stretch>
          </p:blipFill>
          <p:spPr>
            <a:xfrm>
              <a:off x="147918" y="5890886"/>
              <a:ext cx="909918" cy="8714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83835F-A35E-2614-A5EE-E29C1968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" t="21515" r="6065" b="13443"/>
            <a:stretch>
              <a:fillRect/>
            </a:stretch>
          </p:blipFill>
          <p:spPr>
            <a:xfrm>
              <a:off x="1035424" y="6064622"/>
              <a:ext cx="2971800" cy="578225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0812A2B-34E8-AD90-3E01-0F8CB785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27" y="152935"/>
            <a:ext cx="7954555" cy="56365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Contact &amp; Questions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28031-D857-42E4-763B-1939C7D6BE93}"/>
              </a:ext>
            </a:extLst>
          </p:cNvPr>
          <p:cNvSpPr txBox="1"/>
          <p:nvPr/>
        </p:nvSpPr>
        <p:spPr>
          <a:xfrm>
            <a:off x="828427" y="1338311"/>
            <a:ext cx="6126963" cy="920769"/>
          </a:xfrm>
          <a:prstGeom prst="rect">
            <a:avLst/>
          </a:prstGeom>
          <a:noFill/>
        </p:spPr>
        <p:txBody>
          <a:bodyPr wrap="square" lIns="91191" tIns="45595" rIns="91191" bIns="45595" rtlCol="0" anchor="t">
            <a:spAutoFit/>
          </a:bodyPr>
          <a:lstStyle/>
          <a:p>
            <a:endParaRPr lang="en-GB" sz="1795" b="1" dirty="0">
              <a:solidFill>
                <a:srgbClr val="FFC000"/>
              </a:solidFill>
              <a:latin typeface="Arial"/>
              <a:ea typeface="MS PGothic"/>
              <a:cs typeface="Arial"/>
            </a:endParaRPr>
          </a:p>
          <a:p>
            <a:r>
              <a:rPr lang="en-GB" sz="1795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You can contact us directly at: </a:t>
            </a:r>
            <a:r>
              <a:rPr lang="en-GB" sz="1795" b="1" dirty="0">
                <a:solidFill>
                  <a:srgbClr val="FFC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spacehpc@esa.int</a:t>
            </a:r>
            <a:endParaRPr lang="en-GB" sz="1795" b="1" dirty="0">
              <a:solidFill>
                <a:srgbClr val="FFC00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GB" sz="1795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AD36D6-0493-648E-9C32-7892FEBB4E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FDF96-F4DC-AA96-DF35-CEE12DFEF4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F63C12-BE13-D928-0E3C-6966D0ADD1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7882655" y="9030208"/>
            <a:ext cx="2923393" cy="26021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E2902-F4DA-1D0D-969B-A2BE725349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A7287B-3385-2A75-B0A2-9FB1855620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07A57A-DAAF-9497-8C10-EEC85A040C4E}"/>
              </a:ext>
            </a:extLst>
          </p:cNvPr>
          <p:cNvSpPr txBox="1"/>
          <p:nvPr/>
        </p:nvSpPr>
        <p:spPr>
          <a:xfrm>
            <a:off x="4266291" y="3187859"/>
            <a:ext cx="3659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023179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2040CD1-231E-7BFC-10C2-DE6C29D4A95C}"/>
              </a:ext>
            </a:extLst>
          </p:cNvPr>
          <p:cNvSpPr txBox="1"/>
          <p:nvPr/>
        </p:nvSpPr>
        <p:spPr>
          <a:xfrm>
            <a:off x="7005966" y="1408446"/>
            <a:ext cx="4643882" cy="358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98"/>
              </a:spcBef>
              <a:buClr>
                <a:schemeClr val="accent4"/>
              </a:buClr>
            </a:pPr>
            <a:r>
              <a:rPr lang="en-GB" sz="1596" b="1" dirty="0">
                <a:solidFill>
                  <a:schemeClr val="bg1"/>
                </a:solidFill>
              </a:rPr>
              <a:t>High Performance Computing (HPC)</a:t>
            </a:r>
            <a:r>
              <a:rPr lang="en-GB" sz="1596" dirty="0">
                <a:solidFill>
                  <a:schemeClr val="bg1"/>
                </a:solidFill>
              </a:rPr>
              <a:t> uses powerful computer systems to solve complex problems that regular computers can't handle. </a:t>
            </a:r>
          </a:p>
          <a:p>
            <a:pPr>
              <a:spcBef>
                <a:spcPts val="598"/>
              </a:spcBef>
              <a:buClr>
                <a:schemeClr val="accent4"/>
              </a:buClr>
            </a:pPr>
            <a:endParaRPr lang="en-GB" sz="1596" dirty="0">
              <a:solidFill>
                <a:schemeClr val="bg1"/>
              </a:solidFill>
            </a:endParaRPr>
          </a:p>
          <a:p>
            <a:pPr>
              <a:spcBef>
                <a:spcPts val="598"/>
              </a:spcBef>
              <a:buClr>
                <a:schemeClr val="accent4"/>
              </a:buClr>
            </a:pPr>
            <a:r>
              <a:rPr lang="en-GB" sz="1596" dirty="0">
                <a:solidFill>
                  <a:schemeClr val="bg1"/>
                </a:solidFill>
              </a:rPr>
              <a:t>An HPC system, like a supercomputer or computer cluster, is made up of many individual computers working together. They're connected by a fast network, so they can share data quickly.</a:t>
            </a:r>
          </a:p>
          <a:p>
            <a:pPr>
              <a:spcBef>
                <a:spcPts val="598"/>
              </a:spcBef>
              <a:buClr>
                <a:schemeClr val="accent4"/>
              </a:buClr>
            </a:pPr>
            <a:endParaRPr lang="en-GB" sz="1596" dirty="0">
              <a:solidFill>
                <a:schemeClr val="bg1"/>
              </a:solidFill>
            </a:endParaRPr>
          </a:p>
          <a:p>
            <a:pPr>
              <a:spcBef>
                <a:spcPts val="598"/>
              </a:spcBef>
              <a:buClr>
                <a:schemeClr val="accent4"/>
              </a:buClr>
            </a:pPr>
            <a:r>
              <a:rPr lang="en-GB" sz="1596" dirty="0">
                <a:solidFill>
                  <a:schemeClr val="bg1"/>
                </a:solidFill>
              </a:rPr>
              <a:t>Instead of relying on one super-powerful computer, HPC systems use lots of computers at once. This teamwork lets them tackle big tasks that regular computers couldn't manage on their own.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FA4A6F-E2CE-CACA-80EA-FF3152CA5A83}"/>
              </a:ext>
            </a:extLst>
          </p:cNvPr>
          <p:cNvSpPr txBox="1"/>
          <p:nvPr/>
        </p:nvSpPr>
        <p:spPr>
          <a:xfrm>
            <a:off x="4839930" y="450889"/>
            <a:ext cx="3840585" cy="52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2" b="1" kern="0">
                <a:ln w="12700">
                  <a:solidFill>
                    <a:schemeClr val="bg1"/>
                  </a:solidFill>
                </a:ln>
                <a:noFill/>
                <a:latin typeface="Arial"/>
                <a:ea typeface="+mj-ea"/>
                <a:cs typeface="Arial"/>
              </a:rPr>
              <a:t>WHAT IS </a:t>
            </a:r>
            <a:r>
              <a:rPr lang="en-US" sz="2792" b="1" ker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HPC?</a:t>
            </a:r>
            <a:endParaRPr lang="en-GB" sz="2792" b="1">
              <a:solidFill>
                <a:schemeClr val="bg1"/>
              </a:solidFill>
            </a:endParaRPr>
          </a:p>
        </p:txBody>
      </p:sp>
      <p:grpSp>
        <p:nvGrpSpPr>
          <p:cNvPr id="2" name="Groupe 21">
            <a:extLst>
              <a:ext uri="{FF2B5EF4-FFF2-40B4-BE49-F238E27FC236}">
                <a16:creationId xmlns:a16="http://schemas.microsoft.com/office/drawing/2014/main" id="{AE4D8F75-D5D0-982A-BAFC-AD13E4D4143E}"/>
              </a:ext>
            </a:extLst>
          </p:cNvPr>
          <p:cNvGrpSpPr/>
          <p:nvPr/>
        </p:nvGrpSpPr>
        <p:grpSpPr>
          <a:xfrm>
            <a:off x="5538197" y="997090"/>
            <a:ext cx="2444049" cy="193473"/>
            <a:chOff x="914400" y="3604253"/>
            <a:chExt cx="1508754" cy="175403"/>
          </a:xfrm>
        </p:grpSpPr>
        <p:cxnSp>
          <p:nvCxnSpPr>
            <p:cNvPr id="3" name="Connecteur droit 22">
              <a:extLst>
                <a:ext uri="{FF2B5EF4-FFF2-40B4-BE49-F238E27FC236}">
                  <a16:creationId xmlns:a16="http://schemas.microsoft.com/office/drawing/2014/main" id="{37C64531-9ED6-8A0E-2948-1E10372EDE42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604253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009BDA"/>
              </a:solidFill>
              <a:prstDash val="solid"/>
            </a:ln>
            <a:effectLst/>
          </p:spPr>
        </p:cxnSp>
        <p:cxnSp>
          <p:nvCxnSpPr>
            <p:cNvPr id="4" name="Connecteur droit 23">
              <a:extLst>
                <a:ext uri="{FF2B5EF4-FFF2-40B4-BE49-F238E27FC236}">
                  <a16:creationId xmlns:a16="http://schemas.microsoft.com/office/drawing/2014/main" id="{4004FF92-A1F7-B5A8-758A-BF21ABA24C5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9" y="3695929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EC1A2F"/>
              </a:solidFill>
              <a:prstDash val="solid"/>
            </a:ln>
            <a:effectLst/>
          </p:spPr>
        </p:cxnSp>
        <p:cxnSp>
          <p:nvCxnSpPr>
            <p:cNvPr id="6" name="Connecteur droit 24">
              <a:extLst>
                <a:ext uri="{FF2B5EF4-FFF2-40B4-BE49-F238E27FC236}">
                  <a16:creationId xmlns:a16="http://schemas.microsoft.com/office/drawing/2014/main" id="{BECC7F58-3BCA-9ED5-EF89-72D5BB71B82A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9656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FBAB18"/>
              </a:solidFill>
              <a:prstDash val="solid"/>
            </a:ln>
            <a:effectLst/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D9747B1-5E07-C0FA-2B25-7B01AF9A6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E42A6-1049-E7CB-40B8-711204DD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936" y="972682"/>
            <a:ext cx="7100841" cy="5309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C9312-8A38-BA04-D8A0-FB618BAD2B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20169" y="-1086218"/>
            <a:ext cx="2671895" cy="2378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743ABF-85FC-D52C-DE20-4018CCD63F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89307" y="-2384474"/>
            <a:ext cx="3593030" cy="3198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EE346A-8AE6-4E79-DA20-929776329C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AC183-52D5-6524-B936-75FDC08420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4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449D9-6167-72E4-5507-C80C0604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609" y="-429463"/>
            <a:ext cx="12955491" cy="72874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2040CD1-231E-7BFC-10C2-DE6C29D4A95C}"/>
              </a:ext>
            </a:extLst>
          </p:cNvPr>
          <p:cNvSpPr txBox="1"/>
          <p:nvPr/>
        </p:nvSpPr>
        <p:spPr>
          <a:xfrm>
            <a:off x="7474580" y="1688118"/>
            <a:ext cx="4491483" cy="3765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</a:pPr>
            <a:r>
              <a:rPr lang="en-GB" sz="1596" b="1">
                <a:solidFill>
                  <a:schemeClr val="bg1"/>
                </a:solidFill>
                <a:latin typeface="+mj-lt"/>
              </a:rPr>
              <a:t>Parallel Processing: </a:t>
            </a:r>
            <a:r>
              <a:rPr lang="en-GB" sz="1596">
                <a:solidFill>
                  <a:schemeClr val="bg1"/>
                </a:solidFill>
                <a:latin typeface="+mj-lt"/>
              </a:rPr>
              <a:t>HPC systems split big problems into smaller parts and solve them simultaneously across many computers, speeding up calculations dramatically.</a:t>
            </a:r>
          </a:p>
          <a:p>
            <a:pPr>
              <a:buClr>
                <a:schemeClr val="accent4"/>
              </a:buClr>
            </a:pPr>
            <a:endParaRPr lang="en-GB" sz="1596">
              <a:solidFill>
                <a:schemeClr val="bg1"/>
              </a:solidFill>
              <a:latin typeface="+mj-lt"/>
            </a:endParaRPr>
          </a:p>
          <a:p>
            <a:pPr>
              <a:buClr>
                <a:schemeClr val="accent4"/>
              </a:buClr>
            </a:pPr>
            <a:r>
              <a:rPr lang="en-GB" sz="1596" b="1">
                <a:solidFill>
                  <a:schemeClr val="bg1"/>
                </a:solidFill>
                <a:latin typeface="+mj-lt"/>
              </a:rPr>
              <a:t>Specialized Hardware</a:t>
            </a:r>
            <a:r>
              <a:rPr lang="en-GB" sz="1596">
                <a:solidFill>
                  <a:schemeClr val="bg1"/>
                </a:solidFill>
                <a:latin typeface="+mj-lt"/>
              </a:rPr>
              <a:t>: HPC systems use advanced components like high-performance processors, Graphical/AI  Processing Units, and fast storage to handle specific tasks more efficiently.</a:t>
            </a:r>
          </a:p>
          <a:p>
            <a:pPr>
              <a:buClr>
                <a:schemeClr val="accent4"/>
              </a:buClr>
            </a:pPr>
            <a:endParaRPr lang="en-GB" sz="1596">
              <a:solidFill>
                <a:schemeClr val="bg1"/>
              </a:solidFill>
              <a:latin typeface="+mj-lt"/>
            </a:endParaRPr>
          </a:p>
          <a:p>
            <a:pPr>
              <a:buClr>
                <a:schemeClr val="accent4"/>
              </a:buClr>
            </a:pPr>
            <a:r>
              <a:rPr lang="en-GB" sz="1596">
                <a:solidFill>
                  <a:schemeClr val="bg1"/>
                </a:solidFill>
                <a:latin typeface="+mj-lt"/>
              </a:rPr>
              <a:t>HPC is used across fields like scientific research, engineering, weather prediction, finance, and more. It enables quick solutions to complex problems that would take years on regular computers.</a:t>
            </a:r>
          </a:p>
          <a:p>
            <a:pPr>
              <a:buClr>
                <a:schemeClr val="accent4"/>
              </a:buClr>
            </a:pPr>
            <a:endParaRPr lang="en-GB" sz="1596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FA4A6F-E2CE-CACA-80EA-FF3152CA5A83}"/>
              </a:ext>
            </a:extLst>
          </p:cNvPr>
          <p:cNvSpPr txBox="1"/>
          <p:nvPr/>
        </p:nvSpPr>
        <p:spPr>
          <a:xfrm>
            <a:off x="5400391" y="740262"/>
            <a:ext cx="5628643" cy="52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92" b="1" kern="0">
                <a:ln w="12700">
                  <a:solidFill>
                    <a:schemeClr val="bg1"/>
                  </a:solidFill>
                </a:ln>
                <a:noFill/>
                <a:latin typeface="Arial"/>
                <a:ea typeface="+mj-ea"/>
                <a:cs typeface="Arial"/>
              </a:rPr>
              <a:t>POWERING </a:t>
            </a:r>
            <a:r>
              <a:rPr lang="en-US" sz="2792" b="1" kern="0">
                <a:ln w="12700">
                  <a:noFill/>
                </a:ln>
                <a:solidFill>
                  <a:schemeClr val="bg1"/>
                </a:solidFill>
                <a:latin typeface="Arial"/>
                <a:ea typeface="+mj-ea"/>
                <a:cs typeface="Arial"/>
              </a:rPr>
              <a:t>BREAKTHROUGHS</a:t>
            </a:r>
            <a:endParaRPr lang="en-GB" sz="2792" b="1">
              <a:ln w="12700"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2" name="Groupe 21">
            <a:extLst>
              <a:ext uri="{FF2B5EF4-FFF2-40B4-BE49-F238E27FC236}">
                <a16:creationId xmlns:a16="http://schemas.microsoft.com/office/drawing/2014/main" id="{723E25C0-6E7A-95A2-E0F4-67C55483EAF8}"/>
              </a:ext>
            </a:extLst>
          </p:cNvPr>
          <p:cNvGrpSpPr/>
          <p:nvPr/>
        </p:nvGrpSpPr>
        <p:grpSpPr>
          <a:xfrm>
            <a:off x="5510788" y="1307408"/>
            <a:ext cx="2444049" cy="193473"/>
            <a:chOff x="914400" y="3604253"/>
            <a:chExt cx="1508754" cy="175403"/>
          </a:xfrm>
        </p:grpSpPr>
        <p:cxnSp>
          <p:nvCxnSpPr>
            <p:cNvPr id="3" name="Connecteur droit 22">
              <a:extLst>
                <a:ext uri="{FF2B5EF4-FFF2-40B4-BE49-F238E27FC236}">
                  <a16:creationId xmlns:a16="http://schemas.microsoft.com/office/drawing/2014/main" id="{185B658B-A0AB-CDB4-1B88-35A70D44B366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604253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009BDA"/>
              </a:solidFill>
              <a:prstDash val="solid"/>
            </a:ln>
            <a:effectLst/>
          </p:spPr>
        </p:cxnSp>
        <p:cxnSp>
          <p:nvCxnSpPr>
            <p:cNvPr id="5" name="Connecteur droit 23">
              <a:extLst>
                <a:ext uri="{FF2B5EF4-FFF2-40B4-BE49-F238E27FC236}">
                  <a16:creationId xmlns:a16="http://schemas.microsoft.com/office/drawing/2014/main" id="{9A04B103-A6AC-A2C5-5DB3-6A461B342F16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9" y="3695929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EC1A2F"/>
              </a:solidFill>
              <a:prstDash val="solid"/>
            </a:ln>
            <a:effectLst/>
          </p:spPr>
        </p:cxnSp>
        <p:cxnSp>
          <p:nvCxnSpPr>
            <p:cNvPr id="6" name="Connecteur droit 24">
              <a:extLst>
                <a:ext uri="{FF2B5EF4-FFF2-40B4-BE49-F238E27FC236}">
                  <a16:creationId xmlns:a16="http://schemas.microsoft.com/office/drawing/2014/main" id="{508ED8D8-3E64-EAB4-74D7-2FA5E8FA565C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9656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FBAB18"/>
              </a:solidFill>
              <a:prstDash val="solid"/>
            </a:ln>
            <a:effectLst/>
          </p:spPr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0DBA966-194E-F1B3-1AD0-403C997FA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534B7-A63E-BD6D-3F29-5CEC2B8834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C7792C-1A48-BB77-C6CA-43C29B23E1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3FBD14-3653-2B27-FED9-9BC2A60B4B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883AE2-3946-DB34-CE4F-72BAAE0271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9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A5D2-F0F1-9776-6643-FD34A3776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505FF9C-3986-563A-50AA-3942579C811F}"/>
              </a:ext>
            </a:extLst>
          </p:cNvPr>
          <p:cNvSpPr txBox="1">
            <a:spLocks/>
          </p:cNvSpPr>
          <p:nvPr/>
        </p:nvSpPr>
        <p:spPr bwMode="auto">
          <a:xfrm>
            <a:off x="2653107" y="4064949"/>
            <a:ext cx="1227479" cy="460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394">
                <a:solidFill>
                  <a:srgbClr val="FEFFFF"/>
                </a:solidFill>
                <a:latin typeface="Arial"/>
                <a:ea typeface="+mn-ea"/>
                <a:cs typeface="Arial"/>
              </a:rPr>
              <a:t>GPU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DEC4DD-E23A-D157-C896-12C112879E71}"/>
              </a:ext>
            </a:extLst>
          </p:cNvPr>
          <p:cNvSpPr txBox="1">
            <a:spLocks/>
          </p:cNvSpPr>
          <p:nvPr/>
        </p:nvSpPr>
        <p:spPr bwMode="auto">
          <a:xfrm>
            <a:off x="8435339" y="4064949"/>
            <a:ext cx="1227479" cy="460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394">
                <a:solidFill>
                  <a:srgbClr val="FEFFFF"/>
                </a:solidFill>
                <a:latin typeface="Arial"/>
                <a:ea typeface="+mn-ea"/>
                <a:cs typeface="Arial"/>
              </a:rPr>
              <a:t>CPU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5D2C9-0307-956A-018B-7DEB6051DBE9}"/>
              </a:ext>
            </a:extLst>
          </p:cNvPr>
          <p:cNvSpPr txBox="1"/>
          <p:nvPr/>
        </p:nvSpPr>
        <p:spPr>
          <a:xfrm>
            <a:off x="707784" y="4659255"/>
            <a:ext cx="5565017" cy="1074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High level of parallelism</a:t>
            </a:r>
          </a:p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Tasks such as </a:t>
            </a: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AI/ML model training</a:t>
            </a: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, </a:t>
            </a: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data mining </a:t>
            </a: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operations, </a:t>
            </a: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high-res graphics rendering</a:t>
            </a: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, etc.</a:t>
            </a:r>
          </a:p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Less flexible than CPUs </a:t>
            </a: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in terms of tasks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E629C6-887C-2C89-516D-EF24636E05C2}"/>
              </a:ext>
            </a:extLst>
          </p:cNvPr>
          <p:cNvSpPr txBox="1"/>
          <p:nvPr/>
        </p:nvSpPr>
        <p:spPr>
          <a:xfrm>
            <a:off x="6616029" y="4659255"/>
            <a:ext cx="4657015" cy="1074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Can handle a </a:t>
            </a: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variety of general tasks</a:t>
            </a:r>
          </a:p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More precise </a:t>
            </a: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than GPUs in FLOP</a:t>
            </a:r>
          </a:p>
          <a:p>
            <a:pPr marL="284978" indent="-284978">
              <a:buFont typeface="Wingdings" panose="05000000000000000000" pitchFamily="2" charset="2"/>
              <a:buChar char="§"/>
            </a:pPr>
            <a:r>
              <a:rPr lang="en-US" sz="1596">
                <a:solidFill>
                  <a:srgbClr val="FEFFFF"/>
                </a:solidFill>
                <a:latin typeface="Arial"/>
                <a:cs typeface="Arial"/>
              </a:rPr>
              <a:t>Used for a wider range of tasks such as </a:t>
            </a:r>
            <a:r>
              <a:rPr lang="en-US" sz="1596" b="1">
                <a:solidFill>
                  <a:srgbClr val="FEFFFF"/>
                </a:solidFill>
                <a:latin typeface="Arial"/>
                <a:cs typeface="Arial"/>
              </a:rPr>
              <a:t>simulations, I/O, etc.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EAEA70-4625-94A5-0514-37E82AAB7C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6029" y="1072359"/>
            <a:ext cx="4435860" cy="29700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59B4CD-D77B-7526-DF76-3FFDFC381D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95" y="1306183"/>
            <a:ext cx="5658305" cy="2611525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E2A5A1E-E655-F009-EA7D-512C99108ED7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HPC Compute – CPUs vs GPUs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FE9BE-F0CC-9475-A933-39AF71008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D1CC6-B889-82F0-85B2-970DCB5853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E9CBF-60B5-4D30-AA81-C1256531D0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E1426-0EB2-4393-33B1-E63C85E439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83805-EF4C-E3C9-A6BF-7C4E941D7C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7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2F5FB-7DC2-D1D4-47ED-52E426DC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CBB70A-DA81-3D05-1C37-3A15F5E5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3CC658C-8570-7184-2E32-BBDC52A6C701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use HPC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B29C2-BF16-0934-4100-F5B33DD94074}"/>
              </a:ext>
            </a:extLst>
          </p:cNvPr>
          <p:cNvSpPr txBox="1"/>
          <p:nvPr/>
        </p:nvSpPr>
        <p:spPr>
          <a:xfrm>
            <a:off x="3816950" y="839740"/>
            <a:ext cx="495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Running a workload in the cloud vs HPC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2C5364-DDF9-3113-23B5-943011C9D39C}"/>
              </a:ext>
            </a:extLst>
          </p:cNvPr>
          <p:cNvSpPr/>
          <p:nvPr/>
        </p:nvSpPr>
        <p:spPr>
          <a:xfrm>
            <a:off x="6407926" y="1500993"/>
            <a:ext cx="5398687" cy="4681937"/>
          </a:xfrm>
          <a:prstGeom prst="roundRect">
            <a:avLst>
              <a:gd name="adj" fmla="val 85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3C136A-3FD9-F468-779F-B7A5A11130F9}"/>
              </a:ext>
            </a:extLst>
          </p:cNvPr>
          <p:cNvSpPr/>
          <p:nvPr/>
        </p:nvSpPr>
        <p:spPr>
          <a:xfrm>
            <a:off x="537786" y="1500993"/>
            <a:ext cx="5398686" cy="4681937"/>
          </a:xfrm>
          <a:prstGeom prst="roundRect">
            <a:avLst>
              <a:gd name="adj" fmla="val 85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AE6E86D3-4BFD-2B9F-BFE8-1A7252219CE6}"/>
              </a:ext>
            </a:extLst>
          </p:cNvPr>
          <p:cNvSpPr txBox="1"/>
          <p:nvPr/>
        </p:nvSpPr>
        <p:spPr>
          <a:xfrm>
            <a:off x="596760" y="2344066"/>
            <a:ext cx="4839145" cy="2302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974" indent="-341974" defTabSz="91193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1795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Own a VM with fixed computing resources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335E6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r>
              <a:rPr lang="en-US" sz="1795" i="1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(e.g. 32 CPU cores &amp; 128GB RAM)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335E6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335E6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341974" indent="-341974" defTabSz="91193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sz="1795">
              <a:solidFill>
                <a:srgbClr val="335E6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342900" indent="-342900" defTabSz="911931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 startAt="2"/>
            </a:pPr>
            <a:r>
              <a:rPr lang="en-US" sz="1795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Run directly your code: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US" sz="1795">
              <a:solidFill>
                <a:srgbClr val="335E6E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156A7D69-4308-542B-24B1-A8E9264526AC}"/>
              </a:ext>
            </a:extLst>
          </p:cNvPr>
          <p:cNvSpPr txBox="1"/>
          <p:nvPr/>
        </p:nvSpPr>
        <p:spPr>
          <a:xfrm>
            <a:off x="6637245" y="2531123"/>
            <a:ext cx="4969454" cy="122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974" indent="-341974" defTabSz="911931" fontAlgn="base">
              <a:spcBef>
                <a:spcPct val="0"/>
              </a:spcBef>
              <a:spcAft>
                <a:spcPts val="1197"/>
              </a:spcAft>
              <a:buFontTx/>
              <a:buAutoNum type="arabicParenR"/>
            </a:pPr>
            <a:r>
              <a:rPr lang="en-US" sz="1795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Ask for resources and duration</a:t>
            </a:r>
          </a:p>
          <a:p>
            <a:pPr marL="341974" indent="-341974" defTabSz="911931" fontAlgn="base">
              <a:spcBef>
                <a:spcPct val="0"/>
              </a:spcBef>
              <a:spcAft>
                <a:spcPts val="1197"/>
              </a:spcAft>
              <a:buFontTx/>
              <a:buAutoNum type="arabicParenR"/>
            </a:pPr>
            <a:r>
              <a:rPr lang="en-US" sz="1795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Submit your “job” to the scheduler</a:t>
            </a:r>
          </a:p>
          <a:p>
            <a:pPr marL="341974" indent="-341974" defTabSz="91193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1795">
                <a:solidFill>
                  <a:srgbClr val="335E6E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Wait that the job starts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B50F1D04-0D91-1BCC-B31B-5D79869F3E79}"/>
              </a:ext>
            </a:extLst>
          </p:cNvPr>
          <p:cNvSpPr txBox="1"/>
          <p:nvPr/>
        </p:nvSpPr>
        <p:spPr>
          <a:xfrm>
            <a:off x="1216152" y="4514663"/>
            <a:ext cx="3823350" cy="368325"/>
          </a:xfrm>
          <a:prstGeom prst="rect">
            <a:avLst/>
          </a:prstGeom>
          <a:solidFill>
            <a:srgbClr val="E7E8E3">
              <a:lumMod val="10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python </a:t>
            </a:r>
            <a:r>
              <a:rPr kumimoji="0" lang="en-US" sz="1795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orbital_simulation.py</a:t>
            </a:r>
            <a:endParaRPr kumimoji="0" lang="en-GB" sz="1795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onsolas" panose="020B0609020204030204" pitchFamily="49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133CDDF7-6422-C796-06B2-393AC3DC3ABB}"/>
              </a:ext>
            </a:extLst>
          </p:cNvPr>
          <p:cNvSpPr txBox="1"/>
          <p:nvPr/>
        </p:nvSpPr>
        <p:spPr>
          <a:xfrm>
            <a:off x="6607837" y="3994819"/>
            <a:ext cx="4998862" cy="1473299"/>
          </a:xfrm>
          <a:prstGeom prst="rect">
            <a:avLst/>
          </a:prstGeom>
          <a:solidFill>
            <a:srgbClr val="E7E8E3">
              <a:lumMod val="10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0" i="0" u="none" strike="noStrike" kern="0" cap="none" spc="0" normalizeH="0" baseline="0" noProof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# Specify resources and time</a:t>
            </a:r>
          </a:p>
          <a:p>
            <a:pPr marL="284978" marR="0" lvl="0" indent="-284978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I need 10 hours</a:t>
            </a:r>
          </a:p>
          <a:p>
            <a:pPr marL="284978" marR="0" lvl="0" indent="-284978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I need 64 CPU cores &amp; 512 GB RAM</a:t>
            </a:r>
          </a:p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onsolas" panose="020B0609020204030204" pitchFamily="49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onsolas" panose="020B0609020204030204" pitchFamily="49" charset="0"/>
                <a:ea typeface="MS PGothic" pitchFamily="34" charset="-128"/>
                <a:cs typeface="Arial" panose="020B0604020202020204" pitchFamily="34" charset="0"/>
              </a:rPr>
              <a:t>submit “python orbital_simulation.py”</a:t>
            </a: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onsolas" panose="020B0609020204030204" pitchFamily="49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A2B389-B6C0-7A17-3D96-8940E63070B2}"/>
              </a:ext>
            </a:extLst>
          </p:cNvPr>
          <p:cNvGrpSpPr/>
          <p:nvPr/>
        </p:nvGrpSpPr>
        <p:grpSpPr>
          <a:xfrm>
            <a:off x="1532451" y="1364983"/>
            <a:ext cx="3190754" cy="495035"/>
            <a:chOff x="1204881" y="1242435"/>
            <a:chExt cx="2532068" cy="496389"/>
          </a:xfrm>
          <a:solidFill>
            <a:schemeClr val="accent1">
              <a:lumMod val="75000"/>
            </a:schemeClr>
          </a:solidFill>
        </p:grpSpPr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FDF149A9-802A-C957-625E-42D4737E703E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A416BB23-A923-DBB0-C92C-FFB996B8DA4B}"/>
                </a:ext>
              </a:extLst>
            </p:cNvPr>
            <p:cNvSpPr txBox="1"/>
            <p:nvPr/>
          </p:nvSpPr>
          <p:spPr>
            <a:xfrm>
              <a:off x="2108683" y="1268307"/>
              <a:ext cx="871633" cy="40120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CLOUD</a:t>
              </a:r>
              <a:endParaRPr kumimoji="0" lang="en-GB" sz="1795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15A0F-9553-045E-1EDD-5DCC235B22EB}"/>
              </a:ext>
            </a:extLst>
          </p:cNvPr>
          <p:cNvGrpSpPr/>
          <p:nvPr/>
        </p:nvGrpSpPr>
        <p:grpSpPr>
          <a:xfrm>
            <a:off x="7511890" y="1370430"/>
            <a:ext cx="3190754" cy="495035"/>
            <a:chOff x="1204881" y="1242435"/>
            <a:chExt cx="2532068" cy="496389"/>
          </a:xfrm>
          <a:solidFill>
            <a:srgbClr val="FFC000"/>
          </a:solidFill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5C98BCBA-899B-98DF-E960-746141143B60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DD7104EB-38BB-C78D-9A3B-DD9C12024926}"/>
                </a:ext>
              </a:extLst>
            </p:cNvPr>
            <p:cNvSpPr txBox="1"/>
            <p:nvPr/>
          </p:nvSpPr>
          <p:spPr>
            <a:xfrm>
              <a:off x="2205011" y="1268307"/>
              <a:ext cx="577781" cy="40120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HPC</a:t>
              </a:r>
              <a:endParaRPr kumimoji="0" lang="en-GB" sz="1795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B4A8A-EB1F-0BCE-A8A4-67BE1DA47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48E00F-7B95-1730-8B9A-F8851428D5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C4313F-E6EF-357F-FB53-CBBB6FCD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9DB338-978F-DCD2-91DD-01DAB349BB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4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E8AA-0417-968D-DE05-515C6FA0E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2634544-1AD2-4E92-C313-A260A07B0E18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Workflow when using HPC system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AFA4C1-F7E1-E185-F666-F8BD943DC262}"/>
              </a:ext>
            </a:extLst>
          </p:cNvPr>
          <p:cNvGrpSpPr/>
          <p:nvPr/>
        </p:nvGrpSpPr>
        <p:grpSpPr>
          <a:xfrm>
            <a:off x="2103860" y="1102476"/>
            <a:ext cx="7779759" cy="4866167"/>
            <a:chOff x="637215" y="1234305"/>
            <a:chExt cx="7693984" cy="5108438"/>
          </a:xfrm>
        </p:grpSpPr>
        <p:pic>
          <p:nvPicPr>
            <p:cNvPr id="50" name="Graphic 10" descr="User with solid fill">
              <a:extLst>
                <a:ext uri="{FF2B5EF4-FFF2-40B4-BE49-F238E27FC236}">
                  <a16:creationId xmlns:a16="http://schemas.microsoft.com/office/drawing/2014/main" id="{8AB5A708-46E9-5873-A99C-F8FD9A21C1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215" y="163675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12" descr="Database with solid fill">
              <a:extLst>
                <a:ext uri="{FF2B5EF4-FFF2-40B4-BE49-F238E27FC236}">
                  <a16:creationId xmlns:a16="http://schemas.microsoft.com/office/drawing/2014/main" id="{036E5102-E17A-FD86-F9B4-B037802E9B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0694" y="4014207"/>
              <a:ext cx="894061" cy="894061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637EFEE-838C-9B70-ADD4-CD962E8676B9}"/>
                </a:ext>
              </a:extLst>
            </p:cNvPr>
            <p:cNvGrpSpPr/>
            <p:nvPr/>
          </p:nvGrpSpPr>
          <p:grpSpPr>
            <a:xfrm>
              <a:off x="6433281" y="1333225"/>
              <a:ext cx="1337834" cy="1337834"/>
              <a:chOff x="5803220" y="2177143"/>
              <a:chExt cx="1337834" cy="1337834"/>
            </a:xfrm>
          </p:grpSpPr>
          <p:pic>
            <p:nvPicPr>
              <p:cNvPr id="80" name="Graphic 46" descr="Laptop with solid fill">
                <a:extLst>
                  <a:ext uri="{FF2B5EF4-FFF2-40B4-BE49-F238E27FC236}">
                    <a16:creationId xmlns:a16="http://schemas.microsoft.com/office/drawing/2014/main" id="{6FA0E523-F2B9-B8C9-9BD2-D75B46AC0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03220" y="2177143"/>
                <a:ext cx="1337834" cy="1337834"/>
              </a:xfrm>
              <a:prstGeom prst="rect">
                <a:avLst/>
              </a:prstGeom>
            </p:spPr>
          </p:pic>
          <p:pic>
            <p:nvPicPr>
              <p:cNvPr id="81" name="Graphic 47">
                <a:extLst>
                  <a:ext uri="{FF2B5EF4-FFF2-40B4-BE49-F238E27FC236}">
                    <a16:creationId xmlns:a16="http://schemas.microsoft.com/office/drawing/2014/main" id="{A82976B1-EBFB-1F07-8B39-C883BADB1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29100" y="2520283"/>
                <a:ext cx="457810" cy="457810"/>
              </a:xfrm>
              <a:prstGeom prst="rect">
                <a:avLst/>
              </a:prstGeom>
            </p:spPr>
          </p:pic>
        </p:grpSp>
        <p:pic>
          <p:nvPicPr>
            <p:cNvPr id="53" name="Graphic 16">
              <a:extLst>
                <a:ext uri="{FF2B5EF4-FFF2-40B4-BE49-F238E27FC236}">
                  <a16:creationId xmlns:a16="http://schemas.microsoft.com/office/drawing/2014/main" id="{624A555F-6989-2A3B-9812-B47934A982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29994" y="1234305"/>
              <a:ext cx="1885676" cy="1885676"/>
            </a:xfrm>
            <a:prstGeom prst="rect">
              <a:avLst/>
            </a:prstGeom>
          </p:spPr>
        </p:pic>
        <p:sp>
          <p:nvSpPr>
            <p:cNvPr id="54" name="TextBox 17">
              <a:extLst>
                <a:ext uri="{FF2B5EF4-FFF2-40B4-BE49-F238E27FC236}">
                  <a16:creationId xmlns:a16="http://schemas.microsoft.com/office/drawing/2014/main" id="{E3BE8B1F-3666-A3E0-5DC3-1E86A8A973C6}"/>
                </a:ext>
              </a:extLst>
            </p:cNvPr>
            <p:cNvSpPr txBox="1"/>
            <p:nvPr/>
          </p:nvSpPr>
          <p:spPr>
            <a:xfrm>
              <a:off x="3402141" y="2565544"/>
              <a:ext cx="1545770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Login node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5" name="Rounded Rectangle 18">
              <a:extLst>
                <a:ext uri="{FF2B5EF4-FFF2-40B4-BE49-F238E27FC236}">
                  <a16:creationId xmlns:a16="http://schemas.microsoft.com/office/drawing/2014/main" id="{C723E0C7-4934-D31C-C368-583B5AB14131}"/>
                </a:ext>
              </a:extLst>
            </p:cNvPr>
            <p:cNvSpPr/>
            <p:nvPr/>
          </p:nvSpPr>
          <p:spPr>
            <a:xfrm>
              <a:off x="3229994" y="1308612"/>
              <a:ext cx="5101205" cy="5034131"/>
            </a:xfrm>
            <a:prstGeom prst="round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B5D707C-7B57-414D-D4EE-B81718AC9B86}"/>
                </a:ext>
              </a:extLst>
            </p:cNvPr>
            <p:cNvGrpSpPr/>
            <p:nvPr/>
          </p:nvGrpSpPr>
          <p:grpSpPr>
            <a:xfrm>
              <a:off x="5872616" y="3350117"/>
              <a:ext cx="2267253" cy="2412055"/>
              <a:chOff x="5408161" y="3872630"/>
              <a:chExt cx="2267253" cy="2412055"/>
            </a:xfrm>
          </p:grpSpPr>
          <p:pic>
            <p:nvPicPr>
              <p:cNvPr id="69" name="Graphic 35" descr="Server with solid fill">
                <a:extLst>
                  <a:ext uri="{FF2B5EF4-FFF2-40B4-BE49-F238E27FC236}">
                    <a16:creationId xmlns:a16="http://schemas.microsoft.com/office/drawing/2014/main" id="{DD55F7C1-18E0-6994-41F4-BFAA7C5E8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5413825" y="4220743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0" name="Graphic 36" descr="Server with solid fill">
                <a:extLst>
                  <a:ext uri="{FF2B5EF4-FFF2-40B4-BE49-F238E27FC236}">
                    <a16:creationId xmlns:a16="http://schemas.microsoft.com/office/drawing/2014/main" id="{0A6A2B96-7C51-2FDD-51DB-162BDB207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099181" y="4220743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1" name="Graphic 37" descr="Server with solid fill">
                <a:extLst>
                  <a:ext uri="{FF2B5EF4-FFF2-40B4-BE49-F238E27FC236}">
                    <a16:creationId xmlns:a16="http://schemas.microsoft.com/office/drawing/2014/main" id="{07B1001A-E959-9BD3-FC63-A774CCBE4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5408161" y="4850628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2" name="Graphic 38" descr="Server with solid fill">
                <a:extLst>
                  <a:ext uri="{FF2B5EF4-FFF2-40B4-BE49-F238E27FC236}">
                    <a16:creationId xmlns:a16="http://schemas.microsoft.com/office/drawing/2014/main" id="{F39FC1DF-84D0-CA57-D46A-B539E543E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084668" y="4844855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3" name="Graphic 39" descr="Server with solid fill">
                <a:extLst>
                  <a:ext uri="{FF2B5EF4-FFF2-40B4-BE49-F238E27FC236}">
                    <a16:creationId xmlns:a16="http://schemas.microsoft.com/office/drawing/2014/main" id="{7E6826CA-EEFF-FA27-08A8-0105BCA46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5417010" y="5439947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4" name="Graphic 40" descr="Server with solid fill">
                <a:extLst>
                  <a:ext uri="{FF2B5EF4-FFF2-40B4-BE49-F238E27FC236}">
                    <a16:creationId xmlns:a16="http://schemas.microsoft.com/office/drawing/2014/main" id="{89201E2E-DF9C-DEF5-A376-45C7E3338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781352" y="4220743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5" name="Graphic 41" descr="Server with solid fill">
                <a:extLst>
                  <a:ext uri="{FF2B5EF4-FFF2-40B4-BE49-F238E27FC236}">
                    <a16:creationId xmlns:a16="http://schemas.microsoft.com/office/drawing/2014/main" id="{2946790C-2B36-7B72-1EBD-3CAD62B7D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781350" y="4844856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6" name="Graphic 42" descr="Server with solid fill">
                <a:extLst>
                  <a:ext uri="{FF2B5EF4-FFF2-40B4-BE49-F238E27FC236}">
                    <a16:creationId xmlns:a16="http://schemas.microsoft.com/office/drawing/2014/main" id="{2D737E71-24A3-7CA4-80A7-37A5FBCAB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781354" y="5454457"/>
                <a:ext cx="894060" cy="631954"/>
              </a:xfrm>
              <a:prstGeom prst="rect">
                <a:avLst/>
              </a:prstGeom>
            </p:spPr>
          </p:pic>
          <p:pic>
            <p:nvPicPr>
              <p:cNvPr id="77" name="Graphic 43" descr="Server with solid fill">
                <a:extLst>
                  <a:ext uri="{FF2B5EF4-FFF2-40B4-BE49-F238E27FC236}">
                    <a16:creationId xmlns:a16="http://schemas.microsoft.com/office/drawing/2014/main" id="{C5E7670D-1D22-EEB0-556E-3147B0DFE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b="29316"/>
              <a:stretch>
                <a:fillRect/>
              </a:stretch>
            </p:blipFill>
            <p:spPr>
              <a:xfrm>
                <a:off x="6099179" y="5454457"/>
                <a:ext cx="894060" cy="631954"/>
              </a:xfrm>
              <a:prstGeom prst="rect">
                <a:avLst/>
              </a:prstGeom>
            </p:spPr>
          </p:pic>
          <p:sp>
            <p:nvSpPr>
              <p:cNvPr id="78" name="Rounded Rectangle 44">
                <a:extLst>
                  <a:ext uri="{FF2B5EF4-FFF2-40B4-BE49-F238E27FC236}">
                    <a16:creationId xmlns:a16="http://schemas.microsoft.com/office/drawing/2014/main" id="{13567500-B141-1C25-63AE-AA718B2FD3B4}"/>
                  </a:ext>
                </a:extLst>
              </p:cNvPr>
              <p:cNvSpPr/>
              <p:nvPr/>
            </p:nvSpPr>
            <p:spPr>
              <a:xfrm>
                <a:off x="5408162" y="3872630"/>
                <a:ext cx="2267248" cy="2412055"/>
              </a:xfrm>
              <a:prstGeom prst="roundRect">
                <a:avLst/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ounded Rectangle 45">
                <a:extLst>
                  <a:ext uri="{FF2B5EF4-FFF2-40B4-BE49-F238E27FC236}">
                    <a16:creationId xmlns:a16="http://schemas.microsoft.com/office/drawing/2014/main" id="{A30331A2-0E5D-E6B7-73AA-19EB08C88DB4}"/>
                  </a:ext>
                </a:extLst>
              </p:cNvPr>
              <p:cNvSpPr/>
              <p:nvPr/>
            </p:nvSpPr>
            <p:spPr>
              <a:xfrm>
                <a:off x="5496904" y="4124577"/>
                <a:ext cx="1393082" cy="1477937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64245387-382A-FDAB-F72A-AD426FE0E803}"/>
                </a:ext>
              </a:extLst>
            </p:cNvPr>
            <p:cNvSpPr txBox="1"/>
            <p:nvPr/>
          </p:nvSpPr>
          <p:spPr>
            <a:xfrm>
              <a:off x="6126848" y="2410701"/>
              <a:ext cx="2098734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Batch scheduler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B5BE128F-68A1-9A8C-C1CD-0607D3827E7B}"/>
                </a:ext>
              </a:extLst>
            </p:cNvPr>
            <p:cNvSpPr txBox="1"/>
            <p:nvPr/>
          </p:nvSpPr>
          <p:spPr>
            <a:xfrm>
              <a:off x="6014215" y="5829453"/>
              <a:ext cx="2211367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Compute Nodes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9" name="TextBox 25">
              <a:extLst>
                <a:ext uri="{FF2B5EF4-FFF2-40B4-BE49-F238E27FC236}">
                  <a16:creationId xmlns:a16="http://schemas.microsoft.com/office/drawing/2014/main" id="{1666448B-BBB7-63DB-D13F-5A1FF33586F8}"/>
                </a:ext>
              </a:extLst>
            </p:cNvPr>
            <p:cNvSpPr txBox="1"/>
            <p:nvPr/>
          </p:nvSpPr>
          <p:spPr>
            <a:xfrm>
              <a:off x="3266645" y="4968812"/>
              <a:ext cx="2414636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Shared Filesystem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F20AB1F-E89D-46C3-1FDF-AB514A255913}"/>
                </a:ext>
              </a:extLst>
            </p:cNvPr>
            <p:cNvCxnSpPr>
              <a:cxnSpLocks/>
            </p:cNvCxnSpPr>
            <p:nvPr/>
          </p:nvCxnSpPr>
          <p:spPr>
            <a:xfrm>
              <a:off x="1648559" y="2322859"/>
              <a:ext cx="1508865" cy="0"/>
            </a:xfrm>
            <a:prstGeom prst="straightConnector1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27">
              <a:extLst>
                <a:ext uri="{FF2B5EF4-FFF2-40B4-BE49-F238E27FC236}">
                  <a16:creationId xmlns:a16="http://schemas.microsoft.com/office/drawing/2014/main" id="{F6863962-9E09-1538-3480-3EE1C4FC7865}"/>
                </a:ext>
              </a:extLst>
            </p:cNvPr>
            <p:cNvSpPr txBox="1"/>
            <p:nvPr/>
          </p:nvSpPr>
          <p:spPr>
            <a:xfrm>
              <a:off x="752281" y="2479750"/>
              <a:ext cx="1545771" cy="387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User</a:t>
              </a:r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2" name="TextBox 28">
              <a:extLst>
                <a:ext uri="{FF2B5EF4-FFF2-40B4-BE49-F238E27FC236}">
                  <a16:creationId xmlns:a16="http://schemas.microsoft.com/office/drawing/2014/main" id="{63D5CF75-AEDA-EB41-25F3-5104222460A3}"/>
                </a:ext>
              </a:extLst>
            </p:cNvPr>
            <p:cNvSpPr txBox="1"/>
            <p:nvPr/>
          </p:nvSpPr>
          <p:spPr>
            <a:xfrm>
              <a:off x="2124095" y="1618824"/>
              <a:ext cx="787785" cy="387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ssh</a:t>
              </a:r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8531A79-1CA8-923B-FA99-81FCE4D4C749}"/>
                </a:ext>
              </a:extLst>
            </p:cNvPr>
            <p:cNvCxnSpPr>
              <a:cxnSpLocks/>
            </p:cNvCxnSpPr>
            <p:nvPr/>
          </p:nvCxnSpPr>
          <p:spPr>
            <a:xfrm>
              <a:off x="4796355" y="2200179"/>
              <a:ext cx="1330491" cy="0"/>
            </a:xfrm>
            <a:prstGeom prst="straightConnector1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30">
              <a:extLst>
                <a:ext uri="{FF2B5EF4-FFF2-40B4-BE49-F238E27FC236}">
                  <a16:creationId xmlns:a16="http://schemas.microsoft.com/office/drawing/2014/main" id="{2823FCAD-FF32-1F1E-3533-73758FE5AD4A}"/>
                </a:ext>
              </a:extLst>
            </p:cNvPr>
            <p:cNvSpPr txBox="1"/>
            <p:nvPr/>
          </p:nvSpPr>
          <p:spPr>
            <a:xfrm>
              <a:off x="5101228" y="1736784"/>
              <a:ext cx="787785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Job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5" name="TextBox 31">
              <a:extLst>
                <a:ext uri="{FF2B5EF4-FFF2-40B4-BE49-F238E27FC236}">
                  <a16:creationId xmlns:a16="http://schemas.microsoft.com/office/drawing/2014/main" id="{3CE18DCB-60E9-0094-B364-FA58FF998359}"/>
                </a:ext>
              </a:extLst>
            </p:cNvPr>
            <p:cNvSpPr txBox="1"/>
            <p:nvPr/>
          </p:nvSpPr>
          <p:spPr>
            <a:xfrm>
              <a:off x="4765508" y="2257462"/>
              <a:ext cx="1500012" cy="32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submission</a:t>
              </a:r>
              <a:endParaRPr lang="en-US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8114A18-3C61-52FE-8FBB-46636B106E37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55" y="4461237"/>
              <a:ext cx="1106499" cy="0"/>
            </a:xfrm>
            <a:prstGeom prst="straightConnector1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BFCF6D0-E789-4C12-49BF-17AE70538884}"/>
                </a:ext>
              </a:extLst>
            </p:cNvPr>
            <p:cNvCxnSpPr>
              <a:cxnSpLocks/>
            </p:cNvCxnSpPr>
            <p:nvPr/>
          </p:nvCxnSpPr>
          <p:spPr>
            <a:xfrm>
              <a:off x="4167724" y="3119981"/>
              <a:ext cx="0" cy="664090"/>
            </a:xfrm>
            <a:prstGeom prst="straightConnector1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  <a:prstDash val="solid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3435CD2-D54D-132B-0B5B-F794748B94B7}"/>
                </a:ext>
              </a:extLst>
            </p:cNvPr>
            <p:cNvCxnSpPr>
              <a:cxnSpLocks/>
            </p:cNvCxnSpPr>
            <p:nvPr/>
          </p:nvCxnSpPr>
          <p:spPr>
            <a:xfrm>
              <a:off x="7081233" y="2735820"/>
              <a:ext cx="0" cy="562058"/>
            </a:xfrm>
            <a:prstGeom prst="straightConnector1">
              <a:avLst/>
            </a:prstGeom>
            <a:ln w="50800">
              <a:solidFill>
                <a:schemeClr val="bg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EEE532-EDC7-4D0C-2CEF-B694040A0E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3CDA-5A9A-B35F-3E60-E757484AC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D6E8C-0C9C-9F69-0763-C78CDDDEE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C2698-75DA-8980-8026-A19D84B54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9E560-7E6F-F43B-18F6-0F01E7D0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BE3A2-2743-4DA3-B6FA-86D6FAC5C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uilding with a large satellite dish&#10;&#10;AI-generated content may be incorrect.">
            <a:extLst>
              <a:ext uri="{FF2B5EF4-FFF2-40B4-BE49-F238E27FC236}">
                <a16:creationId xmlns:a16="http://schemas.microsoft.com/office/drawing/2014/main" id="{7BD47345-667A-0A59-471D-0A0141008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33" y="84556"/>
            <a:ext cx="4438897" cy="6164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591C81-67AA-5E8C-CFD2-C87EBF539E4D}"/>
              </a:ext>
            </a:extLst>
          </p:cNvPr>
          <p:cNvSpPr txBox="1"/>
          <p:nvPr/>
        </p:nvSpPr>
        <p:spPr>
          <a:xfrm>
            <a:off x="10044854" y="5820860"/>
            <a:ext cx="2147146" cy="26161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>
                <a:latin typeface="Arial"/>
                <a:ea typeface="MS PGothic"/>
                <a:cs typeface="Arial"/>
              </a:rPr>
              <a:t>Space HPC at ESA ESRIN</a:t>
            </a:r>
            <a:endParaRPr lang="en-US" sz="110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C181FD7-8F17-EC54-EC35-28547ADF3450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the Space HPC?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B605F-7CEE-D7B4-3792-C46A51F0F47B}"/>
              </a:ext>
            </a:extLst>
          </p:cNvPr>
          <p:cNvSpPr txBox="1"/>
          <p:nvPr/>
        </p:nvSpPr>
        <p:spPr>
          <a:xfrm>
            <a:off x="0" y="995651"/>
            <a:ext cx="49552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Space HPC is ESA’s new High Performance Computing system.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F8354-DDD4-C3F9-0D6B-CD8C8188894B}"/>
              </a:ext>
            </a:extLst>
          </p:cNvPr>
          <p:cNvSpPr txBox="1"/>
          <p:nvPr/>
        </p:nvSpPr>
        <p:spPr>
          <a:xfrm>
            <a:off x="223014" y="1928457"/>
            <a:ext cx="6197037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FEFFFF"/>
                </a:solidFill>
                <a:latin typeface="Arial"/>
                <a:cs typeface="Arial"/>
              </a:rPr>
              <a:t>The ESA Space HPC </a:t>
            </a:r>
            <a:r>
              <a:rPr lang="en-GB" sz="1600">
                <a:solidFill>
                  <a:srgbClr val="FEFFFF"/>
                </a:solidFill>
                <a:latin typeface="Arial"/>
                <a:cs typeface="Arial"/>
              </a:rPr>
              <a:t>is a technology demonstrator and first HPC system dedicated to European space industry.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cs typeface="Arial"/>
            </a:endParaRPr>
          </a:p>
          <a:p>
            <a:r>
              <a:rPr lang="en-GB" sz="160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It was built as a modular system at </a:t>
            </a:r>
            <a:r>
              <a:rPr lang="en-GB" sz="1600" b="1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ESA ESRIN, Italy</a:t>
            </a:r>
            <a:r>
              <a:rPr lang="en-GB" sz="160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, using the best hardware available at the time.</a:t>
            </a: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The use cases for Space HPC range from running complex simulations, processing large amounts of data to training machine learning models, artificial intelligence (AI) and much more.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This system also serves as an </a:t>
            </a:r>
            <a:r>
              <a:rPr lang="en-GB" sz="1600" b="1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incubator for upskilling </a:t>
            </a:r>
            <a:r>
              <a:rPr lang="en-GB" sz="1600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the ESA workforce, startups and SMEs in space sector in the use of HPC systems.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FEFFFF"/>
                </a:solidFill>
                <a:latin typeface="Arial"/>
                <a:ea typeface="MS PGothic"/>
                <a:cs typeface="Arial"/>
              </a:rPr>
              <a:t>Space HPC was successfully inaugurated in March 2025.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/>
              <a:ea typeface="MS PGothic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EFFF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srgbClr val="FEFFFF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5C9B6-1FCB-F7A7-A6FE-0627A82C1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708912-29BD-66FA-ED83-64ED4B7DB6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77BCA-4A58-34C5-858F-8D02D85430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C735C-AE91-F6B3-B15B-6CBC7BCEF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9086B-3876-DD5D-35BE-26B56319E1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601F-08A5-F69A-A2B8-4B0CAEE4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1D2B3-851B-B322-0EA0-372939FF4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3316BD-A7A9-E10C-C6E0-5968711D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18" y="428967"/>
            <a:ext cx="10327024" cy="68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3FB99E2A-8CE0-2B41-96C9-11FB21CE23FD}"/>
              </a:ext>
            </a:extLst>
          </p:cNvPr>
          <p:cNvSpPr txBox="1">
            <a:spLocks/>
          </p:cNvSpPr>
          <p:nvPr/>
        </p:nvSpPr>
        <p:spPr bwMode="auto">
          <a:xfrm>
            <a:off x="239157" y="143977"/>
            <a:ext cx="7976306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 HPC Architecture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9471F809-0022-D58D-5B5E-D1BF80A5C72E}"/>
              </a:ext>
            </a:extLst>
          </p:cNvPr>
          <p:cNvSpPr txBox="1"/>
          <p:nvPr/>
        </p:nvSpPr>
        <p:spPr>
          <a:xfrm>
            <a:off x="9021248" y="5383654"/>
            <a:ext cx="3170752" cy="861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EFFFF"/>
                </a:solidFill>
                <a:latin typeface="Arial" panose="020B0604020202020204" pitchFamily="34" charset="0"/>
              </a:rPr>
              <a:t>Space HPC was ranked </a:t>
            </a:r>
            <a:r>
              <a:rPr lang="en-GB" sz="1600" b="1">
                <a:solidFill>
                  <a:srgbClr val="FFC000"/>
                </a:solidFill>
                <a:latin typeface="Arial" panose="020B0604020202020204" pitchFamily="34" charset="0"/>
              </a:rPr>
              <a:t>261</a:t>
            </a:r>
            <a:r>
              <a:rPr lang="en-GB" sz="1100" b="1" baseline="30000">
                <a:solidFill>
                  <a:srgbClr val="FFC000"/>
                </a:solidFill>
                <a:latin typeface="Arial" panose="020B0604020202020204" pitchFamily="34" charset="0"/>
              </a:rPr>
              <a:t>st</a:t>
            </a:r>
            <a:r>
              <a:rPr lang="en-GB" sz="110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GB" sz="1600">
                <a:solidFill>
                  <a:srgbClr val="FFC000"/>
                </a:solidFill>
                <a:latin typeface="Arial" panose="020B0604020202020204" pitchFamily="34" charset="0"/>
              </a:rPr>
              <a:t>in the</a:t>
            </a:r>
            <a:r>
              <a:rPr lang="en-GB" sz="1600" b="1">
                <a:solidFill>
                  <a:srgbClr val="FFC000"/>
                </a:solidFill>
                <a:latin typeface="Arial" panose="020B0604020202020204" pitchFamily="34" charset="0"/>
              </a:rPr>
              <a:t> TOP500 </a:t>
            </a:r>
            <a:r>
              <a:rPr lang="en-GB" sz="1600">
                <a:solidFill>
                  <a:srgbClr val="FFC000"/>
                </a:solidFill>
                <a:latin typeface="Arial" panose="020B0604020202020204" pitchFamily="34" charset="0"/>
              </a:rPr>
              <a:t>supercomputers </a:t>
            </a:r>
            <a:r>
              <a:rPr lang="en-GB" sz="1600">
                <a:solidFill>
                  <a:srgbClr val="FEFFFF"/>
                </a:solidFill>
                <a:latin typeface="Arial" panose="020B0604020202020204" pitchFamily="34" charset="0"/>
              </a:rPr>
              <a:t>and </a:t>
            </a:r>
            <a:r>
              <a:rPr lang="en-GB" sz="1600" b="1">
                <a:solidFill>
                  <a:srgbClr val="FFC000"/>
                </a:solidFill>
                <a:latin typeface="Arial" panose="020B0604020202020204" pitchFamily="34" charset="0"/>
              </a:rPr>
              <a:t>59</a:t>
            </a:r>
            <a:r>
              <a:rPr lang="en-GB" sz="1100" b="1">
                <a:solidFill>
                  <a:srgbClr val="FFC000"/>
                </a:solidFill>
                <a:latin typeface="Arial" panose="020B0604020202020204" pitchFamily="34" charset="0"/>
              </a:rPr>
              <a:t>th</a:t>
            </a:r>
            <a:r>
              <a:rPr lang="en-GB" sz="1600">
                <a:solidFill>
                  <a:srgbClr val="FFC000"/>
                </a:solidFill>
                <a:latin typeface="Arial" panose="020B0604020202020204" pitchFamily="34" charset="0"/>
              </a:rPr>
              <a:t> in the </a:t>
            </a:r>
            <a:r>
              <a:rPr lang="en-GB" sz="1600" b="1">
                <a:solidFill>
                  <a:srgbClr val="FFC000"/>
                </a:solidFill>
                <a:latin typeface="Arial" panose="020B0604020202020204" pitchFamily="34" charset="0"/>
              </a:rPr>
              <a:t>GREEN500</a:t>
            </a:r>
            <a:r>
              <a:rPr lang="en-GB" sz="1600">
                <a:solidFill>
                  <a:srgbClr val="FEFFFF"/>
                </a:solidFill>
                <a:latin typeface="Arial" panose="020B0604020202020204" pitchFamily="34" charset="0"/>
              </a:rPr>
              <a:t>.</a:t>
            </a:r>
            <a:endParaRPr lang="en-US" sz="1600"/>
          </a:p>
        </p:txBody>
      </p:sp>
      <p:grpSp>
        <p:nvGrpSpPr>
          <p:cNvPr id="16" name="Groupe 21">
            <a:extLst>
              <a:ext uri="{FF2B5EF4-FFF2-40B4-BE49-F238E27FC236}">
                <a16:creationId xmlns:a16="http://schemas.microsoft.com/office/drawing/2014/main" id="{6C3AE9BA-B5B0-C894-6F87-F9F4ACD49013}"/>
              </a:ext>
            </a:extLst>
          </p:cNvPr>
          <p:cNvGrpSpPr/>
          <p:nvPr/>
        </p:nvGrpSpPr>
        <p:grpSpPr>
          <a:xfrm>
            <a:off x="9150675" y="6244659"/>
            <a:ext cx="1608484" cy="127329"/>
            <a:chOff x="914400" y="3604253"/>
            <a:chExt cx="1508754" cy="175403"/>
          </a:xfrm>
        </p:grpSpPr>
        <p:cxnSp>
          <p:nvCxnSpPr>
            <p:cNvPr id="17" name="Connecteur droit 22">
              <a:extLst>
                <a:ext uri="{FF2B5EF4-FFF2-40B4-BE49-F238E27FC236}">
                  <a16:creationId xmlns:a16="http://schemas.microsoft.com/office/drawing/2014/main" id="{4C6D300A-6BD5-27D6-34FB-59E67BDEEF8A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604253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009BDA"/>
              </a:solidFill>
              <a:prstDash val="solid"/>
            </a:ln>
            <a:effectLst/>
          </p:spPr>
        </p:cxnSp>
        <p:cxnSp>
          <p:nvCxnSpPr>
            <p:cNvPr id="18" name="Connecteur droit 23">
              <a:extLst>
                <a:ext uri="{FF2B5EF4-FFF2-40B4-BE49-F238E27FC236}">
                  <a16:creationId xmlns:a16="http://schemas.microsoft.com/office/drawing/2014/main" id="{A9DBAFAA-1A86-2966-8376-69970615A202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9" y="3695929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EC1A2F"/>
              </a:solidFill>
              <a:prstDash val="solid"/>
            </a:ln>
            <a:effectLst/>
          </p:spPr>
        </p:cxnSp>
        <p:cxnSp>
          <p:nvCxnSpPr>
            <p:cNvPr id="19" name="Connecteur droit 24">
              <a:extLst>
                <a:ext uri="{FF2B5EF4-FFF2-40B4-BE49-F238E27FC236}">
                  <a16:creationId xmlns:a16="http://schemas.microsoft.com/office/drawing/2014/main" id="{80BE6D7E-53C0-0A40-D539-1540D8557EC8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779656"/>
              <a:ext cx="1251285" cy="0"/>
            </a:xfrm>
            <a:prstGeom prst="line">
              <a:avLst/>
            </a:prstGeom>
            <a:noFill/>
            <a:ln w="38100" cap="flat" cmpd="sng" algn="ctr">
              <a:solidFill>
                <a:srgbClr val="FBAB18"/>
              </a:solidFill>
              <a:prstDash val="solid"/>
            </a:ln>
            <a:effectLst/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2DA0DF-EBFC-CF0B-AC7A-EC198F069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89B44-502C-6C87-A37A-981A42A590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DCB3D-3A66-41C1-A1BE-E0990ACD39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9BDE4-0A2D-E0C9-8B75-0E1861C1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9880972" y="4501812"/>
            <a:ext cx="4690187" cy="4174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F470D0-6560-69EC-B379-6730E59F6F3E}"/>
              </a:ext>
            </a:extLst>
          </p:cNvPr>
          <p:cNvSpPr txBox="1"/>
          <p:nvPr/>
        </p:nvSpPr>
        <p:spPr>
          <a:xfrm>
            <a:off x="3718832" y="3293319"/>
            <a:ext cx="743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2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C9FE4-D219-E7C2-5276-7CAD01A0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460"/>
            <a:ext cx="3339444" cy="7825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CAC4C4-81B5-0FFC-E644-700D2D20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76" y="169314"/>
            <a:ext cx="10081234" cy="5524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a typeface="Calibri Light"/>
                <a:cs typeface="Calibri Light"/>
              </a:rPr>
              <a:t>Space HPC specifications</a:t>
            </a:r>
            <a:endParaRPr lang="en-US" sz="798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E89779BD-825C-2F01-663B-F3FB424FB3FF}"/>
              </a:ext>
            </a:extLst>
          </p:cNvPr>
          <p:cNvSpPr/>
          <p:nvPr/>
        </p:nvSpPr>
        <p:spPr>
          <a:xfrm>
            <a:off x="719522" y="1289219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FE7C6B-29C7-D0C5-9B4E-5AA0E1BBBA57}"/>
              </a:ext>
            </a:extLst>
          </p:cNvPr>
          <p:cNvGrpSpPr/>
          <p:nvPr/>
        </p:nvGrpSpPr>
        <p:grpSpPr>
          <a:xfrm>
            <a:off x="841439" y="1118049"/>
            <a:ext cx="2671173" cy="495035"/>
            <a:chOff x="1204881" y="1242435"/>
            <a:chExt cx="2545364" cy="496389"/>
          </a:xfrm>
        </p:grpSpPr>
        <p:sp>
          <p:nvSpPr>
            <p:cNvPr id="8" name="Arrow: Pentagon 5">
              <a:extLst>
                <a:ext uri="{FF2B5EF4-FFF2-40B4-BE49-F238E27FC236}">
                  <a16:creationId xmlns:a16="http://schemas.microsoft.com/office/drawing/2014/main" id="{067149B8-ED00-932C-7E14-E28271CDC280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solidFill>
              <a:srgbClr val="6DCFF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4DABD4-FBF0-2674-C1F9-2260A97AEBB5}"/>
                </a:ext>
              </a:extLst>
            </p:cNvPr>
            <p:cNvSpPr txBox="1"/>
            <p:nvPr/>
          </p:nvSpPr>
          <p:spPr>
            <a:xfrm>
              <a:off x="1276496" y="1268307"/>
              <a:ext cx="2473749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6DCFF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CPU (General purpose)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A9406B-A542-A20A-37C3-E7F9CA91DE9A}"/>
              </a:ext>
            </a:extLst>
          </p:cNvPr>
          <p:cNvSpPr txBox="1"/>
          <p:nvPr/>
        </p:nvSpPr>
        <p:spPr>
          <a:xfrm>
            <a:off x="769058" y="1757566"/>
            <a:ext cx="2779623" cy="107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2394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158 nodes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00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192 cores (AMD Genoa)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768 GB RAM</a:t>
            </a:r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97EFCF4A-15FB-C070-D1A6-FD90C433FCE5}"/>
              </a:ext>
            </a:extLst>
          </p:cNvPr>
          <p:cNvSpPr/>
          <p:nvPr/>
        </p:nvSpPr>
        <p:spPr>
          <a:xfrm>
            <a:off x="4791522" y="1293577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37B86-29EC-0A79-637B-2EF0F55A0130}"/>
              </a:ext>
            </a:extLst>
          </p:cNvPr>
          <p:cNvSpPr txBox="1"/>
          <p:nvPr/>
        </p:nvSpPr>
        <p:spPr>
          <a:xfrm>
            <a:off x="4841058" y="1647515"/>
            <a:ext cx="2827522" cy="181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2394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16 nodes</a:t>
            </a:r>
          </a:p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00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b="1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4x</a:t>
            </a:r>
            <a:r>
              <a:rPr lang="en-GB" sz="1596" dirty="0">
                <a:solidFill>
                  <a:srgbClr val="8096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Nvidia H100 (94GB memory)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x 48 cores (AMD </a:t>
            </a:r>
            <a:r>
              <a:rPr lang="en-GB" sz="1596" dirty="0" err="1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Epyc</a:t>
            </a: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Genoa)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768 GB RAM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BBA3C4-A544-4812-681B-F83F9DF927A2}"/>
              </a:ext>
            </a:extLst>
          </p:cNvPr>
          <p:cNvGrpSpPr/>
          <p:nvPr/>
        </p:nvGrpSpPr>
        <p:grpSpPr>
          <a:xfrm>
            <a:off x="4925673" y="1118049"/>
            <a:ext cx="2682762" cy="495035"/>
            <a:chOff x="1204881" y="1242435"/>
            <a:chExt cx="2532068" cy="496389"/>
          </a:xfrm>
        </p:grpSpPr>
        <p:sp>
          <p:nvSpPr>
            <p:cNvPr id="14" name="Arrow: Pentagon 25">
              <a:extLst>
                <a:ext uri="{FF2B5EF4-FFF2-40B4-BE49-F238E27FC236}">
                  <a16:creationId xmlns:a16="http://schemas.microsoft.com/office/drawing/2014/main" id="{E01ED253-4137-5365-65AF-5DF8CDCE9CE6}"/>
                </a:ext>
              </a:extLst>
            </p:cNvPr>
            <p:cNvSpPr/>
            <p:nvPr/>
          </p:nvSpPr>
          <p:spPr>
            <a:xfrm rot="5400000">
              <a:off x="2222720" y="224596"/>
              <a:ext cx="496389" cy="2532068"/>
            </a:xfrm>
            <a:prstGeom prst="homePlate">
              <a:avLst>
                <a:gd name="adj" fmla="val 28947"/>
              </a:avLst>
            </a:prstGeom>
            <a:solidFill>
              <a:srgbClr val="FFCC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5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AE8CD3-1940-C07F-ADBC-485E07BE1AAE}"/>
                </a:ext>
              </a:extLst>
            </p:cNvPr>
            <p:cNvSpPr txBox="1"/>
            <p:nvPr/>
          </p:nvSpPr>
          <p:spPr>
            <a:xfrm>
              <a:off x="1258399" y="1265234"/>
              <a:ext cx="2355524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93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95" b="0" i="0" u="none" strike="noStrike" kern="0" cap="none" spc="0" normalizeH="0" baseline="0" noProof="0" dirty="0">
                  <a:ln>
                    <a:noFill/>
                  </a:ln>
                  <a:solidFill>
                    <a:srgbClr val="FFCC4D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GPU4 (Accelerated)</a:t>
              </a:r>
            </a:p>
          </p:txBody>
        </p:sp>
      </p:grpSp>
      <p:sp>
        <p:nvSpPr>
          <p:cNvPr id="16" name="Rectangle: Rounded Corners 34">
            <a:extLst>
              <a:ext uri="{FF2B5EF4-FFF2-40B4-BE49-F238E27FC236}">
                <a16:creationId xmlns:a16="http://schemas.microsoft.com/office/drawing/2014/main" id="{01C9D183-0DC1-B56B-0405-F4D80E2B1364}"/>
              </a:ext>
            </a:extLst>
          </p:cNvPr>
          <p:cNvSpPr/>
          <p:nvPr/>
        </p:nvSpPr>
        <p:spPr>
          <a:xfrm>
            <a:off x="719522" y="3895205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Arrow: Pentagon 49">
            <a:extLst>
              <a:ext uri="{FF2B5EF4-FFF2-40B4-BE49-F238E27FC236}">
                <a16:creationId xmlns:a16="http://schemas.microsoft.com/office/drawing/2014/main" id="{2FA90D8B-0326-1715-81AC-F902B5A85059}"/>
              </a:ext>
            </a:extLst>
          </p:cNvPr>
          <p:cNvSpPr/>
          <p:nvPr/>
        </p:nvSpPr>
        <p:spPr>
          <a:xfrm rot="5400000">
            <a:off x="1922531" y="2642943"/>
            <a:ext cx="495035" cy="2657220"/>
          </a:xfrm>
          <a:prstGeom prst="homePlate">
            <a:avLst>
              <a:gd name="adj" fmla="val 28947"/>
            </a:avLst>
          </a:prstGeom>
          <a:solidFill>
            <a:srgbClr val="75C8AE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4BD7-99DB-236A-0DEB-3593ADF81413}"/>
              </a:ext>
            </a:extLst>
          </p:cNvPr>
          <p:cNvSpPr txBox="1"/>
          <p:nvPr/>
        </p:nvSpPr>
        <p:spPr>
          <a:xfrm>
            <a:off x="841437" y="3749836"/>
            <a:ext cx="2596019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>
                <a:solidFill>
                  <a:srgbClr val="6DCFF6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Fat (CPU big RAM)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85F060-E7B2-6673-E523-33778F67E010}"/>
              </a:ext>
            </a:extLst>
          </p:cNvPr>
          <p:cNvSpPr txBox="1"/>
          <p:nvPr/>
        </p:nvSpPr>
        <p:spPr>
          <a:xfrm>
            <a:off x="769058" y="4419388"/>
            <a:ext cx="2779623" cy="107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2394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nodes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00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192 cores (AMD Genoa)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 TB RAM</a:t>
            </a:r>
          </a:p>
        </p:txBody>
      </p:sp>
      <p:sp>
        <p:nvSpPr>
          <p:cNvPr id="20" name="Rectangle: Rounded Corners 52">
            <a:extLst>
              <a:ext uri="{FF2B5EF4-FFF2-40B4-BE49-F238E27FC236}">
                <a16:creationId xmlns:a16="http://schemas.microsoft.com/office/drawing/2014/main" id="{47E2FBF8-BC93-6F52-26F1-602F2A30A633}"/>
              </a:ext>
            </a:extLst>
          </p:cNvPr>
          <p:cNvSpPr/>
          <p:nvPr/>
        </p:nvSpPr>
        <p:spPr>
          <a:xfrm>
            <a:off x="4791522" y="3895205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Arrow: Pentagon 53">
            <a:extLst>
              <a:ext uri="{FF2B5EF4-FFF2-40B4-BE49-F238E27FC236}">
                <a16:creationId xmlns:a16="http://schemas.microsoft.com/office/drawing/2014/main" id="{BF06970C-3D88-17BA-939F-80E38EFD5E1A}"/>
              </a:ext>
            </a:extLst>
          </p:cNvPr>
          <p:cNvSpPr/>
          <p:nvPr/>
        </p:nvSpPr>
        <p:spPr>
          <a:xfrm rot="5400000">
            <a:off x="6019541" y="2576942"/>
            <a:ext cx="495035" cy="2682764"/>
          </a:xfrm>
          <a:prstGeom prst="homePlate">
            <a:avLst>
              <a:gd name="adj" fmla="val 28947"/>
            </a:avLst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FB55F7-EBAA-B5A3-2077-A7C7E43C1991}"/>
              </a:ext>
            </a:extLst>
          </p:cNvPr>
          <p:cNvSpPr txBox="1"/>
          <p:nvPr/>
        </p:nvSpPr>
        <p:spPr>
          <a:xfrm>
            <a:off x="5021510" y="3696607"/>
            <a:ext cx="2495713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 dirty="0">
                <a:solidFill>
                  <a:srgbClr val="FFCC4D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GPU8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28ABC-F961-B75F-A03F-482666F186F3}"/>
              </a:ext>
            </a:extLst>
          </p:cNvPr>
          <p:cNvSpPr txBox="1"/>
          <p:nvPr/>
        </p:nvSpPr>
        <p:spPr>
          <a:xfrm>
            <a:off x="4892754" y="4219071"/>
            <a:ext cx="2827522" cy="181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2394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 nodes</a:t>
            </a:r>
          </a:p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00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b="1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8x</a:t>
            </a:r>
            <a:r>
              <a:rPr lang="en-GB" sz="1596" dirty="0">
                <a:solidFill>
                  <a:srgbClr val="8096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Nvidia H100 (80GB memory)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x 56 cores (INTEL Xeon Platinum)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TB RAM</a:t>
            </a:r>
          </a:p>
        </p:txBody>
      </p:sp>
      <p:sp>
        <p:nvSpPr>
          <p:cNvPr id="24" name="Rectangle: Rounded Corners 56">
            <a:extLst>
              <a:ext uri="{FF2B5EF4-FFF2-40B4-BE49-F238E27FC236}">
                <a16:creationId xmlns:a16="http://schemas.microsoft.com/office/drawing/2014/main" id="{678D4D8D-C4F5-3C07-D6A1-E30AF60DED15}"/>
              </a:ext>
            </a:extLst>
          </p:cNvPr>
          <p:cNvSpPr/>
          <p:nvPr/>
        </p:nvSpPr>
        <p:spPr>
          <a:xfrm>
            <a:off x="8546459" y="2517527"/>
            <a:ext cx="2926019" cy="2160996"/>
          </a:xfrm>
          <a:prstGeom prst="roundRect">
            <a:avLst>
              <a:gd name="adj" fmla="val 4531"/>
            </a:avLst>
          </a:prstGeom>
          <a:solidFill>
            <a:srgbClr val="F2F2F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CB1FB9-9B84-D2C8-F402-D16A28A64996}"/>
              </a:ext>
            </a:extLst>
          </p:cNvPr>
          <p:cNvSpPr txBox="1"/>
          <p:nvPr/>
        </p:nvSpPr>
        <p:spPr>
          <a:xfrm>
            <a:off x="8615473" y="2767635"/>
            <a:ext cx="2827522" cy="181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2394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nodes</a:t>
            </a:r>
          </a:p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endParaRPr lang="en-GB" sz="800" dirty="0">
              <a:solidFill>
                <a:srgbClr val="003249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b="1" dirty="0">
                <a:solidFill>
                  <a:srgbClr val="00324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4x</a:t>
            </a:r>
            <a:r>
              <a:rPr lang="en-GB" sz="1596" dirty="0">
                <a:solidFill>
                  <a:srgbClr val="8096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Nvidia L40 (48GB memory)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x 48 cores (AMD </a:t>
            </a:r>
            <a:r>
              <a:rPr lang="en-GB" sz="1596" dirty="0" err="1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Epyc</a:t>
            </a: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Genoa)</a:t>
            </a:r>
          </a:p>
          <a:p>
            <a:pPr marL="284978" indent="-284978" defTabSz="911931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1596" dirty="0">
                <a:solidFill>
                  <a:srgbClr val="E7E8E3">
                    <a:lumMod val="5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768 GB RAM</a:t>
            </a:r>
          </a:p>
        </p:txBody>
      </p:sp>
      <p:sp>
        <p:nvSpPr>
          <p:cNvPr id="26" name="Arrow: Pentagon 58">
            <a:extLst>
              <a:ext uri="{FF2B5EF4-FFF2-40B4-BE49-F238E27FC236}">
                <a16:creationId xmlns:a16="http://schemas.microsoft.com/office/drawing/2014/main" id="{7411B856-574E-A827-0772-C58CD53193DF}"/>
              </a:ext>
            </a:extLst>
          </p:cNvPr>
          <p:cNvSpPr/>
          <p:nvPr/>
        </p:nvSpPr>
        <p:spPr>
          <a:xfrm rot="5400000">
            <a:off x="9774477" y="1248135"/>
            <a:ext cx="495035" cy="2682764"/>
          </a:xfrm>
          <a:prstGeom prst="homePlate">
            <a:avLst>
              <a:gd name="adj" fmla="val 28947"/>
            </a:avLst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19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18C69-2567-2D49-1731-58E7E4F4F395}"/>
              </a:ext>
            </a:extLst>
          </p:cNvPr>
          <p:cNvSpPr txBox="1"/>
          <p:nvPr/>
        </p:nvSpPr>
        <p:spPr>
          <a:xfrm>
            <a:off x="8776447" y="2367800"/>
            <a:ext cx="2495713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931" fontAlgn="base">
              <a:spcBef>
                <a:spcPct val="0"/>
              </a:spcBef>
              <a:spcAft>
                <a:spcPct val="0"/>
              </a:spcAft>
            </a:pPr>
            <a:r>
              <a:rPr lang="en-GB" sz="1795" dirty="0">
                <a:solidFill>
                  <a:srgbClr val="FFCC4D">
                    <a:lumMod val="20000"/>
                    <a:lumOff val="80000"/>
                  </a:srgb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Visualisation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1AB070-C37A-F7AA-F514-92EEBDC1A5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703">
            <a:off x="10542833" y="-925703"/>
            <a:ext cx="2671895" cy="23782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2CB43E-547C-CDA9-C96B-7532C1EA8A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6975876" y="-2366121"/>
            <a:ext cx="3593030" cy="3198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81C2B8-1AA6-0503-C634-7FE72853BF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782">
            <a:off x="5338675" y="5065099"/>
            <a:ext cx="4690187" cy="41747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A26D44-D7DB-60E4-1E17-794297518F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86" y="4950862"/>
            <a:ext cx="4946871" cy="4403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71D0C7-B375-0070-C57A-A391D8F74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" y="6133272"/>
            <a:ext cx="3313869" cy="6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1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555E61DB4E1F4EA3CABDE44D45C92B" ma:contentTypeVersion="19" ma:contentTypeDescription="Create a new document." ma:contentTypeScope="" ma:versionID="a40e5c108367073963275804a0316fe7">
  <xsd:schema xmlns:xsd="http://www.w3.org/2001/XMLSchema" xmlns:xs="http://www.w3.org/2001/XMLSchema" xmlns:p="http://schemas.microsoft.com/office/2006/metadata/properties" xmlns:ns1="http://schemas.microsoft.com/sharepoint/v3" xmlns:ns2="c361e071-2d2e-40b4-9616-5a8563f989f9" xmlns:ns3="0858971d-e4e2-4aae-b544-ae83bbe67156" targetNamespace="http://schemas.microsoft.com/office/2006/metadata/properties" ma:root="true" ma:fieldsID="1ce7ccf138c01f64078e595e56a579d6" ns1:_="" ns2:_="" ns3:_="">
    <xsd:import namespace="http://schemas.microsoft.com/sharepoint/v3"/>
    <xsd:import namespace="c361e071-2d2e-40b4-9616-5a8563f989f9"/>
    <xsd:import namespace="0858971d-e4e2-4aae-b544-ae83bbe671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1e071-2d2e-40b4-9616-5a8563f98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8971d-e4e2-4aae-b544-ae83bbe6715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8506d31-25ea-4e06-b3f8-18bef38d32d8}" ma:internalName="TaxCatchAll" ma:showField="CatchAllData" ma:web="0858971d-e4e2-4aae-b544-ae83bbe671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361e071-2d2e-40b4-9616-5a8563f989f9">
      <Terms xmlns="http://schemas.microsoft.com/office/infopath/2007/PartnerControls"/>
    </lcf76f155ced4ddcb4097134ff3c332f>
    <TaxCatchAll xmlns="0858971d-e4e2-4aae-b544-ae83bbe67156" xsi:nil="true"/>
  </documentManagement>
</p:properties>
</file>

<file path=customXml/itemProps1.xml><?xml version="1.0" encoding="utf-8"?>
<ds:datastoreItem xmlns:ds="http://schemas.openxmlformats.org/officeDocument/2006/customXml" ds:itemID="{1A5ADFA4-F85A-4827-A920-0903D03E6EC5}">
  <ds:schemaRefs>
    <ds:schemaRef ds:uri="0858971d-e4e2-4aae-b544-ae83bbe67156"/>
    <ds:schemaRef ds:uri="c361e071-2d2e-40b4-9616-5a8563f989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D5A27E-0115-4B32-94DF-CF03C25E78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2A41B7-B0C3-40D3-A685-1DD6683CE3D4}">
  <ds:schemaRefs>
    <ds:schemaRef ds:uri="http://schemas.microsoft.com/sharepoint/v3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361e071-2d2e-40b4-9616-5a8563f989f9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0858971d-e4e2-4aae-b544-ae83bbe67156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970</Words>
  <Application>Microsoft Macintosh PowerPoint</Application>
  <PresentationFormat>Widescreen</PresentationFormat>
  <Paragraphs>174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 Light</vt:lpstr>
      <vt:lpstr>Consolas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HPC specifications</vt:lpstr>
      <vt:lpstr>PowerPoint Presentation</vt:lpstr>
      <vt:lpstr>How to ask for the resources ?</vt:lpstr>
      <vt:lpstr>How to ask for the resources ?</vt:lpstr>
      <vt:lpstr>Contact &amp; Questions</vt:lpstr>
    </vt:vector>
  </TitlesOfParts>
  <Company>ESA 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Gabas</dc:creator>
  <cp:lastModifiedBy>Neva Besker</cp:lastModifiedBy>
  <cp:revision>6</cp:revision>
  <dcterms:created xsi:type="dcterms:W3CDTF">2025-12-04T09:54:35Z</dcterms:created>
  <dcterms:modified xsi:type="dcterms:W3CDTF">2026-04-06T17:39:49Z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0x01010046555E61DB4E1F4EA3CABDE44D45C92B</vt:lpwstr>
  </property>
  <property fmtid="{D5CDD505-2E9C-101B-9397-08002B2CF9AE}" pid="3" name="MediaServiceImageTags">
    <vt:lpwstr/>
  </property>
</Properties>
</file>