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</p:sldMasterIdLst>
  <p:notesMasterIdLst>
    <p:notesMasterId r:id="rId26"/>
  </p:notesMasterIdLst>
  <p:sldIdLst>
    <p:sldId id="257" r:id="rId8"/>
    <p:sldId id="269" r:id="rId9"/>
    <p:sldId id="506" r:id="rId10"/>
    <p:sldId id="523" r:id="rId11"/>
    <p:sldId id="1227" r:id="rId12"/>
    <p:sldId id="1228" r:id="rId13"/>
    <p:sldId id="266" r:id="rId14"/>
    <p:sldId id="1230" r:id="rId15"/>
    <p:sldId id="1231" r:id="rId16"/>
    <p:sldId id="1235" r:id="rId17"/>
    <p:sldId id="1237" r:id="rId18"/>
    <p:sldId id="1232" r:id="rId19"/>
    <p:sldId id="1239" r:id="rId20"/>
    <p:sldId id="1233" r:id="rId21"/>
    <p:sldId id="1234" r:id="rId22"/>
    <p:sldId id="1238" r:id="rId23"/>
    <p:sldId id="1236" r:id="rId24"/>
    <p:sldId id="12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66C404-32B7-B277-DE6A-3AF05A688CDA}" name="bea.gallardolacourt@nasa.gov" initials="be" userId="S::urn:spo:guest#bea.gallardolacourt@nasa.gov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2B93"/>
    <a:srgbClr val="1D3F11"/>
    <a:srgbClr val="540000"/>
    <a:srgbClr val="FFE389"/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684C1C-6AEA-44E3-978B-B3D8BBD0989A}" v="1" dt="2026-04-07T18:31:36.291"/>
    <p1510:client id="{8E729A50-589E-4910-9196-094A037EB3C8}" v="94" dt="2026-04-07T19:36:53.417"/>
    <p1510:client id="{D35F46AD-FE32-4932-BAED-7778F720625A}" v="326" dt="2026-04-08T10:00:40.256"/>
    <p1510:client id="{F627E73E-A043-459F-84F5-29EC2D32C785}" v="228" dt="2026-04-07T18:17:02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0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F3905C-D3BA-43FF-AE74-96505A1F27EC}" type="doc">
      <dgm:prSet loTypeId="urn:microsoft.com/office/officeart/2005/8/layout/hierarchy1" loCatId="hierarchy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FAC12814-BDFC-4E8C-95C0-0391962E041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000" dirty="0" err="1">
              <a:latin typeface="Aptos" panose="02110004020202020204"/>
              <a:ea typeface="+mn-ea"/>
              <a:cs typeface="+mn-cs"/>
            </a:rPr>
            <a:t>TREx</a:t>
          </a:r>
          <a:r>
            <a:rPr lang="en-US" sz="2000" dirty="0">
              <a:latin typeface="Aptos" panose="02110004020202020204"/>
              <a:ea typeface="+mn-ea"/>
              <a:cs typeface="+mn-cs"/>
            </a:rPr>
            <a:t>-ATM [Fast Computation], only model combining GLOW-heritage two-stream transport with </a:t>
          </a:r>
          <a:r>
            <a:rPr lang="en-US" sz="2000" b="0" dirty="0">
              <a:latin typeface="Aptos" panose="02110004020202020204"/>
              <a:ea typeface="+mn-ea"/>
              <a:cs typeface="+mn-cs"/>
            </a:rPr>
            <a:t>native time dependence</a:t>
          </a:r>
          <a:r>
            <a:rPr lang="en-US" sz="2000" dirty="0">
              <a:latin typeface="Aptos" panose="02110004020202020204"/>
              <a:ea typeface="+mn-ea"/>
              <a:cs typeface="+mn-cs"/>
            </a:rPr>
            <a:t>, self-consistent plasma chemistry, and real-time inversion capability for multi-wavelength ground-based optical data.</a:t>
          </a:r>
        </a:p>
      </dgm:t>
    </dgm:pt>
    <dgm:pt modelId="{C0E548F5-0F3B-4737-A62A-999110316C51}" type="parTrans" cxnId="{A22C922D-1509-4F57-83F1-C43F478EEE07}">
      <dgm:prSet/>
      <dgm:spPr/>
      <dgm:t>
        <a:bodyPr/>
        <a:lstStyle/>
        <a:p>
          <a:endParaRPr lang="en-US" sz="2000"/>
        </a:p>
      </dgm:t>
    </dgm:pt>
    <dgm:pt modelId="{8E5743E5-DBB3-4F0E-83EE-91C699180F3B}" type="sibTrans" cxnId="{A22C922D-1509-4F57-83F1-C43F478EEE07}">
      <dgm:prSet/>
      <dgm:spPr/>
      <dgm:t>
        <a:bodyPr/>
        <a:lstStyle/>
        <a:p>
          <a:endParaRPr lang="en-US" sz="2000"/>
        </a:p>
      </dgm:t>
    </dgm:pt>
    <dgm:pt modelId="{7DD4AA6B-B79B-44C8-B636-9F9DC11DEC01}">
      <dgm:prSet custT="1"/>
      <dgm:spPr/>
      <dgm:t>
        <a:bodyPr/>
        <a:lstStyle/>
        <a:p>
          <a:pPr algn="ctr" rtl="0">
            <a:lnSpc>
              <a:spcPct val="100000"/>
            </a:lnSpc>
          </a:pPr>
          <a:r>
            <a:rPr lang="en-US" sz="2000" dirty="0" err="1">
              <a:latin typeface="Aptos"/>
              <a:ea typeface="+mn-ea"/>
              <a:cs typeface="+mn-cs"/>
            </a:rPr>
            <a:t>TREx</a:t>
          </a:r>
          <a:r>
            <a:rPr lang="en-US" sz="2000" dirty="0">
              <a:latin typeface="Aptos"/>
              <a:ea typeface="+mn-ea"/>
              <a:cs typeface="+mn-cs"/>
            </a:rPr>
            <a:t>-ATM [On-Demand] with a few optional modules: Monte-Carlo kinetic transport, </a:t>
          </a:r>
          <a:r>
            <a:rPr lang="en-US" dirty="0">
              <a:latin typeface="Aptos" panose="02110004020202020204"/>
              <a:ea typeface="+mn-ea"/>
              <a:cs typeface="+mn-cs"/>
            </a:rPr>
            <a:t>Ambipolar diffusion, 2D (MLAT/ALT), Full optical spectrum, Atmospheric attenuation and Radiative transfer module</a:t>
          </a:r>
          <a:endParaRPr lang="en-US" sz="2000" dirty="0">
            <a:latin typeface="Aptos"/>
            <a:ea typeface="+mn-ea"/>
            <a:cs typeface="+mn-cs"/>
          </a:endParaRPr>
        </a:p>
      </dgm:t>
    </dgm:pt>
    <dgm:pt modelId="{01DA2370-1434-4E39-875E-EC6636FDCCE7}" type="parTrans" cxnId="{A0A7FE19-2767-4773-815B-CBCF3B273586}">
      <dgm:prSet/>
      <dgm:spPr/>
      <dgm:t>
        <a:bodyPr/>
        <a:lstStyle/>
        <a:p>
          <a:endParaRPr lang="en-US" sz="2000"/>
        </a:p>
      </dgm:t>
    </dgm:pt>
    <dgm:pt modelId="{8C50B552-F3D8-461E-9457-5580B40313CC}" type="sibTrans" cxnId="{A0A7FE19-2767-4773-815B-CBCF3B273586}">
      <dgm:prSet/>
      <dgm:spPr/>
      <dgm:t>
        <a:bodyPr/>
        <a:lstStyle/>
        <a:p>
          <a:endParaRPr lang="en-US" sz="2000"/>
        </a:p>
      </dgm:t>
    </dgm:pt>
    <dgm:pt modelId="{C1D695DF-42CE-4588-A240-AE0CC93E2A3B}" type="pres">
      <dgm:prSet presAssocID="{21F3905C-D3BA-43FF-AE74-96505A1F27E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53C2DF6-92E9-4901-B695-DBFD75A2394D}" type="pres">
      <dgm:prSet presAssocID="{FAC12814-BDFC-4E8C-95C0-0391962E0415}" presName="hierRoot1" presStyleCnt="0"/>
      <dgm:spPr/>
    </dgm:pt>
    <dgm:pt modelId="{8B4C9060-2464-420D-9DFD-889D0DE845B5}" type="pres">
      <dgm:prSet presAssocID="{FAC12814-BDFC-4E8C-95C0-0391962E0415}" presName="composite" presStyleCnt="0"/>
      <dgm:spPr/>
    </dgm:pt>
    <dgm:pt modelId="{24BD077C-338A-486F-9837-A9AA5D81CE69}" type="pres">
      <dgm:prSet presAssocID="{FAC12814-BDFC-4E8C-95C0-0391962E0415}" presName="background" presStyleLbl="node0" presStyleIdx="0" presStyleCnt="2"/>
      <dgm:spPr/>
    </dgm:pt>
    <dgm:pt modelId="{9BE0F6C4-6FEC-445F-8544-07EF8C45A467}" type="pres">
      <dgm:prSet presAssocID="{FAC12814-BDFC-4E8C-95C0-0391962E0415}" presName="text" presStyleLbl="fgAcc0" presStyleIdx="0" presStyleCnt="2" custLinFactNeighborY="-3107">
        <dgm:presLayoutVars>
          <dgm:chPref val="3"/>
        </dgm:presLayoutVars>
      </dgm:prSet>
      <dgm:spPr/>
    </dgm:pt>
    <dgm:pt modelId="{8DD432D9-35B2-4DDA-9E38-11394D767B92}" type="pres">
      <dgm:prSet presAssocID="{FAC12814-BDFC-4E8C-95C0-0391962E0415}" presName="hierChild2" presStyleCnt="0"/>
      <dgm:spPr/>
    </dgm:pt>
    <dgm:pt modelId="{81DE2443-6171-4FAC-9341-223161989878}" type="pres">
      <dgm:prSet presAssocID="{7DD4AA6B-B79B-44C8-B636-9F9DC11DEC01}" presName="hierRoot1" presStyleCnt="0"/>
      <dgm:spPr/>
    </dgm:pt>
    <dgm:pt modelId="{E7D7627A-BDBB-471F-BE71-10E2BC7CABA9}" type="pres">
      <dgm:prSet presAssocID="{7DD4AA6B-B79B-44C8-B636-9F9DC11DEC01}" presName="composite" presStyleCnt="0"/>
      <dgm:spPr/>
    </dgm:pt>
    <dgm:pt modelId="{1D07D52C-A456-45C3-8761-1387C9508E02}" type="pres">
      <dgm:prSet presAssocID="{7DD4AA6B-B79B-44C8-B636-9F9DC11DEC01}" presName="background" presStyleLbl="node0" presStyleIdx="1" presStyleCnt="2"/>
      <dgm:spPr/>
    </dgm:pt>
    <dgm:pt modelId="{B9BF5017-CFC2-417C-984F-F4EC7F5CA42D}" type="pres">
      <dgm:prSet presAssocID="{7DD4AA6B-B79B-44C8-B636-9F9DC11DEC01}" presName="text" presStyleLbl="fgAcc0" presStyleIdx="1" presStyleCnt="2" custLinFactNeighborX="28" custLinFactNeighborY="-4539">
        <dgm:presLayoutVars>
          <dgm:chPref val="3"/>
        </dgm:presLayoutVars>
      </dgm:prSet>
      <dgm:spPr/>
    </dgm:pt>
    <dgm:pt modelId="{A47C76D6-08BF-44BD-B2A6-1FF4A55CCB44}" type="pres">
      <dgm:prSet presAssocID="{7DD4AA6B-B79B-44C8-B636-9F9DC11DEC01}" presName="hierChild2" presStyleCnt="0"/>
      <dgm:spPr/>
    </dgm:pt>
  </dgm:ptLst>
  <dgm:cxnLst>
    <dgm:cxn modelId="{A0A7FE19-2767-4773-815B-CBCF3B273586}" srcId="{21F3905C-D3BA-43FF-AE74-96505A1F27EC}" destId="{7DD4AA6B-B79B-44C8-B636-9F9DC11DEC01}" srcOrd="1" destOrd="0" parTransId="{01DA2370-1434-4E39-875E-EC6636FDCCE7}" sibTransId="{8C50B552-F3D8-461E-9457-5580B40313CC}"/>
    <dgm:cxn modelId="{A22C922D-1509-4F57-83F1-C43F478EEE07}" srcId="{21F3905C-D3BA-43FF-AE74-96505A1F27EC}" destId="{FAC12814-BDFC-4E8C-95C0-0391962E0415}" srcOrd="0" destOrd="0" parTransId="{C0E548F5-0F3B-4737-A62A-999110316C51}" sibTransId="{8E5743E5-DBB3-4F0E-83EE-91C699180F3B}"/>
    <dgm:cxn modelId="{CE428B6C-6453-4085-82A9-43F90A6238D9}" type="presOf" srcId="{21F3905C-D3BA-43FF-AE74-96505A1F27EC}" destId="{C1D695DF-42CE-4588-A240-AE0CC93E2A3B}" srcOrd="0" destOrd="0" presId="urn:microsoft.com/office/officeart/2005/8/layout/hierarchy1"/>
    <dgm:cxn modelId="{906BAA94-CB4B-44BF-8F1D-2AA47E8B0E91}" type="presOf" srcId="{FAC12814-BDFC-4E8C-95C0-0391962E0415}" destId="{9BE0F6C4-6FEC-445F-8544-07EF8C45A467}" srcOrd="0" destOrd="0" presId="urn:microsoft.com/office/officeart/2005/8/layout/hierarchy1"/>
    <dgm:cxn modelId="{5388F2D3-3C2F-4E44-A3CC-5A424EDE9F67}" type="presOf" srcId="{7DD4AA6B-B79B-44C8-B636-9F9DC11DEC01}" destId="{B9BF5017-CFC2-417C-984F-F4EC7F5CA42D}" srcOrd="0" destOrd="0" presId="urn:microsoft.com/office/officeart/2005/8/layout/hierarchy1"/>
    <dgm:cxn modelId="{71A91B19-8DB3-4628-BD67-CF2B267EA1E9}" type="presParOf" srcId="{C1D695DF-42CE-4588-A240-AE0CC93E2A3B}" destId="{353C2DF6-92E9-4901-B695-DBFD75A2394D}" srcOrd="0" destOrd="0" presId="urn:microsoft.com/office/officeart/2005/8/layout/hierarchy1"/>
    <dgm:cxn modelId="{4D02BBA4-1E91-423F-8A50-042919AB8B40}" type="presParOf" srcId="{353C2DF6-92E9-4901-B695-DBFD75A2394D}" destId="{8B4C9060-2464-420D-9DFD-889D0DE845B5}" srcOrd="0" destOrd="0" presId="urn:microsoft.com/office/officeart/2005/8/layout/hierarchy1"/>
    <dgm:cxn modelId="{F00F3B97-4B07-45DD-822D-850A6BBA19A3}" type="presParOf" srcId="{8B4C9060-2464-420D-9DFD-889D0DE845B5}" destId="{24BD077C-338A-486F-9837-A9AA5D81CE69}" srcOrd="0" destOrd="0" presId="urn:microsoft.com/office/officeart/2005/8/layout/hierarchy1"/>
    <dgm:cxn modelId="{F85B9EE9-A349-46C2-B47B-54B1707BAE06}" type="presParOf" srcId="{8B4C9060-2464-420D-9DFD-889D0DE845B5}" destId="{9BE0F6C4-6FEC-445F-8544-07EF8C45A467}" srcOrd="1" destOrd="0" presId="urn:microsoft.com/office/officeart/2005/8/layout/hierarchy1"/>
    <dgm:cxn modelId="{D77C2A79-3EDB-4260-BE1D-ABCF8C771E23}" type="presParOf" srcId="{353C2DF6-92E9-4901-B695-DBFD75A2394D}" destId="{8DD432D9-35B2-4DDA-9E38-11394D767B92}" srcOrd="1" destOrd="0" presId="urn:microsoft.com/office/officeart/2005/8/layout/hierarchy1"/>
    <dgm:cxn modelId="{A54140DD-7E2E-4FF3-9D3B-BF91DB1CF6B3}" type="presParOf" srcId="{C1D695DF-42CE-4588-A240-AE0CC93E2A3B}" destId="{81DE2443-6171-4FAC-9341-223161989878}" srcOrd="1" destOrd="0" presId="urn:microsoft.com/office/officeart/2005/8/layout/hierarchy1"/>
    <dgm:cxn modelId="{3E3DDF58-F5EF-410C-8BC4-16F5D48D0081}" type="presParOf" srcId="{81DE2443-6171-4FAC-9341-223161989878}" destId="{E7D7627A-BDBB-471F-BE71-10E2BC7CABA9}" srcOrd="0" destOrd="0" presId="urn:microsoft.com/office/officeart/2005/8/layout/hierarchy1"/>
    <dgm:cxn modelId="{441C8C33-E0E5-485F-954C-374AEEB3849B}" type="presParOf" srcId="{E7D7627A-BDBB-471F-BE71-10E2BC7CABA9}" destId="{1D07D52C-A456-45C3-8761-1387C9508E02}" srcOrd="0" destOrd="0" presId="urn:microsoft.com/office/officeart/2005/8/layout/hierarchy1"/>
    <dgm:cxn modelId="{30E3BAAB-D425-489A-882E-267F4FDD0FFF}" type="presParOf" srcId="{E7D7627A-BDBB-471F-BE71-10E2BC7CABA9}" destId="{B9BF5017-CFC2-417C-984F-F4EC7F5CA42D}" srcOrd="1" destOrd="0" presId="urn:microsoft.com/office/officeart/2005/8/layout/hierarchy1"/>
    <dgm:cxn modelId="{91F540D7-D691-41F6-BF49-8E3CD0CB6069}" type="presParOf" srcId="{81DE2443-6171-4FAC-9341-223161989878}" destId="{A47C76D6-08BF-44BD-B2A6-1FF4A55CCB4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D077C-338A-486F-9837-A9AA5D81CE69}">
      <dsp:nvSpPr>
        <dsp:cNvPr id="0" name=""/>
        <dsp:cNvSpPr/>
      </dsp:nvSpPr>
      <dsp:spPr>
        <a:xfrm>
          <a:off x="1283" y="418458"/>
          <a:ext cx="4505585" cy="2861046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0F6C4-6FEC-445F-8544-07EF8C45A467}">
      <dsp:nvSpPr>
        <dsp:cNvPr id="0" name=""/>
        <dsp:cNvSpPr/>
      </dsp:nvSpPr>
      <dsp:spPr>
        <a:xfrm>
          <a:off x="501904" y="894047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ptos" panose="02110004020202020204"/>
              <a:ea typeface="+mn-ea"/>
              <a:cs typeface="+mn-cs"/>
            </a:rPr>
            <a:t>TREx</a:t>
          </a:r>
          <a:r>
            <a:rPr lang="en-US" sz="2000" kern="1200" dirty="0">
              <a:latin typeface="Aptos" panose="02110004020202020204"/>
              <a:ea typeface="+mn-ea"/>
              <a:cs typeface="+mn-cs"/>
            </a:rPr>
            <a:t>-ATM [Fast Computation], only model combining GLOW-heritage two-stream transport with </a:t>
          </a:r>
          <a:r>
            <a:rPr lang="en-US" sz="2000" b="0" kern="1200" dirty="0">
              <a:latin typeface="Aptos" panose="02110004020202020204"/>
              <a:ea typeface="+mn-ea"/>
              <a:cs typeface="+mn-cs"/>
            </a:rPr>
            <a:t>native time dependence</a:t>
          </a:r>
          <a:r>
            <a:rPr lang="en-US" sz="2000" kern="1200" dirty="0">
              <a:latin typeface="Aptos" panose="02110004020202020204"/>
              <a:ea typeface="+mn-ea"/>
              <a:cs typeface="+mn-cs"/>
            </a:rPr>
            <a:t>, self-consistent plasma chemistry, and real-time inversion capability for multi-wavelength ground-based optical data.</a:t>
          </a:r>
        </a:p>
      </dsp:txBody>
      <dsp:txXfrm>
        <a:off x="585701" y="977844"/>
        <a:ext cx="4337991" cy="2693452"/>
      </dsp:txXfrm>
    </dsp:sp>
    <dsp:sp modelId="{1D07D52C-A456-45C3-8761-1387C9508E02}">
      <dsp:nvSpPr>
        <dsp:cNvPr id="0" name=""/>
        <dsp:cNvSpPr/>
      </dsp:nvSpPr>
      <dsp:spPr>
        <a:xfrm>
          <a:off x="5509371" y="377487"/>
          <a:ext cx="4505585" cy="2861046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F5017-CFC2-417C-984F-F4EC7F5CA42D}">
      <dsp:nvSpPr>
        <dsp:cNvPr id="0" name=""/>
        <dsp:cNvSpPr/>
      </dsp:nvSpPr>
      <dsp:spPr>
        <a:xfrm>
          <a:off x="6009992" y="853077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ptos"/>
              <a:ea typeface="+mn-ea"/>
              <a:cs typeface="+mn-cs"/>
            </a:rPr>
            <a:t>TREx</a:t>
          </a:r>
          <a:r>
            <a:rPr lang="en-US" sz="2000" kern="1200" dirty="0">
              <a:latin typeface="Aptos"/>
              <a:ea typeface="+mn-ea"/>
              <a:cs typeface="+mn-cs"/>
            </a:rPr>
            <a:t>-ATM [On-Demand] with a few optional modules: Monte-Carlo kinetic transport, </a:t>
          </a:r>
          <a:r>
            <a:rPr lang="en-US" kern="1200" dirty="0">
              <a:latin typeface="Aptos" panose="02110004020202020204"/>
              <a:ea typeface="+mn-ea"/>
              <a:cs typeface="+mn-cs"/>
            </a:rPr>
            <a:t>Ambipolar diffusion, 2D (MLAT/ALT), Full optical spectrum, Atmospheric attenuation and Radiative transfer module</a:t>
          </a:r>
          <a:endParaRPr lang="en-US" sz="2000" kern="1200" dirty="0">
            <a:latin typeface="Aptos"/>
            <a:ea typeface="+mn-ea"/>
            <a:cs typeface="+mn-cs"/>
          </a:endParaRPr>
        </a:p>
      </dsp:txBody>
      <dsp:txXfrm>
        <a:off x="6093789" y="936874"/>
        <a:ext cx="4337991" cy="2693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A68A9-8410-4AF3-BB93-1A97F9C92718}" type="datetimeFigureOut"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6A7EB-50EC-467A-84BA-7B4C736CA0F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5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Bea at presentations during the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6A7EB-50EC-467A-84BA-7B4C736CA0F7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78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6A7EB-50EC-467A-84BA-7B4C736CA0F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735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A8982-72FB-2DA0-DBFD-89AAAB513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DC4E95-80C8-0B95-D9A9-3F5DF51D1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43209-69F7-EA65-065E-7A9B5286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0CB33-BCF6-0FCC-17CA-2C7E3C087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C465E-A6D7-3B43-20A3-1DCF1EEA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189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1CED-1EDD-7626-46A0-C1976911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CA01F7-AA56-ED0A-815D-CD1A84D4E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1016C-6DE5-8E09-9E95-7E22E4869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059A7-46E7-3EA9-A18C-68E8F691D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F2748-55A3-C381-62C5-9C1D7C4B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470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7C2F61-9803-912B-EF06-06D34A846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1EF0F-E9A0-3BD6-51FA-9C0A2F672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B965C-903D-08FB-8ABE-4BE0ECA8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6B8D3-6DDD-D0F9-95B1-C7FE3025B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F03FA-AD26-32EC-22DC-C49769364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9171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E5EAF-656B-75DF-1F6C-138AE038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93A69-2399-6FB8-AA87-1B664D336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BC0C9-4EEF-9CB1-D4B9-E1A0288B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5A76D-E8AA-F6AA-977C-DB502F39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561C-6931-6325-7D86-4A1CA123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7233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B73F-EE64-3D42-70D7-D5CBB7A75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F8DB3-2B52-D989-83A5-19359E615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597B-6646-E110-3421-8B8D49B7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C15E9-DEC0-A209-573F-C6586639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FC39A-A452-D160-7138-4182A833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972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EF22-CC65-FABB-9FE7-D36B76EC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D0428-9A88-5F76-7CCD-DD1F77C3B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BB5F5-CC7D-7C24-D817-FD35DB38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511CA-775E-3B96-C1A1-45B5309AA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C58F3-34A8-0B39-11D7-7F349351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6959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3632B-7B25-9310-60E0-D658FDF6A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3B0C6-DE06-C7EE-DEE0-983A719A9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B2CC5-F06D-DD64-C3A7-C68388DDD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547D6-0381-B92D-E31A-54E244171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1E4B8-79B9-D343-CC64-02FDCF94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FCCB5-8299-942C-82B8-2A4DFBB2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0677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5E9CA-5C6B-7AFD-507F-B655E0AAF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1EEAC-1E4F-6FBF-82A2-137AB43A0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E8F27-D4DF-E8C9-252B-717710B65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2412FA-E966-B00B-9773-36BB5B38E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032C12-5794-8783-07A9-C49CAEBC9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EC121B-7CA7-1D18-C862-1DD25CA11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0625D-2BAE-9A89-28F7-7059A76C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64CA5B-BFCF-E694-923D-A2D147E4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8771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3A0E1-3D92-7894-3CFB-864A01036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D7F53-E65A-6D22-6AA7-FD85B848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2A6D2-0B6F-923C-2C75-90EB0AC8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7C667-B4D1-E3DE-A27F-C02B3CDA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648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D39C96-D2DE-A62F-7A5B-C5473C9F9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ACAA0C-C4C1-FEA0-0BC6-3AE6CDB5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66D0A-5B04-5067-2CBA-54381DB1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4533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13A9-04ED-F60B-6548-EBD6509D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A128C-081C-2913-F651-C175317B4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D7678-F194-2106-95DC-14A7A857F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8197F-C210-842A-2092-E5FD53A7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E9D24-8A52-6D6F-C86F-631E0D79B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1CC31-668B-EEB0-354F-99169159B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871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ADB34-EF64-F30C-F634-A164F64F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3DD11-3BC0-09C7-4593-39047D618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CA592-EFA0-5FCE-0E6E-1B37B053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9C235-3A59-1803-CB0D-1BDF15B8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669F3-CB3D-F4CD-2727-C454CE04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7639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88EF-DF53-C8FB-AA8C-09C65783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15CEA2-DE76-56E2-BC7B-8875A48FB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58D7C-22B3-2371-2C06-A657BC399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1AF28-10FC-5878-29BD-FDD55C0C9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7A9E0-34F0-937B-5BC6-AA007F58B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888CB-05FD-6A68-410C-3C780D96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1726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F9672-F302-7AB5-18C1-E1CF54502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796EA4-EF5A-F2B1-63E1-17C46520E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265D9-C0AB-6269-03BC-9E944B37B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617ED-548D-2E33-C0D9-04048B23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EFEC-9CE5-4C38-4C55-F98CBC45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2222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7FD0A4-0D74-8A60-C093-7CA6C3A47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A42239-70F1-4B21-4496-CC7E0ECE3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B794-CDA9-4ED2-DAF9-F27D0E8DB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92A39-1AF7-F1CB-EE75-13E3106D0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059DE-1E01-2E01-FBFE-21216BD3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4273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6622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51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8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40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43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18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2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CA7A2-6C83-0B58-6F9E-53C7D2E1D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381D6-704F-8308-E6D1-829B394E1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D1769-3720-B393-D3F3-7B28C7596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4485D-CE20-751D-385C-181B576E5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051B7-2DEC-80B2-9D43-70E7EF11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7151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47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44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02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26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5566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860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3206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4147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1690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723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EA11-195C-1476-A500-BFCA0E5A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506C1-C2B2-8F8C-ADA7-2DEF1B638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642B4-2EDE-13EB-A841-17EADD9C8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9F1D1-8D71-D770-8D96-6B119A3F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E824-8E38-955E-C835-987896FC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688F1-9733-B961-B6F7-3A83001CF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872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7946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8226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7379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0006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908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257D-82FA-B98B-5DEC-5100C366D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94783-C8B6-9F5C-BD7D-E7352F999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4D852-5688-25E5-91AD-B1931ABA6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B6746E-D959-7EDC-01A0-66AAE054F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0DB77-A118-E8FF-789B-D39332559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E0D93E-E16B-D249-4EF6-F26857964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862316-7B35-7B79-A9C3-5C6B73BF3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A68A37-69F5-291F-28EE-B688D442D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186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C480-ABD9-62AA-1A6B-8DC2DE15A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109F2-9C1A-3BD4-3FB4-AE085D1DF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FF4A7-E95F-79E3-942F-5E425AB4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D2A3E-26BA-C541-32F2-D68C2917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98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9AA7B-7540-8B01-6E9C-FE319A66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4332D-9290-A2BF-D611-369A5A927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F1432-9772-DC88-7EAD-B4134C46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46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6B32-1014-95B6-AD04-6AB296530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7D335-887E-B46E-6F85-BDF800BBC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374A6-1494-4E63-EC80-B8D2D2BC5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2168D-6D51-800E-BF77-BC6DFF63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1C2E6-6B9F-C41D-D32C-FCF7A5750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7374A-7D29-DB94-D0A1-64136FBD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642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6DBD2-3ADF-C401-DAF3-D3E611F4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F5C2C3-6143-79A3-E7D2-1A6C7A0E8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C094B-1D13-295C-EB4B-B875D222F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5996A-2CBB-3B2F-08AF-088E5E35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36A7C-02DC-85AD-2DA2-4CE3BBEB9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0CA5C-22E3-F21A-AB8B-1F2EF1DF6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84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3C4BA-DF6B-5D33-7A98-EAFC037F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8D622-0B08-8E56-278E-2D7C40B2C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D3078-F28A-F3A3-4B15-2DF990532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05C88A-3125-4F48-B6C1-0B7F0AE43B79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701A9-076F-CFDE-BFCB-B5971E325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E9D6B-3D07-DA7F-B455-A910C3C02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9ACF81-C88F-4049-B217-C3C4652367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5747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C99A24-7A28-2DEC-1877-9B6D8B28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91B0B-82D6-1C1B-2D51-9EDE978B5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95897-07C9-DE56-E2EF-13D67CBED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8C9694-742C-47E6-911A-91A27CAF3F6E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BEA7F-6F17-A808-A33C-EBD6DD8E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6058B-4A36-8129-937E-C317C8553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6CD06-EA19-46B3-A2E0-3F973AD330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368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022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91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B286E-1A69-254A-8697-2454521BAF6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DF94E-FD10-5346-AD5B-F16331F98D4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576"/>
            <a:ext cx="12192000" cy="1114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597" y="208020"/>
            <a:ext cx="1251253" cy="9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9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327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F47C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E3272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FBB0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E3272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F47C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FCB6164-642C-47BC-A66C-EA3998B169AC}" type="datetimeFigureOut">
              <a:rPr lang="en-CA" smtClean="0"/>
              <a:t>2026-04-07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BBC6868-2B33-4748-8599-4B9549CE6B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7085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data.phys.ucalgary.ca/working_with_data/#ap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1400B8-A382-6FCE-E863-ADC15B7A2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48B904-F4F4-EA29-C350-182308AABFA4}"/>
              </a:ext>
            </a:extLst>
          </p:cNvPr>
          <p:cNvSpPr/>
          <p:nvPr/>
        </p:nvSpPr>
        <p:spPr>
          <a:xfrm>
            <a:off x="0" y="5713406"/>
            <a:ext cx="12192000" cy="112401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99DBC7-5A44-649D-3A69-1407553F9CE9}"/>
              </a:ext>
            </a:extLst>
          </p:cNvPr>
          <p:cNvSpPr/>
          <p:nvPr/>
        </p:nvSpPr>
        <p:spPr>
          <a:xfrm>
            <a:off x="0" y="0"/>
            <a:ext cx="12192000" cy="112401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F8BD40-F642-0652-CEF9-218F31180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518" y="1333396"/>
            <a:ext cx="9532961" cy="2387600"/>
          </a:xfrm>
        </p:spPr>
        <p:txBody>
          <a:bodyPr>
            <a:noAutofit/>
          </a:bodyPr>
          <a:lstStyle/>
          <a:p>
            <a:r>
              <a:rPr lang="en-US" sz="3600" b="0" i="0" dirty="0">
                <a:effectLst/>
                <a:latin typeface="Arial Nova Cond" panose="020B0506020202020204" pitchFamily="34" charset="0"/>
              </a:rPr>
              <a:t>Constraining Ionospheric State from Ground-Based Auroral Observations: The </a:t>
            </a:r>
            <a:r>
              <a:rPr lang="en-US" sz="3600" b="0" i="0" dirty="0" err="1">
                <a:effectLst/>
                <a:latin typeface="Arial Nova Cond" panose="020B0506020202020204" pitchFamily="34" charset="0"/>
              </a:rPr>
              <a:t>TREx</a:t>
            </a:r>
            <a:r>
              <a:rPr lang="en-US" sz="3600" b="0" i="0" dirty="0">
                <a:effectLst/>
                <a:latin typeface="Arial Nova Cond" panose="020B0506020202020204" pitchFamily="34" charset="0"/>
              </a:rPr>
              <a:t>-ATM Framework for Space Weather Applications</a:t>
            </a:r>
            <a:endParaRPr lang="en-CA" sz="3600" dirty="0">
              <a:latin typeface="Arial Nova Cond" panose="020B0506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0BA2F-7741-DD8B-6414-67F8BBE88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384645"/>
            <a:ext cx="9144000" cy="1655762"/>
          </a:xfrm>
        </p:spPr>
        <p:txBody>
          <a:bodyPr>
            <a:normAutofit/>
          </a:bodyPr>
          <a:lstStyle/>
          <a:p>
            <a:r>
              <a:rPr lang="en-CA" sz="2000" dirty="0">
                <a:latin typeface="+mj-lt"/>
              </a:rPr>
              <a:t>E. Spanswick, J. Liang, J., Houghton, D. Chaddock, E. Donovan, and S. Skone</a:t>
            </a:r>
          </a:p>
          <a:p>
            <a:endParaRPr lang="en-CA" sz="2000" dirty="0"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6B3E2-472A-76E2-9219-B3D637B87C42}"/>
              </a:ext>
            </a:extLst>
          </p:cNvPr>
          <p:cNvGrpSpPr/>
          <p:nvPr/>
        </p:nvGrpSpPr>
        <p:grpSpPr>
          <a:xfrm>
            <a:off x="5134893" y="5791183"/>
            <a:ext cx="4482889" cy="968460"/>
            <a:chOff x="932529" y="4851129"/>
            <a:chExt cx="7496155" cy="1619430"/>
          </a:xfrm>
        </p:grpSpPr>
        <p:pic>
          <p:nvPicPr>
            <p:cNvPr id="6" name="Picture 10" descr="cfi logo">
              <a:extLst>
                <a:ext uri="{FF2B5EF4-FFF2-40B4-BE49-F238E27FC236}">
                  <a16:creationId xmlns:a16="http://schemas.microsoft.com/office/drawing/2014/main" id="{0A97DBC0-F173-10DD-87A0-94A89B190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7229" y="5339807"/>
              <a:ext cx="2975135" cy="69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csa logo">
              <a:extLst>
                <a:ext uri="{FF2B5EF4-FFF2-40B4-BE49-F238E27FC236}">
                  <a16:creationId xmlns:a16="http://schemas.microsoft.com/office/drawing/2014/main" id="{FEC0C135-CA2A-B910-2967-0E22878170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5935" y="5071194"/>
              <a:ext cx="1172749" cy="1179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A logo on a black background&#10;&#10;AI-generated content may be incorrect.">
              <a:extLst>
                <a:ext uri="{FF2B5EF4-FFF2-40B4-BE49-F238E27FC236}">
                  <a16:creationId xmlns:a16="http://schemas.microsoft.com/office/drawing/2014/main" id="{3FFC3E1F-52FB-79EC-4F57-F15285DD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29" y="4851129"/>
              <a:ext cx="1999159" cy="1619430"/>
            </a:xfrm>
            <a:prstGeom prst="rect">
              <a:avLst/>
            </a:prstGeom>
          </p:spPr>
        </p:pic>
      </p:grpSp>
      <p:pic>
        <p:nvPicPr>
          <p:cNvPr id="9" name="Picture 2" descr="DAEDALUS: Massive-scale Urban Reconstruction, Classification, and Rendering  from Remote Sensor Imagery">
            <a:extLst>
              <a:ext uri="{FF2B5EF4-FFF2-40B4-BE49-F238E27FC236}">
                <a16:creationId xmlns:a16="http://schemas.microsoft.com/office/drawing/2014/main" id="{500007CC-16CF-FE21-925C-BA4B971B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468" y="5870801"/>
            <a:ext cx="2185988" cy="7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574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2BE42-DFE1-DA51-D8E6-857CFFA99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1024E2-B13C-5BA1-95AF-4F58435F4EA1}"/>
              </a:ext>
            </a:extLst>
          </p:cNvPr>
          <p:cNvSpPr/>
          <p:nvPr/>
        </p:nvSpPr>
        <p:spPr>
          <a:xfrm>
            <a:off x="610809" y="857779"/>
            <a:ext cx="3043451" cy="94852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Sensor RT Feeds</a:t>
            </a:r>
          </a:p>
          <a:p>
            <a:pPr algn="ctr"/>
            <a:r>
              <a:rPr lang="en-CA" sz="1400" dirty="0"/>
              <a:t>(images/spectra/raw power)</a:t>
            </a:r>
          </a:p>
          <a:p>
            <a:pPr algn="ctr"/>
            <a:r>
              <a:rPr lang="en-CA" sz="1400" dirty="0"/>
              <a:t>6-60s latency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87B4A5-6E37-47A6-DD5D-B2FC01EAA3EF}"/>
              </a:ext>
            </a:extLst>
          </p:cNvPr>
          <p:cNvSpPr/>
          <p:nvPr/>
        </p:nvSpPr>
        <p:spPr>
          <a:xfrm>
            <a:off x="498938" y="4204649"/>
            <a:ext cx="3097246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Neutral Profiles </a:t>
            </a:r>
          </a:p>
          <a:p>
            <a:pPr algn="ctr"/>
            <a:r>
              <a:rPr lang="en-CA" dirty="0"/>
              <a:t>(WACCM &amp; MSIS)</a:t>
            </a:r>
          </a:p>
          <a:p>
            <a:pPr algn="ctr"/>
            <a:r>
              <a:rPr lang="en-CA" sz="1400" i="1" dirty="0"/>
              <a:t>precomputed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5066C2-D340-A55E-731B-A8C36E8A2AF8}"/>
              </a:ext>
            </a:extLst>
          </p:cNvPr>
          <p:cNvSpPr/>
          <p:nvPr/>
        </p:nvSpPr>
        <p:spPr>
          <a:xfrm>
            <a:off x="5135880" y="2025555"/>
            <a:ext cx="2186144" cy="1255594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/>
              <a:t>TREx</a:t>
            </a:r>
            <a:r>
              <a:rPr lang="en-CA" dirty="0"/>
              <a:t>-ATM inversion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FFC5999-F286-24B0-646F-E0B3A5503E7E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3654260" y="1332039"/>
            <a:ext cx="1481620" cy="1321313"/>
          </a:xfrm>
          <a:prstGeom prst="bentConnector3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5D98339-7534-BA63-A589-66073C53B889}"/>
              </a:ext>
            </a:extLst>
          </p:cNvPr>
          <p:cNvSpPr txBox="1"/>
          <p:nvPr/>
        </p:nvSpPr>
        <p:spPr>
          <a:xfrm>
            <a:off x="1290719" y="2535268"/>
            <a:ext cx="1567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/>
              <a:t>6-60s latency 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D646E29-0AFE-666B-8E00-F7B42B2820D3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3596184" y="2653352"/>
            <a:ext cx="1539696" cy="2025557"/>
          </a:xfrm>
          <a:prstGeom prst="bentConnector3">
            <a:avLst>
              <a:gd name="adj1" fmla="val 5198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5ADF446-3F9B-9A95-5FCF-ACCBA05E0638}"/>
              </a:ext>
            </a:extLst>
          </p:cNvPr>
          <p:cNvSpPr/>
          <p:nvPr/>
        </p:nvSpPr>
        <p:spPr>
          <a:xfrm>
            <a:off x="186974" y="5651553"/>
            <a:ext cx="2531660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Solar Flux</a:t>
            </a:r>
          </a:p>
          <a:p>
            <a:pPr algn="ctr"/>
            <a:r>
              <a:rPr lang="en-CA" dirty="0"/>
              <a:t>(F10.7)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BC2814D-FA6C-DD99-81A5-0188A320D2A3}"/>
              </a:ext>
            </a:extLst>
          </p:cNvPr>
          <p:cNvSpPr/>
          <p:nvPr/>
        </p:nvSpPr>
        <p:spPr>
          <a:xfrm>
            <a:off x="2914934" y="5651553"/>
            <a:ext cx="2531660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Geomagnetic Indices</a:t>
            </a:r>
          </a:p>
          <a:p>
            <a:pPr algn="ctr"/>
            <a:r>
              <a:rPr lang="en-CA" dirty="0"/>
              <a:t>(</a:t>
            </a:r>
            <a:r>
              <a:rPr lang="en-CA" dirty="0" err="1"/>
              <a:t>Kp</a:t>
            </a:r>
            <a:r>
              <a:rPr lang="en-CA" dirty="0"/>
              <a:t>, DST)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F32C246-9F87-D1CA-1297-89A3E7E23DBA}"/>
              </a:ext>
            </a:extLst>
          </p:cNvPr>
          <p:cNvSpPr/>
          <p:nvPr/>
        </p:nvSpPr>
        <p:spPr>
          <a:xfrm>
            <a:off x="498938" y="3090729"/>
            <a:ext cx="3097246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Background State</a:t>
            </a:r>
          </a:p>
          <a:p>
            <a:pPr algn="ctr"/>
            <a:r>
              <a:rPr lang="en-CA" dirty="0"/>
              <a:t>(IRI)</a:t>
            </a:r>
          </a:p>
          <a:p>
            <a:pPr algn="ctr"/>
            <a:r>
              <a:rPr lang="en-CA" sz="1400" i="1" dirty="0"/>
              <a:t>precomputed</a:t>
            </a:r>
            <a:endParaRPr lang="en-CA" i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8BF078-335C-0501-84C0-97CBB388E883}"/>
              </a:ext>
            </a:extLst>
          </p:cNvPr>
          <p:cNvSpPr/>
          <p:nvPr/>
        </p:nvSpPr>
        <p:spPr>
          <a:xfrm>
            <a:off x="557014" y="1992695"/>
            <a:ext cx="3097246" cy="94852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Precipitation Spectrum Shape</a:t>
            </a:r>
          </a:p>
          <a:p>
            <a:pPr algn="ctr"/>
            <a:r>
              <a:rPr lang="en-CA" sz="1400" i="1" dirty="0"/>
              <a:t>Maxwellian, etc.</a:t>
            </a:r>
            <a:endParaRPr lang="en-CA" i="1" dirty="0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B51A1733-2D1C-272A-40A6-43E60D409122}"/>
              </a:ext>
            </a:extLst>
          </p:cNvPr>
          <p:cNvCxnSpPr>
            <a:stCxn id="18" idx="0"/>
            <a:endCxn id="24" idx="1"/>
          </p:cNvCxnSpPr>
          <p:nvPr/>
        </p:nvCxnSpPr>
        <p:spPr>
          <a:xfrm rot="16200000" flipV="1">
            <a:off x="-67411" y="4131338"/>
            <a:ext cx="2086564" cy="953866"/>
          </a:xfrm>
          <a:prstGeom prst="bentConnector4">
            <a:avLst>
              <a:gd name="adj1" fmla="val 10150"/>
              <a:gd name="adj2" fmla="val 135901"/>
            </a:avLst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EDF94B4D-EB18-5555-9B8D-549152E7EE94}"/>
              </a:ext>
            </a:extLst>
          </p:cNvPr>
          <p:cNvCxnSpPr>
            <a:stCxn id="18" idx="0"/>
            <a:endCxn id="7" idx="1"/>
          </p:cNvCxnSpPr>
          <p:nvPr/>
        </p:nvCxnSpPr>
        <p:spPr>
          <a:xfrm rot="16200000" flipV="1">
            <a:off x="489549" y="4688298"/>
            <a:ext cx="972644" cy="953866"/>
          </a:xfrm>
          <a:prstGeom prst="bentConnector4">
            <a:avLst>
              <a:gd name="adj1" fmla="val 20919"/>
              <a:gd name="adj2" fmla="val 135901"/>
            </a:avLst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5099805A-AD79-53DE-750A-92D276F3825F}"/>
              </a:ext>
            </a:extLst>
          </p:cNvPr>
          <p:cNvCxnSpPr>
            <a:stCxn id="19" idx="0"/>
            <a:endCxn id="7" idx="2"/>
          </p:cNvCxnSpPr>
          <p:nvPr/>
        </p:nvCxnSpPr>
        <p:spPr>
          <a:xfrm rot="16200000" flipV="1">
            <a:off x="2864971" y="4335759"/>
            <a:ext cx="498384" cy="2133203"/>
          </a:xfrm>
          <a:prstGeom prst="bentConnector3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58C51A96-57DE-AD4B-E8BE-0C35A96456A6}"/>
              </a:ext>
            </a:extLst>
          </p:cNvPr>
          <p:cNvCxnSpPr>
            <a:stCxn id="26" idx="3"/>
            <a:endCxn id="8" idx="1"/>
          </p:cNvCxnSpPr>
          <p:nvPr/>
        </p:nvCxnSpPr>
        <p:spPr>
          <a:xfrm>
            <a:off x="3654260" y="2466955"/>
            <a:ext cx="1481620" cy="186397"/>
          </a:xfrm>
          <a:prstGeom prst="bentConnector3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E0565A28-0274-7219-930E-E6F2EF580C04}"/>
              </a:ext>
            </a:extLst>
          </p:cNvPr>
          <p:cNvCxnSpPr>
            <a:stCxn id="24" idx="3"/>
            <a:endCxn id="8" idx="1"/>
          </p:cNvCxnSpPr>
          <p:nvPr/>
        </p:nvCxnSpPr>
        <p:spPr>
          <a:xfrm flipV="1">
            <a:off x="3596184" y="2653352"/>
            <a:ext cx="1539696" cy="911637"/>
          </a:xfrm>
          <a:prstGeom prst="bentConnector3">
            <a:avLst>
              <a:gd name="adj1" fmla="val 5198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4AD2132-B07E-7F21-429B-CED69929171C}"/>
              </a:ext>
            </a:extLst>
          </p:cNvPr>
          <p:cNvCxnSpPr>
            <a:stCxn id="8" idx="3"/>
          </p:cNvCxnSpPr>
          <p:nvPr/>
        </p:nvCxnSpPr>
        <p:spPr>
          <a:xfrm>
            <a:off x="7322024" y="2653352"/>
            <a:ext cx="47323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D8280E-4F9D-0799-A83C-1665B02E66B5}"/>
              </a:ext>
            </a:extLst>
          </p:cNvPr>
          <p:cNvSpPr txBox="1"/>
          <p:nvPr/>
        </p:nvSpPr>
        <p:spPr>
          <a:xfrm>
            <a:off x="8372901" y="1379224"/>
            <a:ext cx="2984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u="sng" dirty="0"/>
              <a:t>RT Data Assimilative Models</a:t>
            </a:r>
          </a:p>
          <a:p>
            <a:pPr algn="ctr"/>
            <a:r>
              <a:rPr lang="en-CA" dirty="0"/>
              <a:t>(e.g., UCTOMO)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64A37-38FC-D078-B578-A7E0B985C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126" y="2117059"/>
            <a:ext cx="3654059" cy="2328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CA184-69D6-6706-D8BD-B9DD0D088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529" y="4445239"/>
            <a:ext cx="3456533" cy="2083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203E6A-1B83-A223-D619-0DF61E5DE47E}"/>
              </a:ext>
            </a:extLst>
          </p:cNvPr>
          <p:cNvSpPr txBox="1"/>
          <p:nvPr/>
        </p:nvSpPr>
        <p:spPr>
          <a:xfrm>
            <a:off x="8960636" y="5625054"/>
            <a:ext cx="239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E-region @ 110km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F48C33-9FDA-48B0-4206-CE2E7AFA1561}"/>
              </a:ext>
            </a:extLst>
          </p:cNvPr>
          <p:cNvCxnSpPr>
            <a:cxnSpLocks/>
          </p:cNvCxnSpPr>
          <p:nvPr/>
        </p:nvCxnSpPr>
        <p:spPr>
          <a:xfrm>
            <a:off x="355533" y="620541"/>
            <a:ext cx="10030413" cy="0"/>
          </a:xfrm>
          <a:prstGeom prst="line">
            <a:avLst/>
          </a:prstGeom>
          <a:ln w="76200" cmpd="thickThin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4B1212F-62EE-F886-6D65-B5DA863C2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895" y="0"/>
            <a:ext cx="1913105" cy="6578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A204614-28E5-28FE-B05A-32CCE8B4FBD2}"/>
              </a:ext>
            </a:extLst>
          </p:cNvPr>
          <p:cNvSpPr txBox="1">
            <a:spLocks/>
          </p:cNvSpPr>
          <p:nvPr/>
        </p:nvSpPr>
        <p:spPr>
          <a:xfrm>
            <a:off x="271821" y="-48759"/>
            <a:ext cx="10515600" cy="1013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 u="sng" dirty="0" err="1"/>
              <a:t>TREx</a:t>
            </a:r>
            <a:r>
              <a:rPr lang="en-CA" sz="3200" b="1" u="sng" dirty="0"/>
              <a:t>-ATM Capabilities:</a:t>
            </a:r>
            <a:r>
              <a:rPr lang="en-CA" sz="3200" b="1" dirty="0"/>
              <a:t>  Integration into SW frameworks</a:t>
            </a:r>
          </a:p>
        </p:txBody>
      </p:sp>
    </p:spTree>
    <p:extLst>
      <p:ext uri="{BB962C8B-B14F-4D97-AF65-F5344CB8AC3E}">
        <p14:creationId xmlns:p14="http://schemas.microsoft.com/office/powerpoint/2010/main" val="3988722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17F48-C1C1-8D33-D64C-6405D555A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570417-011B-78BA-957C-9D164BD7C8E1}"/>
              </a:ext>
            </a:extLst>
          </p:cNvPr>
          <p:cNvSpPr/>
          <p:nvPr/>
        </p:nvSpPr>
        <p:spPr>
          <a:xfrm>
            <a:off x="8534910" y="1033937"/>
            <a:ext cx="3043451" cy="105038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Model Forecast</a:t>
            </a:r>
            <a:endParaRPr lang="en-CA" sz="1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3AC126-E319-37EA-F001-AF43BEA18548}"/>
              </a:ext>
            </a:extLst>
          </p:cNvPr>
          <p:cNvSpPr/>
          <p:nvPr/>
        </p:nvSpPr>
        <p:spPr>
          <a:xfrm>
            <a:off x="8481115" y="4688896"/>
            <a:ext cx="3097246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Neutral Profiles </a:t>
            </a:r>
          </a:p>
          <a:p>
            <a:pPr algn="ctr"/>
            <a:r>
              <a:rPr lang="en-CA" dirty="0"/>
              <a:t>(WACCM &amp; MSIS)</a:t>
            </a:r>
          </a:p>
          <a:p>
            <a:pPr algn="ctr"/>
            <a:r>
              <a:rPr lang="en-CA" sz="1400" i="1" dirty="0"/>
              <a:t>precomputed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653AC7-AC9E-ADEB-1C36-A08F1B9E4220}"/>
              </a:ext>
            </a:extLst>
          </p:cNvPr>
          <p:cNvSpPr/>
          <p:nvPr/>
        </p:nvSpPr>
        <p:spPr>
          <a:xfrm>
            <a:off x="5135880" y="2025555"/>
            <a:ext cx="2186144" cy="1255594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/>
              <a:t>TREx</a:t>
            </a:r>
            <a:r>
              <a:rPr lang="en-CA" dirty="0"/>
              <a:t>-ATM inversion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70B1650-B32D-541A-A95F-B156BD86E9F7}"/>
              </a:ext>
            </a:extLst>
          </p:cNvPr>
          <p:cNvCxnSpPr>
            <a:cxnSpLocks/>
            <a:stCxn id="7" idx="1"/>
            <a:endCxn id="11" idx="3"/>
          </p:cNvCxnSpPr>
          <p:nvPr/>
        </p:nvCxnSpPr>
        <p:spPr>
          <a:xfrm rot="10800000">
            <a:off x="7322025" y="3954438"/>
            <a:ext cx="1159091" cy="1208719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9D99CC-73E1-394C-CE08-2011CDAD6724}"/>
              </a:ext>
            </a:extLst>
          </p:cNvPr>
          <p:cNvSpPr/>
          <p:nvPr/>
        </p:nvSpPr>
        <p:spPr>
          <a:xfrm>
            <a:off x="6934598" y="5891281"/>
            <a:ext cx="2531660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Solar Flux</a:t>
            </a:r>
          </a:p>
          <a:p>
            <a:pPr algn="ctr"/>
            <a:r>
              <a:rPr lang="en-CA" dirty="0"/>
              <a:t>(F10.7)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08797A-5976-ED5B-3AD8-2766DA94E433}"/>
              </a:ext>
            </a:extLst>
          </p:cNvPr>
          <p:cNvSpPr/>
          <p:nvPr/>
        </p:nvSpPr>
        <p:spPr>
          <a:xfrm>
            <a:off x="9666596" y="5891281"/>
            <a:ext cx="2531660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Geomagnetic Indices</a:t>
            </a:r>
          </a:p>
          <a:p>
            <a:pPr algn="ctr"/>
            <a:r>
              <a:rPr lang="en-CA" dirty="0"/>
              <a:t>(</a:t>
            </a:r>
            <a:r>
              <a:rPr lang="en-CA" dirty="0" err="1"/>
              <a:t>Kp</a:t>
            </a:r>
            <a:r>
              <a:rPr lang="en-CA" dirty="0"/>
              <a:t>, DST)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F3987FE-D873-3C2A-67FA-CEEEA2C17647}"/>
              </a:ext>
            </a:extLst>
          </p:cNvPr>
          <p:cNvSpPr/>
          <p:nvPr/>
        </p:nvSpPr>
        <p:spPr>
          <a:xfrm>
            <a:off x="8488280" y="3500159"/>
            <a:ext cx="3097246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Background State</a:t>
            </a:r>
          </a:p>
          <a:p>
            <a:pPr algn="ctr"/>
            <a:r>
              <a:rPr lang="en-CA" dirty="0"/>
              <a:t>(IRI)</a:t>
            </a:r>
          </a:p>
          <a:p>
            <a:pPr algn="ctr"/>
            <a:r>
              <a:rPr lang="en-CA" sz="1400" i="1" dirty="0"/>
              <a:t>precomputed</a:t>
            </a:r>
            <a:endParaRPr lang="en-CA" i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2ADBF98-F2AD-EBA0-1530-6775C04AF961}"/>
              </a:ext>
            </a:extLst>
          </p:cNvPr>
          <p:cNvSpPr/>
          <p:nvPr/>
        </p:nvSpPr>
        <p:spPr>
          <a:xfrm>
            <a:off x="8534910" y="2084326"/>
            <a:ext cx="3097246" cy="110242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Precipitation Specification</a:t>
            </a:r>
            <a:endParaRPr lang="en-CA" i="1" dirty="0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7C4ACF0-CC26-F24F-5506-2DCFCE9CA5CA}"/>
              </a:ext>
            </a:extLst>
          </p:cNvPr>
          <p:cNvCxnSpPr>
            <a:cxnSpLocks/>
            <a:stCxn id="18" idx="0"/>
            <a:endCxn id="24" idx="3"/>
          </p:cNvCxnSpPr>
          <p:nvPr/>
        </p:nvCxnSpPr>
        <p:spPr>
          <a:xfrm rot="5400000" flipH="1" flipV="1">
            <a:off x="8934546" y="3240301"/>
            <a:ext cx="1916862" cy="3385098"/>
          </a:xfrm>
          <a:prstGeom prst="bentConnector4">
            <a:avLst>
              <a:gd name="adj1" fmla="val 6302"/>
              <a:gd name="adj2" fmla="val 106753"/>
            </a:avLst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C6EE679D-E58E-6202-F3A6-F13C2C27B5D1}"/>
              </a:ext>
            </a:extLst>
          </p:cNvPr>
          <p:cNvCxnSpPr>
            <a:cxnSpLocks/>
            <a:stCxn id="19" idx="0"/>
            <a:endCxn id="7" idx="3"/>
          </p:cNvCxnSpPr>
          <p:nvPr/>
        </p:nvCxnSpPr>
        <p:spPr>
          <a:xfrm rot="5400000" flipH="1" flipV="1">
            <a:off x="10891331" y="5204252"/>
            <a:ext cx="728125" cy="645935"/>
          </a:xfrm>
          <a:prstGeom prst="bentConnector4">
            <a:avLst>
              <a:gd name="adj1" fmla="val 17433"/>
              <a:gd name="adj2" fmla="val 135391"/>
            </a:avLst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96BBA59A-42B8-9046-90B0-5A00E44C86AA}"/>
              </a:ext>
            </a:extLst>
          </p:cNvPr>
          <p:cNvCxnSpPr>
            <a:cxnSpLocks/>
            <a:stCxn id="26" idx="1"/>
            <a:endCxn id="11" idx="3"/>
          </p:cNvCxnSpPr>
          <p:nvPr/>
        </p:nvCxnSpPr>
        <p:spPr>
          <a:xfrm rot="10800000" flipV="1">
            <a:off x="7322024" y="2635539"/>
            <a:ext cx="1212886" cy="1318898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70514E0F-9E26-3BAE-3074-F79CF90F724A}"/>
              </a:ext>
            </a:extLst>
          </p:cNvPr>
          <p:cNvCxnSpPr>
            <a:cxnSpLocks/>
            <a:stCxn id="24" idx="1"/>
            <a:endCxn id="11" idx="3"/>
          </p:cNvCxnSpPr>
          <p:nvPr/>
        </p:nvCxnSpPr>
        <p:spPr>
          <a:xfrm rot="10800000">
            <a:off x="7322024" y="3954437"/>
            <a:ext cx="1166256" cy="19982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D24568F-2DB6-1945-CF28-4F17A443133D}"/>
              </a:ext>
            </a:extLst>
          </p:cNvPr>
          <p:cNvSpPr/>
          <p:nvPr/>
        </p:nvSpPr>
        <p:spPr>
          <a:xfrm>
            <a:off x="5135880" y="3326640"/>
            <a:ext cx="2186144" cy="1255594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/>
              <a:t>TREx</a:t>
            </a:r>
            <a:r>
              <a:rPr lang="en-CA" dirty="0"/>
              <a:t>-ATM forward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833740FD-6139-2FB6-754D-B15DC03D76F3}"/>
              </a:ext>
            </a:extLst>
          </p:cNvPr>
          <p:cNvCxnSpPr>
            <a:cxnSpLocks/>
            <a:stCxn id="6" idx="1"/>
            <a:endCxn id="11" idx="3"/>
          </p:cNvCxnSpPr>
          <p:nvPr/>
        </p:nvCxnSpPr>
        <p:spPr>
          <a:xfrm rot="10800000" flipV="1">
            <a:off x="7322024" y="1559131"/>
            <a:ext cx="1212886" cy="2395306"/>
          </a:xfrm>
          <a:prstGeom prst="bentConnector3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6C4F8812-8314-F7FF-F0BE-4FC38E1A2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34894" r="22262" b="28766"/>
          <a:stretch>
            <a:fillRect/>
          </a:stretch>
        </p:blipFill>
        <p:spPr>
          <a:xfrm>
            <a:off x="443836" y="1974823"/>
            <a:ext cx="3773778" cy="3744481"/>
          </a:xfrm>
          <a:prstGeom prst="ellipse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7949CF2-1E59-85B2-15E6-850520D67F0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694830" y="3954437"/>
            <a:ext cx="44105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FF85EB7E-5BA2-D764-A40E-A5BDAD16E333}"/>
              </a:ext>
            </a:extLst>
          </p:cNvPr>
          <p:cNvSpPr txBox="1"/>
          <p:nvPr/>
        </p:nvSpPr>
        <p:spPr>
          <a:xfrm>
            <a:off x="637825" y="1533465"/>
            <a:ext cx="338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Predicted ionospheric response 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96C0520-F28E-386F-4AF6-288B5DA70F1A}"/>
              </a:ext>
            </a:extLst>
          </p:cNvPr>
          <p:cNvCxnSpPr>
            <a:cxnSpLocks/>
          </p:cNvCxnSpPr>
          <p:nvPr/>
        </p:nvCxnSpPr>
        <p:spPr>
          <a:xfrm>
            <a:off x="355533" y="620541"/>
            <a:ext cx="10030413" cy="0"/>
          </a:xfrm>
          <a:prstGeom prst="line">
            <a:avLst/>
          </a:prstGeom>
          <a:ln w="76200" cmpd="thickThin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75">
            <a:extLst>
              <a:ext uri="{FF2B5EF4-FFF2-40B4-BE49-F238E27FC236}">
                <a16:creationId xmlns:a16="http://schemas.microsoft.com/office/drawing/2014/main" id="{BB40AB92-C6FB-637F-D912-FC505749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895" y="0"/>
            <a:ext cx="1913105" cy="657840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1E1589E7-A441-EA0F-748A-AFF8607A79AC}"/>
              </a:ext>
            </a:extLst>
          </p:cNvPr>
          <p:cNvSpPr txBox="1">
            <a:spLocks/>
          </p:cNvSpPr>
          <p:nvPr/>
        </p:nvSpPr>
        <p:spPr>
          <a:xfrm>
            <a:off x="271821" y="-48759"/>
            <a:ext cx="10515600" cy="1013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 u="sng" dirty="0" err="1"/>
              <a:t>TREx</a:t>
            </a:r>
            <a:r>
              <a:rPr lang="en-CA" sz="3200" b="1" u="sng" dirty="0"/>
              <a:t>-ATM Capabilities:</a:t>
            </a:r>
            <a:r>
              <a:rPr lang="en-CA" sz="3200" b="1" dirty="0"/>
              <a:t>  Integration into SW frameworks</a:t>
            </a:r>
          </a:p>
        </p:txBody>
      </p:sp>
    </p:spTree>
    <p:extLst>
      <p:ext uri="{BB962C8B-B14F-4D97-AF65-F5344CB8AC3E}">
        <p14:creationId xmlns:p14="http://schemas.microsoft.com/office/powerpoint/2010/main" val="153739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86BCA0-94AA-2CA2-60A2-8C6DC3348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895" y="0"/>
            <a:ext cx="1913105" cy="657840"/>
          </a:xfrm>
          <a:prstGeom prst="rect">
            <a:avLst/>
          </a:prstGeom>
        </p:spPr>
      </p:pic>
      <p:pic>
        <p:nvPicPr>
          <p:cNvPr id="9" name="rgb_grid_plus_ovation 1">
            <a:hlinkClick r:id="" action="ppaction://media"/>
            <a:extLst>
              <a:ext uri="{FF2B5EF4-FFF2-40B4-BE49-F238E27FC236}">
                <a16:creationId xmlns:a16="http://schemas.microsoft.com/office/drawing/2014/main" id="{0C00AA9A-D6FB-4BCC-E295-080CEE49A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9134" y="909949"/>
            <a:ext cx="5813946" cy="58139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8696FA3-1800-1BEF-FAB5-461FA51C4A4C}"/>
              </a:ext>
            </a:extLst>
          </p:cNvPr>
          <p:cNvSpPr txBox="1">
            <a:spLocks/>
          </p:cNvSpPr>
          <p:nvPr/>
        </p:nvSpPr>
        <p:spPr>
          <a:xfrm>
            <a:off x="293730" y="-34120"/>
            <a:ext cx="10515600" cy="86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327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dirty="0">
                <a:solidFill>
                  <a:schemeClr val="tx1"/>
                </a:solidFill>
              </a:rPr>
              <a:t>Opportunities &amp; Development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624FA1-ABF2-12B5-FD12-2B8497FD6BF7}"/>
              </a:ext>
            </a:extLst>
          </p:cNvPr>
          <p:cNvCxnSpPr>
            <a:cxnSpLocks/>
          </p:cNvCxnSpPr>
          <p:nvPr/>
        </p:nvCxnSpPr>
        <p:spPr>
          <a:xfrm>
            <a:off x="355533" y="620541"/>
            <a:ext cx="10030413" cy="0"/>
          </a:xfrm>
          <a:prstGeom prst="line">
            <a:avLst/>
          </a:prstGeom>
          <a:ln w="76200" cmpd="thickThin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B163844-0762-42CA-FB91-04B87E27FB03}"/>
              </a:ext>
            </a:extLst>
          </p:cNvPr>
          <p:cNvSpPr txBox="1"/>
          <p:nvPr/>
        </p:nvSpPr>
        <p:spPr>
          <a:xfrm>
            <a:off x="355533" y="909949"/>
            <a:ext cx="5740467" cy="4555093"/>
          </a:xfrm>
          <a:prstGeom prst="rect">
            <a:avLst/>
          </a:prstGeom>
          <a:solidFill>
            <a:schemeClr val="bg2">
              <a:lumMod val="75000"/>
              <a:lumOff val="25000"/>
              <a:alpha val="50196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u="sng" dirty="0"/>
              <a:t>Advancing Ground-Based Systems in Canada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ground systems (132 sensors across 27 sites), online by 2030.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will be more capable autonomous systems with computational overhead for RT space weather products and/or priority data transmission/collection.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Systems are being designed to enhance and leverage RT ionospheric models (e.g. UCTOMO) and enable new RT data via, for example, </a:t>
            </a:r>
            <a:r>
              <a:rPr lang="en-US" dirty="0" err="1"/>
              <a:t>TREx</a:t>
            </a:r>
            <a:r>
              <a:rPr lang="en-US" dirty="0"/>
              <a:t>-ATM.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an adaptive end-to-end (instrument-to-product) approach.   </a:t>
            </a:r>
            <a:r>
              <a:rPr lang="en-US" dirty="0">
                <a:solidFill>
                  <a:srgbClr val="FFC000"/>
                </a:solidFill>
              </a:rPr>
              <a:t>What information do we want (problem dependent)?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FFD2B6-3D00-AB68-9E20-94C04CEE0F73}"/>
              </a:ext>
            </a:extLst>
          </p:cNvPr>
          <p:cNvCxnSpPr>
            <a:cxnSpLocks/>
          </p:cNvCxnSpPr>
          <p:nvPr/>
        </p:nvCxnSpPr>
        <p:spPr>
          <a:xfrm flipH="1">
            <a:off x="8230736" y="1828800"/>
            <a:ext cx="371902" cy="491320"/>
          </a:xfrm>
          <a:prstGeom prst="straightConnector1">
            <a:avLst/>
          </a:prstGeom>
          <a:ln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A5CD2EA-88FE-159D-ABF3-35E63DC0483E}"/>
              </a:ext>
            </a:extLst>
          </p:cNvPr>
          <p:cNvSpPr txBox="1"/>
          <p:nvPr/>
        </p:nvSpPr>
        <p:spPr>
          <a:xfrm>
            <a:off x="8516049" y="1518080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  <a:lumOff val="50000"/>
                  </a:schemeClr>
                </a:solidFill>
              </a:rPr>
              <a:t>Ovation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9CFD69-C1C2-A28A-CCD9-EB77553A7CD6}"/>
              </a:ext>
            </a:extLst>
          </p:cNvPr>
          <p:cNvCxnSpPr>
            <a:cxnSpLocks/>
          </p:cNvCxnSpPr>
          <p:nvPr/>
        </p:nvCxnSpPr>
        <p:spPr>
          <a:xfrm flipH="1" flipV="1">
            <a:off x="9476953" y="4549784"/>
            <a:ext cx="613365" cy="420805"/>
          </a:xfrm>
          <a:prstGeom prst="straightConnector1">
            <a:avLst/>
          </a:prstGeom>
          <a:ln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21D379E-0A06-98C2-6D40-616583CC94EE}"/>
              </a:ext>
            </a:extLst>
          </p:cNvPr>
          <p:cNvSpPr txBox="1"/>
          <p:nvPr/>
        </p:nvSpPr>
        <p:spPr>
          <a:xfrm>
            <a:off x="10106592" y="4785923"/>
            <a:ext cx="166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  <a:lumOff val="50000"/>
                  </a:schemeClr>
                </a:solidFill>
              </a:rPr>
              <a:t>RT ground data</a:t>
            </a:r>
          </a:p>
        </p:txBody>
      </p:sp>
    </p:spTree>
    <p:extLst>
      <p:ext uri="{BB962C8B-B14F-4D97-AF65-F5344CB8AC3E}">
        <p14:creationId xmlns:p14="http://schemas.microsoft.com/office/powerpoint/2010/main" val="371444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13B3B-73A8-8C98-84B4-D26C81AF2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5DF9E5-4C99-BE85-2CDB-40892B840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8895" y="0"/>
            <a:ext cx="1913105" cy="657840"/>
          </a:xfrm>
          <a:prstGeom prst="rect">
            <a:avLst/>
          </a:prstGeom>
        </p:spPr>
      </p:pic>
      <p:pic>
        <p:nvPicPr>
          <p:cNvPr id="9" name="rgb_grid_plus_ovation 1">
            <a:hlinkClick r:id="" action="ppaction://media"/>
            <a:extLst>
              <a:ext uri="{FF2B5EF4-FFF2-40B4-BE49-F238E27FC236}">
                <a16:creationId xmlns:a16="http://schemas.microsoft.com/office/drawing/2014/main" id="{10BFE222-A169-52FC-6E72-B8D1047050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9134" y="909949"/>
            <a:ext cx="5813946" cy="581394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6BDBE15-6840-D06A-1B83-686F29CE8473}"/>
              </a:ext>
            </a:extLst>
          </p:cNvPr>
          <p:cNvSpPr txBox="1">
            <a:spLocks/>
          </p:cNvSpPr>
          <p:nvPr/>
        </p:nvSpPr>
        <p:spPr>
          <a:xfrm>
            <a:off x="293730" y="-34120"/>
            <a:ext cx="10515600" cy="86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327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dirty="0">
                <a:solidFill>
                  <a:schemeClr val="tx1"/>
                </a:solidFill>
              </a:rPr>
              <a:t>Opportunities &amp; Development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FC0042-8449-D6B5-A00D-0AE8F8B939E1}"/>
              </a:ext>
            </a:extLst>
          </p:cNvPr>
          <p:cNvCxnSpPr>
            <a:cxnSpLocks/>
          </p:cNvCxnSpPr>
          <p:nvPr/>
        </p:nvCxnSpPr>
        <p:spPr>
          <a:xfrm>
            <a:off x="355533" y="620541"/>
            <a:ext cx="10030413" cy="0"/>
          </a:xfrm>
          <a:prstGeom prst="line">
            <a:avLst/>
          </a:prstGeom>
          <a:ln w="76200" cmpd="thickThin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C928BC-D880-AC1D-2437-E4DB0B25A649}"/>
              </a:ext>
            </a:extLst>
          </p:cNvPr>
          <p:cNvSpPr txBox="1"/>
          <p:nvPr/>
        </p:nvSpPr>
        <p:spPr>
          <a:xfrm>
            <a:off x="355533" y="909949"/>
            <a:ext cx="5740467" cy="5486117"/>
          </a:xfrm>
          <a:prstGeom prst="rect">
            <a:avLst/>
          </a:prstGeom>
          <a:solidFill>
            <a:schemeClr val="bg2">
              <a:lumMod val="75000"/>
              <a:lumOff val="25000"/>
              <a:alpha val="50196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u="sng" dirty="0"/>
              <a:t>Model improvements (General)</a:t>
            </a:r>
          </a:p>
          <a:p>
            <a:endParaRPr lang="en-US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Two-way coupling to global IT models such as WACCM, GITM and TIEGCM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Inclusion of riometer data in inversion for high-energy electron 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u="sng" dirty="0"/>
              <a:t>Specifically for SMILE UVI and Aurora-D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of new LBH module in </a:t>
            </a:r>
            <a:r>
              <a:rPr lang="en-US" dirty="0" err="1"/>
              <a:t>TREx</a:t>
            </a:r>
            <a:r>
              <a:rPr lang="en-US" dirty="0"/>
              <a:t>-ATM with SUSSI/GUVI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Improvement and validation of solar Rayleigh scattering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Monte-Carlo procedure for solar resonant scattering of OI 130.4 nm (For Aurora-D)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/>
              <a:t>Others?</a:t>
            </a:r>
            <a:r>
              <a:rPr lang="en-US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E8D0F31-B52E-9492-EFFD-CAB22A4CB776}"/>
              </a:ext>
            </a:extLst>
          </p:cNvPr>
          <p:cNvCxnSpPr>
            <a:cxnSpLocks/>
          </p:cNvCxnSpPr>
          <p:nvPr/>
        </p:nvCxnSpPr>
        <p:spPr>
          <a:xfrm flipH="1">
            <a:off x="8230736" y="1828800"/>
            <a:ext cx="371902" cy="491320"/>
          </a:xfrm>
          <a:prstGeom prst="straightConnector1">
            <a:avLst/>
          </a:prstGeom>
          <a:ln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F445596-164B-1239-0CA7-E800ADB9E610}"/>
              </a:ext>
            </a:extLst>
          </p:cNvPr>
          <p:cNvSpPr txBox="1"/>
          <p:nvPr/>
        </p:nvSpPr>
        <p:spPr>
          <a:xfrm>
            <a:off x="8516049" y="1518080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  <a:lumOff val="50000"/>
                  </a:schemeClr>
                </a:solidFill>
              </a:rPr>
              <a:t>Ovation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301D346-7DF2-CDB0-AC16-EAB7EEE28AC8}"/>
              </a:ext>
            </a:extLst>
          </p:cNvPr>
          <p:cNvCxnSpPr>
            <a:cxnSpLocks/>
          </p:cNvCxnSpPr>
          <p:nvPr/>
        </p:nvCxnSpPr>
        <p:spPr>
          <a:xfrm flipH="1" flipV="1">
            <a:off x="9476953" y="4549784"/>
            <a:ext cx="613365" cy="420805"/>
          </a:xfrm>
          <a:prstGeom prst="straightConnector1">
            <a:avLst/>
          </a:prstGeom>
          <a:ln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782FE9B-0178-8EC7-7051-4215DA757D56}"/>
              </a:ext>
            </a:extLst>
          </p:cNvPr>
          <p:cNvSpPr txBox="1"/>
          <p:nvPr/>
        </p:nvSpPr>
        <p:spPr>
          <a:xfrm>
            <a:off x="10106592" y="4785923"/>
            <a:ext cx="166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2">
                    <a:lumMod val="50000"/>
                    <a:lumOff val="50000"/>
                  </a:schemeClr>
                </a:solidFill>
              </a:rPr>
              <a:t>RT ground data</a:t>
            </a:r>
          </a:p>
        </p:txBody>
      </p:sp>
    </p:spTree>
    <p:extLst>
      <p:ext uri="{BB962C8B-B14F-4D97-AF65-F5344CB8AC3E}">
        <p14:creationId xmlns:p14="http://schemas.microsoft.com/office/powerpoint/2010/main" val="17183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75DC-910A-25C9-0039-806139BDA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B7EAE-6B65-D137-29DB-E2C18F08A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6056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A4D6-121B-149E-CF9E-BC3CF056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Extras.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665D2-C206-536C-8C3E-B0C330A7D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343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image depicts a comparison table of different TREx-ATM (Transverse Electrostatic Acceleration Model) configurations, detailing various parameters such as transport equations, electron temperature, ion species, and atmospheric corrections for different atmospheric models.&#10;&#10;AI-generated content may be incorrect.">
            <a:extLst>
              <a:ext uri="{FF2B5EF4-FFF2-40B4-BE49-F238E27FC236}">
                <a16:creationId xmlns:a16="http://schemas.microsoft.com/office/drawing/2014/main" id="{E391E9CB-EF54-5D81-FA24-71E70754A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98" y="214569"/>
            <a:ext cx="6871803" cy="62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17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F40ED-9BEB-B36E-5058-7EA1627E3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1791"/>
            <a:ext cx="10515600" cy="566517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Time dependence</a:t>
            </a:r>
            <a:endParaRPr lang="en-US" dirty="0"/>
          </a:p>
          <a:p>
            <a:r>
              <a:rPr lang="en-US" dirty="0"/>
              <a:t>The ionospheric state (electron density, ion densities, temperatures) is evolved forward in time step-by-step rather than solved as a steady-state system — critical for emissions with long radiative lifetimes like the 630.0 nm red line (~110 s), which cannot be treated as instantaneous</a:t>
            </a:r>
          </a:p>
          <a:p>
            <a:r>
              <a:rPr lang="en-US" dirty="0"/>
              <a:t>Ambipolar diffusion is included self-consistently, allowing the plasma to redistribute along the field line between time steps</a:t>
            </a:r>
          </a:p>
          <a:p>
            <a:r>
              <a:rPr lang="en-US" dirty="0"/>
              <a:t>Time-dependent 2D (latitude–altitude) evolution, capturing the spatial propagation of ionospheric perturbations under SAID/STEVE events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Self-consistent plasma chemistry</a:t>
            </a:r>
            <a:endParaRPr lang="en-US" dirty="0"/>
          </a:p>
          <a:p>
            <a:r>
              <a:rPr lang="en-US" dirty="0"/>
              <a:t>Electron and ion temperatures are evolved self-consistently with the transport, rather than being prescribed from a background model</a:t>
            </a:r>
          </a:p>
          <a:p>
            <a:r>
              <a:rPr lang="en-US" dirty="0"/>
              <a:t>Temperature-dependent reaction rates are updated each time step as the plasma heats and cools, creating feedback between the thermal state and ion production/loss</a:t>
            </a:r>
          </a:p>
          <a:p>
            <a:r>
              <a:rPr lang="en-US" dirty="0"/>
              <a:t>Includes a time-dependent N₂ vibrational distribution, which feeds back into electron cooling rates and affects the </a:t>
            </a:r>
            <a:r>
              <a:rPr lang="en-US"/>
              <a:t>ionospheric chemistry </a:t>
            </a:r>
            <a:r>
              <a:rPr lang="en-US" dirty="0"/>
              <a:t>— previously these vibrational populations were either fixed or parameterized</a:t>
            </a:r>
          </a:p>
          <a:p>
            <a:r>
              <a:rPr lang="en-US"/>
              <a:t>Including self-consistent modeling of vibronic excitation of </a:t>
            </a:r>
            <a:r>
              <a:rPr lang="en-US" sz="2900"/>
              <a:t>N₂ for more accurate calculation of LBH spectrum — previously the vibrational distribution of N₂ excited state were pe-determined and fixed</a:t>
            </a:r>
            <a:endParaRPr lang="en-US" sz="290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5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all_movie">
            <a:hlinkClick r:id="" action="ppaction://media"/>
            <a:extLst>
              <a:ext uri="{FF2B5EF4-FFF2-40B4-BE49-F238E27FC236}">
                <a16:creationId xmlns:a16="http://schemas.microsoft.com/office/drawing/2014/main" id="{8996FE76-5428-22F3-E56C-54AFF71AD5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275" y="1603178"/>
            <a:ext cx="5051948" cy="3788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242A4C-EDDD-62C0-9689-804EAC8A5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8895" y="0"/>
            <a:ext cx="1913105" cy="657840"/>
          </a:xfrm>
          <a:prstGeom prst="rect">
            <a:avLst/>
          </a:prstGeom>
        </p:spPr>
      </p:pic>
      <p:pic>
        <p:nvPicPr>
          <p:cNvPr id="12" name="ped_movie">
            <a:hlinkClick r:id="" action="ppaction://media"/>
            <a:extLst>
              <a:ext uri="{FF2B5EF4-FFF2-40B4-BE49-F238E27FC236}">
                <a16:creationId xmlns:a16="http://schemas.microsoft.com/office/drawing/2014/main" id="{F7A0ABD8-4278-FA18-237C-F55CDA46B6A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8233" y="1633840"/>
            <a:ext cx="5331725" cy="399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045" b="6110"/>
          <a:stretch/>
        </p:blipFill>
        <p:spPr>
          <a:xfrm>
            <a:off x="-87085" y="0"/>
            <a:ext cx="12375848" cy="68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49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57627174-6DBE-F68F-A738-72C17835F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356" y="3248912"/>
            <a:ext cx="6385858" cy="360908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219E8DA-7343-B36E-A9C3-A68AA5ECA65C}"/>
              </a:ext>
            </a:extLst>
          </p:cNvPr>
          <p:cNvSpPr/>
          <p:nvPr/>
        </p:nvSpPr>
        <p:spPr>
          <a:xfrm>
            <a:off x="6182784" y="1436035"/>
            <a:ext cx="5445095" cy="942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Graphic 8" descr="Server with solid fill">
            <a:extLst>
              <a:ext uri="{FF2B5EF4-FFF2-40B4-BE49-F238E27FC236}">
                <a16:creationId xmlns:a16="http://schemas.microsoft.com/office/drawing/2014/main" id="{607AE443-CC89-8A12-9741-366F453FF2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2562" y="1443281"/>
            <a:ext cx="914400" cy="9144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1855F85-5121-CFF0-56B9-25612E79E2C7}"/>
              </a:ext>
            </a:extLst>
          </p:cNvPr>
          <p:cNvSpPr/>
          <p:nvPr/>
        </p:nvSpPr>
        <p:spPr>
          <a:xfrm>
            <a:off x="517593" y="2650943"/>
            <a:ext cx="5260311" cy="9143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DC7E5A6-6BE9-CBAE-4303-A11FD13379F9}"/>
              </a:ext>
            </a:extLst>
          </p:cNvPr>
          <p:cNvSpPr/>
          <p:nvPr/>
        </p:nvSpPr>
        <p:spPr>
          <a:xfrm>
            <a:off x="517593" y="3775612"/>
            <a:ext cx="5260311" cy="8811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Graphic 10" descr="Cloud Computing with solid fill">
            <a:extLst>
              <a:ext uri="{FF2B5EF4-FFF2-40B4-BE49-F238E27FC236}">
                <a16:creationId xmlns:a16="http://schemas.microsoft.com/office/drawing/2014/main" id="{A47501F8-705E-9B79-C135-DEB23148D9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8777" y="3753693"/>
            <a:ext cx="914400" cy="914400"/>
          </a:xfrm>
          <a:prstGeom prst="rect">
            <a:avLst/>
          </a:prstGeom>
        </p:spPr>
      </p:pic>
      <p:pic>
        <p:nvPicPr>
          <p:cNvPr id="13" name="Graphic 12" descr="Users with solid fill">
            <a:extLst>
              <a:ext uri="{FF2B5EF4-FFF2-40B4-BE49-F238E27FC236}">
                <a16:creationId xmlns:a16="http://schemas.microsoft.com/office/drawing/2014/main" id="{36F112F7-BEAE-EBD5-688E-2100861A1F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758" y="2642347"/>
            <a:ext cx="914400" cy="9144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317D209-279E-3DC9-788C-B65FA2756A2C}"/>
              </a:ext>
            </a:extLst>
          </p:cNvPr>
          <p:cNvSpPr/>
          <p:nvPr/>
        </p:nvSpPr>
        <p:spPr>
          <a:xfrm>
            <a:off x="500251" y="4905556"/>
            <a:ext cx="5283047" cy="8681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2A87F5-2F54-BBF9-2F82-6E024DED54DC}"/>
              </a:ext>
            </a:extLst>
          </p:cNvPr>
          <p:cNvSpPr/>
          <p:nvPr/>
        </p:nvSpPr>
        <p:spPr>
          <a:xfrm>
            <a:off x="6185776" y="2662570"/>
            <a:ext cx="5445095" cy="9027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Graphic 16" descr="Database with solid fill">
            <a:extLst>
              <a:ext uri="{FF2B5EF4-FFF2-40B4-BE49-F238E27FC236}">
                <a16:creationId xmlns:a16="http://schemas.microsoft.com/office/drawing/2014/main" id="{190C6ECF-6206-C1F6-E1C9-5129135E77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5091" y="2644260"/>
            <a:ext cx="914400" cy="914400"/>
          </a:xfrm>
          <a:prstGeom prst="rect">
            <a:avLst/>
          </a:prstGeom>
        </p:spPr>
      </p:pic>
      <p:pic>
        <p:nvPicPr>
          <p:cNvPr id="21" name="Graphic 20" descr="Ethernet with solid fill">
            <a:extLst>
              <a:ext uri="{FF2B5EF4-FFF2-40B4-BE49-F238E27FC236}">
                <a16:creationId xmlns:a16="http://schemas.microsoft.com/office/drawing/2014/main" id="{3EE3ED81-BD75-C3D5-4998-E95E4CAD92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252" y="4902097"/>
            <a:ext cx="914400" cy="9144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618339A-4D4C-B72B-BD02-CE79E980737F}"/>
              </a:ext>
            </a:extLst>
          </p:cNvPr>
          <p:cNvSpPr/>
          <p:nvPr/>
        </p:nvSpPr>
        <p:spPr>
          <a:xfrm>
            <a:off x="517593" y="1435402"/>
            <a:ext cx="5260311" cy="9650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Graphic 22" descr="North America with solid fill">
            <a:extLst>
              <a:ext uri="{FF2B5EF4-FFF2-40B4-BE49-F238E27FC236}">
                <a16:creationId xmlns:a16="http://schemas.microsoft.com/office/drawing/2014/main" id="{A7A673DF-2A0D-9044-15E3-370536531E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372" y="1250460"/>
            <a:ext cx="1304662" cy="13046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1831B45-C5D8-AB31-9E24-093A9E92233F}"/>
              </a:ext>
            </a:extLst>
          </p:cNvPr>
          <p:cNvSpPr txBox="1"/>
          <p:nvPr/>
        </p:nvSpPr>
        <p:spPr>
          <a:xfrm>
            <a:off x="1728662" y="1499837"/>
            <a:ext cx="4092339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lang="en-CA" sz="2400" dirty="0">
                <a:solidFill>
                  <a:prstClr val="white"/>
                </a:solidFill>
                <a:latin typeface="Aptos" panose="02110004020202020204"/>
              </a:rPr>
              <a:t>20+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operational instruments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(Canada, Alaska, Greenland, Antarctica)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E7939D-4AAE-BACE-14B3-1DEA8C3ADBE2}"/>
              </a:ext>
            </a:extLst>
          </p:cNvPr>
          <p:cNvSpPr txBox="1"/>
          <p:nvPr/>
        </p:nvSpPr>
        <p:spPr>
          <a:xfrm>
            <a:off x="6926892" y="1565370"/>
            <a:ext cx="476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+50k active real-time data streams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308309-5C46-20B1-7568-506B8480762C}"/>
              </a:ext>
            </a:extLst>
          </p:cNvPr>
          <p:cNvSpPr txBox="1"/>
          <p:nvPr/>
        </p:nvSpPr>
        <p:spPr>
          <a:xfrm>
            <a:off x="6926892" y="2674363"/>
            <a:ext cx="4555350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975 TB of data (+665 million files)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growing at ~100TB/yr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52CE0C-4CBB-60E2-2E8D-2EBD056EF979}"/>
              </a:ext>
            </a:extLst>
          </p:cNvPr>
          <p:cNvSpPr txBox="1"/>
          <p:nvPr/>
        </p:nvSpPr>
        <p:spPr>
          <a:xfrm>
            <a:off x="1613192" y="3791991"/>
            <a:ext cx="4029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279 virtual machines across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 data centres in 3 countries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561BF1-AE66-3D7B-3FE2-9C0D38049BC6}"/>
              </a:ext>
            </a:extLst>
          </p:cNvPr>
          <p:cNvSpPr txBox="1"/>
          <p:nvPr/>
        </p:nvSpPr>
        <p:spPr>
          <a:xfrm>
            <a:off x="1531824" y="2710164"/>
            <a:ext cx="41748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+122,000 public users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1,840 scientific users </a:t>
            </a: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(last 12m)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553CA5-59E1-C471-B7DA-24FC5472C4D6}"/>
              </a:ext>
            </a:extLst>
          </p:cNvPr>
          <p:cNvSpPr txBox="1"/>
          <p:nvPr/>
        </p:nvSpPr>
        <p:spPr>
          <a:xfrm>
            <a:off x="1564129" y="4942664"/>
            <a:ext cx="4149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 external partners with active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 integrations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65B751-253D-3463-DE09-C3766FCB5E25}"/>
              </a:ext>
            </a:extLst>
          </p:cNvPr>
          <p:cNvSpPr txBox="1"/>
          <p:nvPr/>
        </p:nvSpPr>
        <p:spPr>
          <a:xfrm>
            <a:off x="1742345" y="185052"/>
            <a:ext cx="8808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Space Remote Sensing Open Data Platform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B2CE357-07FC-88FB-3E33-A1D4EE036C9C}"/>
              </a:ext>
            </a:extLst>
          </p:cNvPr>
          <p:cNvCxnSpPr>
            <a:cxnSpLocks/>
          </p:cNvCxnSpPr>
          <p:nvPr/>
        </p:nvCxnSpPr>
        <p:spPr>
          <a:xfrm>
            <a:off x="2129742" y="954911"/>
            <a:ext cx="7778187" cy="0"/>
          </a:xfrm>
          <a:prstGeom prst="line">
            <a:avLst/>
          </a:prstGeom>
          <a:ln w="76200" cmpd="thickThin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7395B2DE-6B8D-D537-C043-309BE15463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3362" y="616384"/>
            <a:ext cx="2364243" cy="8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2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collage of images of a broken wheel&#10;&#10;Description automatically generated">
            <a:extLst>
              <a:ext uri="{FF2B5EF4-FFF2-40B4-BE49-F238E27FC236}">
                <a16:creationId xmlns:a16="http://schemas.microsoft.com/office/drawing/2014/main" id="{B162C031-DC40-FEA9-D879-5E1D5BA91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8" y="4373563"/>
            <a:ext cx="2736850" cy="1431925"/>
          </a:xfrm>
          <a:prstGeom prst="rect">
            <a:avLst/>
          </a:prstGeom>
        </p:spPr>
      </p:pic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B525760-6F53-446D-EA2C-AB3B3E767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8729"/>
            <a:ext cx="3249008" cy="3249008"/>
          </a:xfrm>
        </p:spPr>
      </p:pic>
      <p:pic>
        <p:nvPicPr>
          <p:cNvPr id="19" name="Picture 18" descr="A red and orange image of a fire&#10;&#10;Description automatically generated with medium confidence">
            <a:extLst>
              <a:ext uri="{FF2B5EF4-FFF2-40B4-BE49-F238E27FC236}">
                <a16:creationId xmlns:a16="http://schemas.microsoft.com/office/drawing/2014/main" id="{33E35547-8485-28F5-99C8-E5DA9D034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47" y="37812"/>
            <a:ext cx="4356109" cy="3440640"/>
          </a:xfrm>
          <a:prstGeom prst="rect">
            <a:avLst/>
          </a:prstGeom>
        </p:spPr>
      </p:pic>
      <p:pic>
        <p:nvPicPr>
          <p:cNvPr id="7" name="Picture 6" descr="A diagram of a planet&#10;&#10;Description automatically generated">
            <a:extLst>
              <a:ext uri="{FF2B5EF4-FFF2-40B4-BE49-F238E27FC236}">
                <a16:creationId xmlns:a16="http://schemas.microsoft.com/office/drawing/2014/main" id="{80154348-3A95-2AA6-2A3A-5621F786D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61" y="3516264"/>
            <a:ext cx="5318726" cy="3242708"/>
          </a:xfrm>
          <a:prstGeom prst="rect">
            <a:avLst/>
          </a:prstGeom>
        </p:spPr>
      </p:pic>
      <p:pic>
        <p:nvPicPr>
          <p:cNvPr id="21" name="Picture 20" descr="A close-up of a light source&#10;&#10;Description automatically generated">
            <a:extLst>
              <a:ext uri="{FF2B5EF4-FFF2-40B4-BE49-F238E27FC236}">
                <a16:creationId xmlns:a16="http://schemas.microsoft.com/office/drawing/2014/main" id="{D656D457-4414-3B31-A57D-ABCD04D185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6" y="37812"/>
            <a:ext cx="5318726" cy="33269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6FA56F-A688-D899-0A5B-74028C18A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48" y="3364782"/>
            <a:ext cx="4657115" cy="342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508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0E9C4-0709-4A5B-5D10-499AB6D86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14C6ED-C27E-8071-D45B-DB3739BFAEDE}"/>
              </a:ext>
            </a:extLst>
          </p:cNvPr>
          <p:cNvSpPr/>
          <p:nvPr/>
        </p:nvSpPr>
        <p:spPr>
          <a:xfrm>
            <a:off x="0" y="5712737"/>
            <a:ext cx="12192000" cy="114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168E9-487F-F10F-F70C-B66D3A4B9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3" y="348495"/>
            <a:ext cx="2342847" cy="784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59CBEF-0446-3CE7-9EF7-43446799B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4" y="7787"/>
            <a:ext cx="12150913" cy="2280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F4E173-7D38-8946-23BE-F96072FCD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30" y="2091570"/>
            <a:ext cx="8971355" cy="466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62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7388C8-7CE2-1239-B044-7D097952059F}"/>
              </a:ext>
            </a:extLst>
          </p:cNvPr>
          <p:cNvSpPr/>
          <p:nvPr/>
        </p:nvSpPr>
        <p:spPr>
          <a:xfrm>
            <a:off x="742666" y="998360"/>
            <a:ext cx="10706668" cy="9007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All leading auroral electron transport codes - </a:t>
            </a:r>
            <a:r>
              <a:rPr lang="en-US" sz="2000" dirty="0" err="1"/>
              <a:t>TREx</a:t>
            </a:r>
            <a:r>
              <a:rPr lang="en-US" sz="2000" dirty="0"/>
              <a:t>-ATM, GLOW, TRANSCAR, B3C, and ETRANS - agree within roughly 15–20% for steady-state ionization rates under standard auroral conditions.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2ABB9-8EB6-8E50-809E-20D1A32A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69" y="2071095"/>
            <a:ext cx="10515600" cy="1013299"/>
          </a:xfrm>
        </p:spPr>
        <p:txBody>
          <a:bodyPr>
            <a:normAutofit/>
          </a:bodyPr>
          <a:lstStyle/>
          <a:p>
            <a:r>
              <a:rPr lang="en-CA" sz="3200" b="1" dirty="0" err="1"/>
              <a:t>TREx</a:t>
            </a:r>
            <a:r>
              <a:rPr lang="en-CA" sz="3200" b="1" dirty="0"/>
              <a:t>-Auroral Transport Model (ATM)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646B25C-EB3A-26BD-9435-0561B51C2D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658108"/>
              </p:ext>
            </p:extLst>
          </p:nvPr>
        </p:nvGraphicFramePr>
        <p:xfrm>
          <a:off x="838200" y="257716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E84EC67-AA8B-9368-F145-C8676A66D8C1}"/>
              </a:ext>
            </a:extLst>
          </p:cNvPr>
          <p:cNvSpPr txBox="1"/>
          <p:nvPr/>
        </p:nvSpPr>
        <p:spPr>
          <a:xfrm>
            <a:off x="114868" y="6387152"/>
            <a:ext cx="1201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Liang et al., </a:t>
            </a:r>
            <a:r>
              <a:rPr lang="fr-FR" i="1" dirty="0"/>
              <a:t>JGR: </a:t>
            </a:r>
            <a:r>
              <a:rPr lang="fr-FR" i="1" dirty="0" err="1"/>
              <a:t>Space</a:t>
            </a:r>
            <a:r>
              <a:rPr lang="fr-FR" i="1" dirty="0"/>
              <a:t> </a:t>
            </a:r>
            <a:r>
              <a:rPr lang="fr-FR" i="1" dirty="0" err="1"/>
              <a:t>Physics</a:t>
            </a:r>
            <a:r>
              <a:rPr lang="fr-FR" dirty="0"/>
              <a:t> [2016, 2021, 2024, 2025]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1399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8A265F-CB11-CEBA-DA41-38B2F9C23DBA}"/>
              </a:ext>
            </a:extLst>
          </p:cNvPr>
          <p:cNvSpPr/>
          <p:nvPr/>
        </p:nvSpPr>
        <p:spPr>
          <a:xfrm>
            <a:off x="6793441" y="-3235"/>
            <a:ext cx="5398559" cy="68612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81678F-91EB-43A8-9ED4-8D48C8704616}"/>
              </a:ext>
            </a:extLst>
          </p:cNvPr>
          <p:cNvSpPr txBox="1"/>
          <p:nvPr/>
        </p:nvSpPr>
        <p:spPr>
          <a:xfrm>
            <a:off x="269544" y="146516"/>
            <a:ext cx="6388007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TREx-ATM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TREx-ATM is designed to simulate the transport of electrons/protons over a broad </a:t>
            </a:r>
            <a:r>
              <a:rPr lang="en-CA" dirty="0"/>
              <a:t>range of </a:t>
            </a: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energies (~100eV- 1MeV) and their effects (ionization/excitation/heating) in the </a:t>
            </a:r>
            <a:r>
              <a:rPr lang="en-CA" dirty="0"/>
              <a:t>atmosphere</a:t>
            </a: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/>
              <a:t>TREx-ATM can perform both forward calculation (electron precipitation to ionospheric response) and inverse calculation (multi-wavelength auroral intensities to electron precipitation)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CA" dirty="0"/>
              <a:t>TREx-ATM can be publicly accessed via API </a:t>
            </a:r>
            <a:r>
              <a:rPr lang="en-US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https://data.phys.ucalgary.ca/working_with_data/#api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DEF8E-A565-6EF9-7E1C-3BD7A43233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746"/>
          <a:stretch>
            <a:fillRect/>
          </a:stretch>
        </p:blipFill>
        <p:spPr>
          <a:xfrm>
            <a:off x="6793441" y="93761"/>
            <a:ext cx="2627286" cy="3238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C3FAE0-9D50-6739-12B9-00EDC8FBF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441" y="3429000"/>
            <a:ext cx="2763176" cy="3335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4F3C8-DF50-FDEE-B45D-2882D42E01D3}"/>
              </a:ext>
            </a:extLst>
          </p:cNvPr>
          <p:cNvSpPr txBox="1"/>
          <p:nvPr/>
        </p:nvSpPr>
        <p:spPr>
          <a:xfrm>
            <a:off x="9604383" y="286428"/>
            <a:ext cx="2318073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1600" b="1" dirty="0" err="1"/>
              <a:t>Kamaletdinov</a:t>
            </a:r>
            <a:r>
              <a:rPr lang="en-CA" sz="1600" b="1" dirty="0"/>
              <a:t> et al. GRL 2026</a:t>
            </a:r>
          </a:p>
          <a:p>
            <a:endParaRPr lang="en-CA" sz="1600" b="1" dirty="0"/>
          </a:p>
          <a:p>
            <a:pPr algn="ctr"/>
            <a:r>
              <a:rPr lang="en-US" sz="1600" dirty="0" err="1"/>
              <a:t>TREx</a:t>
            </a:r>
            <a:r>
              <a:rPr lang="en-US" sz="1600" dirty="0"/>
              <a:t>-ATM Forward calculation using combined ELFIN/DMSP electron/proton precipitation data and compare to PFISR observation</a:t>
            </a:r>
            <a:endParaRPr lang="en-CA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6625C-CA97-6D18-780B-7B39278CB4F1}"/>
              </a:ext>
            </a:extLst>
          </p:cNvPr>
          <p:cNvSpPr txBox="1"/>
          <p:nvPr/>
        </p:nvSpPr>
        <p:spPr>
          <a:xfrm>
            <a:off x="9604383" y="3618959"/>
            <a:ext cx="2455630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Sorathia et al., GRL 2025</a:t>
            </a:r>
          </a:p>
          <a:p>
            <a:endParaRPr lang="en-US" sz="1600" dirty="0"/>
          </a:p>
          <a:p>
            <a:r>
              <a:rPr lang="en-US" sz="1600" dirty="0" err="1"/>
              <a:t>TREx</a:t>
            </a:r>
            <a:r>
              <a:rPr lang="en-US" sz="1600" dirty="0"/>
              <a:t>-ATM inversion using </a:t>
            </a:r>
            <a:r>
              <a:rPr lang="en-CA" sz="1600" dirty="0"/>
              <a:t>ground-based optics with WACCM &amp; MSIS neutral atmosphere, inclusive of </a:t>
            </a:r>
            <a:r>
              <a:rPr lang="en-US" sz="1600" dirty="0"/>
              <a:t>atmospheric attenuation (WACCM).</a:t>
            </a:r>
            <a:endParaRPr lang="en-US" sz="1600" b="1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568629-39A9-5740-9126-4598F93B2924}"/>
              </a:ext>
            </a:extLst>
          </p:cNvPr>
          <p:cNvCxnSpPr>
            <a:cxnSpLocks/>
          </p:cNvCxnSpPr>
          <p:nvPr/>
        </p:nvCxnSpPr>
        <p:spPr>
          <a:xfrm>
            <a:off x="355533" y="620541"/>
            <a:ext cx="6302018" cy="0"/>
          </a:xfrm>
          <a:prstGeom prst="line">
            <a:avLst/>
          </a:prstGeom>
          <a:ln w="76200" cmpd="thickThin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0D2D6D1-6E4D-735C-09E3-DB99ED9D0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102" y="-3235"/>
            <a:ext cx="1913105" cy="65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16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056C0-397B-C000-5F06-1CA46E4BD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694D8B1-E14B-4DF3-AFC7-F56852B4C3FF}"/>
              </a:ext>
            </a:extLst>
          </p:cNvPr>
          <p:cNvSpPr/>
          <p:nvPr/>
        </p:nvSpPr>
        <p:spPr>
          <a:xfrm>
            <a:off x="1030406" y="1352895"/>
            <a:ext cx="5065594" cy="5061553"/>
          </a:xfrm>
          <a:prstGeom prst="rect">
            <a:avLst/>
          </a:prstGeom>
          <a:solidFill>
            <a:schemeClr val="tx1"/>
          </a:solidFill>
          <a:ln w="5715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C8AC18-50D7-23EA-DFA3-CF620B7BE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4" t="34306" r="12630" b="28750"/>
          <a:stretch>
            <a:fillRect/>
          </a:stretch>
        </p:blipFill>
        <p:spPr>
          <a:xfrm>
            <a:off x="1294133" y="2393216"/>
            <a:ext cx="4507961" cy="380672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397C22-5365-67EA-54B7-D3F5A274683A}"/>
              </a:ext>
            </a:extLst>
          </p:cNvPr>
          <p:cNvCxnSpPr>
            <a:cxnSpLocks/>
          </p:cNvCxnSpPr>
          <p:nvPr/>
        </p:nvCxnSpPr>
        <p:spPr>
          <a:xfrm flipH="1">
            <a:off x="2908458" y="2214348"/>
            <a:ext cx="566531" cy="885826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B6AE2F-63C6-058F-1FE9-B4515D859AC4}"/>
              </a:ext>
            </a:extLst>
          </p:cNvPr>
          <p:cNvSpPr txBox="1"/>
          <p:nvPr/>
        </p:nvSpPr>
        <p:spPr>
          <a:xfrm>
            <a:off x="2777830" y="1778305"/>
            <a:ext cx="154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Dayglow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75A769-7EA6-EBD3-48BD-D9AEF33D414F}"/>
              </a:ext>
            </a:extLst>
          </p:cNvPr>
          <p:cNvSpPr txBox="1"/>
          <p:nvPr/>
        </p:nvSpPr>
        <p:spPr>
          <a:xfrm>
            <a:off x="1960927" y="1352895"/>
            <a:ext cx="246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Z&amp;P Oval </a:t>
            </a:r>
            <a:r>
              <a:rPr lang="en-US" sz="2800" dirty="0" err="1">
                <a:solidFill>
                  <a:schemeClr val="bg1"/>
                </a:solidFill>
              </a:rPr>
              <a:t>Kp</a:t>
            </a:r>
            <a:r>
              <a:rPr lang="en-US" sz="2800" dirty="0">
                <a:solidFill>
                  <a:schemeClr val="bg1"/>
                </a:solidFill>
              </a:rPr>
              <a:t>=6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E76E32-194D-CE70-9EF8-C1DF6A839CA0}"/>
              </a:ext>
            </a:extLst>
          </p:cNvPr>
          <p:cNvSpPr txBox="1"/>
          <p:nvPr/>
        </p:nvSpPr>
        <p:spPr>
          <a:xfrm>
            <a:off x="6811222" y="2214348"/>
            <a:ext cx="48900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Projected map viewed by satellite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Satellite at 15 RE over North 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Z&amp;P Oval (</a:t>
            </a:r>
            <a:r>
              <a:rPr lang="en-US" dirty="0" err="1"/>
              <a:t>Kp</a:t>
            </a:r>
            <a:r>
              <a:rPr lang="en-US" dirty="0"/>
              <a:t>=6) + dayglow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Projected to 110 km altitude.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LOS integral and absorption fully considered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F7B568F-526C-DCEC-311B-9AC3A365DC5D}"/>
              </a:ext>
            </a:extLst>
          </p:cNvPr>
          <p:cNvCxnSpPr>
            <a:cxnSpLocks/>
          </p:cNvCxnSpPr>
          <p:nvPr/>
        </p:nvCxnSpPr>
        <p:spPr>
          <a:xfrm>
            <a:off x="355533" y="620541"/>
            <a:ext cx="10030413" cy="0"/>
          </a:xfrm>
          <a:prstGeom prst="line">
            <a:avLst/>
          </a:prstGeom>
          <a:ln w="76200" cmpd="thickThin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8B321FD-DA79-A146-7CF1-016CA4325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895" y="0"/>
            <a:ext cx="1913105" cy="6578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BB43A0-DF2E-4A24-9E6A-37314A7A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73" y="-48759"/>
            <a:ext cx="10515600" cy="1013299"/>
          </a:xfrm>
        </p:spPr>
        <p:txBody>
          <a:bodyPr>
            <a:normAutofit/>
          </a:bodyPr>
          <a:lstStyle/>
          <a:p>
            <a:r>
              <a:rPr lang="en-CA" sz="3200" b="1" u="sng" dirty="0" err="1"/>
              <a:t>TREx</a:t>
            </a:r>
            <a:r>
              <a:rPr lang="en-CA" sz="3200" b="1" u="sng" dirty="0"/>
              <a:t>-ATM Capabilities:</a:t>
            </a:r>
            <a:r>
              <a:rPr lang="en-CA" sz="3200" b="1" dirty="0"/>
              <a:t>  Satellite UV Imaging (SMILE-UVI)</a:t>
            </a:r>
          </a:p>
        </p:txBody>
      </p:sp>
    </p:spTree>
    <p:extLst>
      <p:ext uri="{BB962C8B-B14F-4D97-AF65-F5344CB8AC3E}">
        <p14:creationId xmlns:p14="http://schemas.microsoft.com/office/powerpoint/2010/main" val="2108776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B77F68-0B74-FA68-DDEF-153F79705AAE}"/>
              </a:ext>
            </a:extLst>
          </p:cNvPr>
          <p:cNvSpPr/>
          <p:nvPr/>
        </p:nvSpPr>
        <p:spPr>
          <a:xfrm>
            <a:off x="610809" y="857779"/>
            <a:ext cx="3043451" cy="94852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Sensor RT Feeds</a:t>
            </a:r>
          </a:p>
          <a:p>
            <a:pPr algn="ctr"/>
            <a:r>
              <a:rPr lang="en-CA" sz="1400" dirty="0"/>
              <a:t>(images/spectra/raw power)</a:t>
            </a:r>
          </a:p>
          <a:p>
            <a:pPr algn="ctr"/>
            <a:r>
              <a:rPr lang="en-CA" sz="1400" dirty="0"/>
              <a:t>6-60s latency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8D5DF5-E092-BCC6-4E54-CD4154D35832}"/>
              </a:ext>
            </a:extLst>
          </p:cNvPr>
          <p:cNvSpPr/>
          <p:nvPr/>
        </p:nvSpPr>
        <p:spPr>
          <a:xfrm>
            <a:off x="498938" y="4204649"/>
            <a:ext cx="3097246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Neutral Profiles </a:t>
            </a:r>
          </a:p>
          <a:p>
            <a:pPr algn="ctr"/>
            <a:r>
              <a:rPr lang="en-CA" dirty="0"/>
              <a:t>(WACCM &amp; MSIS)</a:t>
            </a:r>
          </a:p>
          <a:p>
            <a:pPr algn="ctr"/>
            <a:r>
              <a:rPr lang="en-CA" sz="1400" i="1" dirty="0"/>
              <a:t>precomputed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370E5A-3D3E-7418-C07E-09E9832D8B94}"/>
              </a:ext>
            </a:extLst>
          </p:cNvPr>
          <p:cNvSpPr/>
          <p:nvPr/>
        </p:nvSpPr>
        <p:spPr>
          <a:xfrm>
            <a:off x="5135880" y="2025555"/>
            <a:ext cx="2186144" cy="1255594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/>
              <a:t>TREx</a:t>
            </a:r>
            <a:r>
              <a:rPr lang="en-CA" dirty="0"/>
              <a:t>-ATM inversion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95B5AA01-2427-6A1A-8784-E058580BF7CD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3654260" y="1332039"/>
            <a:ext cx="1481620" cy="1321313"/>
          </a:xfrm>
          <a:prstGeom prst="bentConnector3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C97F794-4E32-940A-6880-DC4CCD810343}"/>
              </a:ext>
            </a:extLst>
          </p:cNvPr>
          <p:cNvSpPr txBox="1"/>
          <p:nvPr/>
        </p:nvSpPr>
        <p:spPr>
          <a:xfrm>
            <a:off x="1290719" y="2535268"/>
            <a:ext cx="1567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/>
              <a:t>6-60s latency 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29A1EB7-E618-64F1-ADC1-06E1D7F7663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3596184" y="2653352"/>
            <a:ext cx="1539696" cy="2025557"/>
          </a:xfrm>
          <a:prstGeom prst="bentConnector3">
            <a:avLst>
              <a:gd name="adj1" fmla="val 5198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CA2F512-C63B-E9D2-16A7-C6960695C6BC}"/>
              </a:ext>
            </a:extLst>
          </p:cNvPr>
          <p:cNvSpPr/>
          <p:nvPr/>
        </p:nvSpPr>
        <p:spPr>
          <a:xfrm>
            <a:off x="186974" y="5651553"/>
            <a:ext cx="2531660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Solar Flux</a:t>
            </a:r>
          </a:p>
          <a:p>
            <a:pPr algn="ctr"/>
            <a:r>
              <a:rPr lang="en-CA" dirty="0"/>
              <a:t>(F10.7)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180FF8D-E516-3341-8CB8-CB504C10A78A}"/>
              </a:ext>
            </a:extLst>
          </p:cNvPr>
          <p:cNvSpPr/>
          <p:nvPr/>
        </p:nvSpPr>
        <p:spPr>
          <a:xfrm>
            <a:off x="2914934" y="5651553"/>
            <a:ext cx="2531660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Geomagnetic Indices</a:t>
            </a:r>
          </a:p>
          <a:p>
            <a:pPr algn="ctr"/>
            <a:r>
              <a:rPr lang="en-CA" dirty="0"/>
              <a:t>(</a:t>
            </a:r>
            <a:r>
              <a:rPr lang="en-CA" dirty="0" err="1"/>
              <a:t>Kp</a:t>
            </a:r>
            <a:r>
              <a:rPr lang="en-CA" dirty="0"/>
              <a:t>, DST)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D7544C6-B16A-727D-69EF-AECCDBC01452}"/>
              </a:ext>
            </a:extLst>
          </p:cNvPr>
          <p:cNvSpPr/>
          <p:nvPr/>
        </p:nvSpPr>
        <p:spPr>
          <a:xfrm>
            <a:off x="498938" y="3090729"/>
            <a:ext cx="3097246" cy="9485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Background State</a:t>
            </a:r>
          </a:p>
          <a:p>
            <a:pPr algn="ctr"/>
            <a:r>
              <a:rPr lang="en-CA" dirty="0"/>
              <a:t>(IRI)</a:t>
            </a:r>
          </a:p>
          <a:p>
            <a:pPr algn="ctr"/>
            <a:r>
              <a:rPr lang="en-CA" sz="1400" i="1" dirty="0"/>
              <a:t>precomputed</a:t>
            </a:r>
            <a:endParaRPr lang="en-CA" i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4DB5D53-E88B-A0F6-E5C4-CF82E911D0C9}"/>
              </a:ext>
            </a:extLst>
          </p:cNvPr>
          <p:cNvSpPr/>
          <p:nvPr/>
        </p:nvSpPr>
        <p:spPr>
          <a:xfrm>
            <a:off x="557014" y="1992695"/>
            <a:ext cx="3097246" cy="94852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Precipitation Spectrum Shape</a:t>
            </a:r>
          </a:p>
          <a:p>
            <a:pPr algn="ctr"/>
            <a:r>
              <a:rPr lang="en-CA" sz="1400" i="1" dirty="0"/>
              <a:t>Maxwellian, etc.</a:t>
            </a:r>
            <a:endParaRPr lang="en-CA" i="1" dirty="0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55D9D7A-132C-91D9-5E69-63D15A7DA345}"/>
              </a:ext>
            </a:extLst>
          </p:cNvPr>
          <p:cNvCxnSpPr>
            <a:stCxn id="18" idx="0"/>
            <a:endCxn id="24" idx="1"/>
          </p:cNvCxnSpPr>
          <p:nvPr/>
        </p:nvCxnSpPr>
        <p:spPr>
          <a:xfrm rot="16200000" flipV="1">
            <a:off x="-67411" y="4131338"/>
            <a:ext cx="2086564" cy="953866"/>
          </a:xfrm>
          <a:prstGeom prst="bentConnector4">
            <a:avLst>
              <a:gd name="adj1" fmla="val 10150"/>
              <a:gd name="adj2" fmla="val 135901"/>
            </a:avLst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BC61D605-21CF-180E-891D-BF91231879C3}"/>
              </a:ext>
            </a:extLst>
          </p:cNvPr>
          <p:cNvCxnSpPr>
            <a:stCxn id="18" idx="0"/>
            <a:endCxn id="7" idx="1"/>
          </p:cNvCxnSpPr>
          <p:nvPr/>
        </p:nvCxnSpPr>
        <p:spPr>
          <a:xfrm rot="16200000" flipV="1">
            <a:off x="489549" y="4688298"/>
            <a:ext cx="972644" cy="953866"/>
          </a:xfrm>
          <a:prstGeom prst="bentConnector4">
            <a:avLst>
              <a:gd name="adj1" fmla="val 20919"/>
              <a:gd name="adj2" fmla="val 135901"/>
            </a:avLst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CA202498-6C4D-DBE7-B167-3A7D289CCAFD}"/>
              </a:ext>
            </a:extLst>
          </p:cNvPr>
          <p:cNvCxnSpPr>
            <a:stCxn id="19" idx="0"/>
            <a:endCxn id="7" idx="2"/>
          </p:cNvCxnSpPr>
          <p:nvPr/>
        </p:nvCxnSpPr>
        <p:spPr>
          <a:xfrm rot="16200000" flipV="1">
            <a:off x="2864971" y="4335759"/>
            <a:ext cx="498384" cy="2133203"/>
          </a:xfrm>
          <a:prstGeom prst="bentConnector3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493CB4B9-CE2F-8B0F-74F5-A84E253243DE}"/>
              </a:ext>
            </a:extLst>
          </p:cNvPr>
          <p:cNvCxnSpPr>
            <a:stCxn id="26" idx="3"/>
            <a:endCxn id="8" idx="1"/>
          </p:cNvCxnSpPr>
          <p:nvPr/>
        </p:nvCxnSpPr>
        <p:spPr>
          <a:xfrm>
            <a:off x="3654260" y="2466955"/>
            <a:ext cx="1481620" cy="186397"/>
          </a:xfrm>
          <a:prstGeom prst="bentConnector3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7B2A89A9-A5FB-4F2B-AB89-04139994A2B1}"/>
              </a:ext>
            </a:extLst>
          </p:cNvPr>
          <p:cNvCxnSpPr>
            <a:stCxn id="24" idx="3"/>
            <a:endCxn id="8" idx="1"/>
          </p:cNvCxnSpPr>
          <p:nvPr/>
        </p:nvCxnSpPr>
        <p:spPr>
          <a:xfrm flipV="1">
            <a:off x="3596184" y="2653352"/>
            <a:ext cx="1539696" cy="911637"/>
          </a:xfrm>
          <a:prstGeom prst="bentConnector3">
            <a:avLst>
              <a:gd name="adj1" fmla="val 5198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The image depicts a graph comparing various plasma parameters, such as electron density, plasma density, and emission rates, against altitude in kilometers, including ion and electron densities, temperatures, and conductivity values.&#10;&#10;AI-generated content may be incorrect.">
            <a:extLst>
              <a:ext uri="{FF2B5EF4-FFF2-40B4-BE49-F238E27FC236}">
                <a16:creationId xmlns:a16="http://schemas.microsoft.com/office/drawing/2014/main" id="{3D0B8CEA-57ED-9CE9-817D-5FDC902B72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08"/>
          <a:stretch>
            <a:fillRect/>
          </a:stretch>
        </p:blipFill>
        <p:spPr>
          <a:xfrm>
            <a:off x="8233126" y="827863"/>
            <a:ext cx="3323010" cy="5803913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305AE43-1147-BFCE-C55B-70E1AD27C445}"/>
              </a:ext>
            </a:extLst>
          </p:cNvPr>
          <p:cNvCxnSpPr>
            <a:stCxn id="8" idx="3"/>
          </p:cNvCxnSpPr>
          <p:nvPr/>
        </p:nvCxnSpPr>
        <p:spPr>
          <a:xfrm>
            <a:off x="7322024" y="2653352"/>
            <a:ext cx="47323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9D42FD1-C357-DE44-7926-9406E64DD0B3}"/>
              </a:ext>
            </a:extLst>
          </p:cNvPr>
          <p:cNvCxnSpPr>
            <a:cxnSpLocks/>
          </p:cNvCxnSpPr>
          <p:nvPr/>
        </p:nvCxnSpPr>
        <p:spPr>
          <a:xfrm>
            <a:off x="355533" y="620541"/>
            <a:ext cx="10030413" cy="0"/>
          </a:xfrm>
          <a:prstGeom prst="line">
            <a:avLst/>
          </a:prstGeom>
          <a:ln w="76200" cmpd="thickThin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2CC5C8-7546-8A8A-63AB-FDBAA80B0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895" y="0"/>
            <a:ext cx="1913105" cy="6578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7B6E972-EBCB-F795-3AE3-A7BEE9FCE16D}"/>
              </a:ext>
            </a:extLst>
          </p:cNvPr>
          <p:cNvSpPr txBox="1">
            <a:spLocks/>
          </p:cNvSpPr>
          <p:nvPr/>
        </p:nvSpPr>
        <p:spPr>
          <a:xfrm>
            <a:off x="271821" y="-48759"/>
            <a:ext cx="10515600" cy="1013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b="1" u="sng" dirty="0" err="1"/>
              <a:t>TREx</a:t>
            </a:r>
            <a:r>
              <a:rPr lang="en-CA" sz="3200" b="1" u="sng" dirty="0"/>
              <a:t>-ATM Capabilities:</a:t>
            </a:r>
            <a:r>
              <a:rPr lang="en-CA" sz="3200" b="1" dirty="0"/>
              <a:t>  Integration into SW frameworks</a:t>
            </a:r>
          </a:p>
        </p:txBody>
      </p:sp>
    </p:spTree>
    <p:extLst>
      <p:ext uri="{BB962C8B-B14F-4D97-AF65-F5344CB8AC3E}">
        <p14:creationId xmlns:p14="http://schemas.microsoft.com/office/powerpoint/2010/main" val="594704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e474bef-12c5-48b0-b303-ba14556eb5b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75101EA623884CA7CFEDE4E4FB8652" ma:contentTypeVersion="18" ma:contentTypeDescription="Create a new document." ma:contentTypeScope="" ma:versionID="351d2ed3d9a58ad645562775c462f467">
  <xsd:schema xmlns:xsd="http://www.w3.org/2001/XMLSchema" xmlns:xs="http://www.w3.org/2001/XMLSchema" xmlns:p="http://schemas.microsoft.com/office/2006/metadata/properties" xmlns:ns3="ceefa71a-177a-4f6e-a3db-97b30c045554" xmlns:ns4="be474bef-12c5-48b0-b303-ba14556eb5b6" targetNamespace="http://schemas.microsoft.com/office/2006/metadata/properties" ma:root="true" ma:fieldsID="0ecaceb1199c7082f49f7d9fe097f136" ns3:_="" ns4:_="">
    <xsd:import namespace="ceefa71a-177a-4f6e-a3db-97b30c045554"/>
    <xsd:import namespace="be474bef-12c5-48b0-b303-ba14556eb5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efa71a-177a-4f6e-a3db-97b30c0455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74bef-12c5-48b0-b303-ba14556eb5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F66895-5982-4AE2-B5B0-B7860F4D15DF}">
  <ds:schemaRefs>
    <ds:schemaRef ds:uri="be474bef-12c5-48b0-b303-ba14556eb5b6"/>
    <ds:schemaRef ds:uri="ceefa71a-177a-4f6e-a3db-97b30c04555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D0C8DF7-84DB-4606-A994-D67DE6616D1C}">
  <ds:schemaRefs>
    <ds:schemaRef ds:uri="be474bef-12c5-48b0-b303-ba14556eb5b6"/>
    <ds:schemaRef ds:uri="ceefa71a-177a-4f6e-a3db-97b30c0455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3DA2A04-1727-47CB-B719-A358CF898D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3937</TotalTime>
  <Words>966</Words>
  <Application>Microsoft Office PowerPoint</Application>
  <PresentationFormat>Widescreen</PresentationFormat>
  <Paragraphs>147</Paragraphs>
  <Slides>18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Aptos Display</vt:lpstr>
      <vt:lpstr>Arial</vt:lpstr>
      <vt:lpstr>Arial Nova Cond</vt:lpstr>
      <vt:lpstr>Calibri</vt:lpstr>
      <vt:lpstr>Calibri Light</vt:lpstr>
      <vt:lpstr>Office Theme</vt:lpstr>
      <vt:lpstr>1_Office Theme</vt:lpstr>
      <vt:lpstr>2_Office Theme</vt:lpstr>
      <vt:lpstr>3_Office Theme</vt:lpstr>
      <vt:lpstr>Constraining Ionospheric State from Ground-Based Auroral Observations: The TREx-ATM Framework for Space Weather Applications</vt:lpstr>
      <vt:lpstr>PowerPoint Presentation</vt:lpstr>
      <vt:lpstr>PowerPoint Presentation</vt:lpstr>
      <vt:lpstr>PowerPoint Presentation</vt:lpstr>
      <vt:lpstr>PowerPoint Presentation</vt:lpstr>
      <vt:lpstr>TREx-Auroral Transport Model (ATM)</vt:lpstr>
      <vt:lpstr>PowerPoint Presentation</vt:lpstr>
      <vt:lpstr>TREx-ATM Capabilities:  Satellite UV Imaging (SMILE-UVI)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Extras.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Louise Spanswick</dc:creator>
  <cp:lastModifiedBy>Emma Louise Spanswick</cp:lastModifiedBy>
  <cp:revision>3</cp:revision>
  <dcterms:created xsi:type="dcterms:W3CDTF">2024-02-17T21:30:14Z</dcterms:created>
  <dcterms:modified xsi:type="dcterms:W3CDTF">2026-04-08T12:22:06Z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0x010100FF75101EA623884CA7CFEDE4E4FB8652</vt:lpwstr>
  </property>
</Properties>
</file>