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9" r:id="rId6"/>
    <p:sldId id="270" r:id="rId7"/>
    <p:sldId id="271" r:id="rId8"/>
    <p:sldId id="260" r:id="rId9"/>
    <p:sldId id="272"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59" d="100"/>
          <a:sy n="59" d="100"/>
        </p:scale>
        <p:origin x="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83488-217C-4896-B2E3-0F3A2051D30C}" type="datetimeFigureOut">
              <a:rPr lang="fr-FR" smtClean="0"/>
              <a:t>26/05/2026</a:t>
            </a:fld>
            <a:endParaRPr lang="fr-FR"/>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D5923-2FCB-449C-9C98-15870C3F2FB2}" type="slidenum">
              <a:rPr lang="fr-FR" smtClean="0"/>
              <a:t>‹№›</a:t>
            </a:fld>
            <a:endParaRPr lang="fr-FR"/>
          </a:p>
        </p:txBody>
      </p:sp>
    </p:spTree>
    <p:extLst>
      <p:ext uri="{BB962C8B-B14F-4D97-AF65-F5344CB8AC3E}">
        <p14:creationId xmlns:p14="http://schemas.microsoft.com/office/powerpoint/2010/main" val="15222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ntrol.com/blog/spacex-1-million-orbital-data-centers-fcc-filing-2026#:~:text=SpaceX%20seeks%20FCC%20approval%20to%20deploy%20up%20to,deal%20valuing%20the%20combined%20entity%20at%20%241.25%20trill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fr-FR" dirty="0"/>
          </a:p>
        </p:txBody>
      </p:sp>
      <p:sp>
        <p:nvSpPr>
          <p:cNvPr id="4" name="Місце для номера слайда 3"/>
          <p:cNvSpPr>
            <a:spLocks noGrp="1"/>
          </p:cNvSpPr>
          <p:nvPr>
            <p:ph type="sldNum" sz="quarter" idx="5"/>
          </p:nvPr>
        </p:nvSpPr>
        <p:spPr/>
        <p:txBody>
          <a:bodyPr/>
          <a:lstStyle/>
          <a:p>
            <a:fld id="{C5AD5923-2FCB-449C-9C98-15870C3F2FB2}" type="slidenum">
              <a:rPr lang="fr-FR" smtClean="0"/>
              <a:t>1</a:t>
            </a:fld>
            <a:endParaRPr lang="fr-FR"/>
          </a:p>
        </p:txBody>
      </p:sp>
    </p:spTree>
    <p:extLst>
      <p:ext uri="{BB962C8B-B14F-4D97-AF65-F5344CB8AC3E}">
        <p14:creationId xmlns:p14="http://schemas.microsoft.com/office/powerpoint/2010/main" val="383233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fr-FR" dirty="0"/>
              <a:t>General Data Protection Rules</a:t>
            </a:r>
          </a:p>
        </p:txBody>
      </p:sp>
      <p:sp>
        <p:nvSpPr>
          <p:cNvPr id="4" name="Місце для номера слайда 3"/>
          <p:cNvSpPr>
            <a:spLocks noGrp="1"/>
          </p:cNvSpPr>
          <p:nvPr>
            <p:ph type="sldNum" sz="quarter" idx="5"/>
          </p:nvPr>
        </p:nvSpPr>
        <p:spPr/>
        <p:txBody>
          <a:bodyPr/>
          <a:lstStyle/>
          <a:p>
            <a:fld id="{C5AD5923-2FCB-449C-9C98-15870C3F2FB2}" type="slidenum">
              <a:rPr lang="fr-FR" smtClean="0"/>
              <a:t>2</a:t>
            </a:fld>
            <a:endParaRPr lang="fr-FR"/>
          </a:p>
        </p:txBody>
      </p:sp>
    </p:spTree>
    <p:extLst>
      <p:ext uri="{BB962C8B-B14F-4D97-AF65-F5344CB8AC3E}">
        <p14:creationId xmlns:p14="http://schemas.microsoft.com/office/powerpoint/2010/main" val="47198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indent="0">
              <a:buNone/>
            </a:pPr>
            <a:r>
              <a:rPr lang="en-US" dirty="0"/>
              <a:t>The FCC opened SpaceX's application for public comment, initiating formal review of the largest satellite constellation ever proposed. Key regulatory questions include: </a:t>
            </a:r>
            <a:r>
              <a:rPr lang="en-US" b="1" dirty="0"/>
              <a:t>Spectrum allocation</a:t>
            </a:r>
            <a:r>
              <a:rPr lang="en-US" dirty="0"/>
              <a:t> for intersatellite optical links and ground communications; </a:t>
            </a:r>
            <a:r>
              <a:rPr lang="en-US" b="1" dirty="0"/>
              <a:t>Orbital debris mitigation</a:t>
            </a:r>
            <a:r>
              <a:rPr lang="en-US" dirty="0"/>
              <a:t> plans for one million spacecraft; </a:t>
            </a:r>
            <a:r>
              <a:rPr lang="en-US" b="1" dirty="0"/>
              <a:t>Milestone flexibility</a:t>
            </a:r>
            <a:r>
              <a:rPr lang="en-US" dirty="0"/>
              <a:t> given the unprecedented scale; </a:t>
            </a:r>
            <a:r>
              <a:rPr lang="en-US" b="1" dirty="0"/>
              <a:t>Interference</a:t>
            </a:r>
            <a:r>
              <a:rPr lang="en-US" dirty="0"/>
              <a:t> with existing satellite systems and astronomical observation; </a:t>
            </a:r>
            <a:r>
              <a:rPr lang="en-US" b="1" dirty="0"/>
              <a:t>Environmental Impact. </a:t>
            </a:r>
          </a:p>
          <a:p>
            <a:pPr marL="0" indent="0">
              <a:buNone/>
            </a:pPr>
            <a:r>
              <a:rPr lang="en-US" dirty="0"/>
              <a:t>While orbital data centers eliminate terrestrial land use, water consumption, and grid strain, they introduce new environmental considerations: </a:t>
            </a:r>
            <a:r>
              <a:rPr lang="en-US" b="1" dirty="0"/>
              <a:t>Launch emissions</a:t>
            </a:r>
            <a:r>
              <a:rPr lang="en-US" dirty="0"/>
              <a:t> from rocket fuel combustion; </a:t>
            </a:r>
            <a:r>
              <a:rPr lang="en-US" b="1" dirty="0"/>
              <a:t>Orbital debris accumulation</a:t>
            </a:r>
            <a:r>
              <a:rPr lang="en-US" dirty="0"/>
              <a:t> from decommissioned satellites; </a:t>
            </a:r>
            <a:r>
              <a:rPr lang="en-US" b="1" dirty="0"/>
              <a:t>Light pollution</a:t>
            </a:r>
            <a:r>
              <a:rPr lang="en-US" dirty="0"/>
              <a:t> affecting ground-based astronomy; </a:t>
            </a:r>
            <a:r>
              <a:rPr lang="en-US" b="1" dirty="0"/>
              <a:t>Electromagnetic interference</a:t>
            </a:r>
            <a:r>
              <a:rPr lang="en-US" dirty="0"/>
              <a:t> with scientific instruments</a:t>
            </a:r>
          </a:p>
          <a:p>
            <a:pPr marL="0" indent="0">
              <a:buNone/>
            </a:pPr>
            <a:r>
              <a:rPr lang="fr-FR" dirty="0">
                <a:hlinkClick r:id="rId3"/>
              </a:rPr>
              <a:t>SpaceX 1M Orbital Data Centers: FCC Filing Analysis | Introl Blog</a:t>
            </a:r>
            <a:endParaRPr lang="fr-FR" dirty="0"/>
          </a:p>
          <a:p>
            <a:endParaRPr lang="fr-FR" dirty="0"/>
          </a:p>
        </p:txBody>
      </p:sp>
      <p:sp>
        <p:nvSpPr>
          <p:cNvPr id="4" name="Місце для номера слайда 3"/>
          <p:cNvSpPr>
            <a:spLocks noGrp="1"/>
          </p:cNvSpPr>
          <p:nvPr>
            <p:ph type="sldNum" sz="quarter" idx="5"/>
          </p:nvPr>
        </p:nvSpPr>
        <p:spPr/>
        <p:txBody>
          <a:bodyPr/>
          <a:lstStyle/>
          <a:p>
            <a:fld id="{C5AD5923-2FCB-449C-9C98-15870C3F2FB2}" type="slidenum">
              <a:rPr lang="fr-FR" smtClean="0"/>
              <a:t>3</a:t>
            </a:fld>
            <a:endParaRPr lang="fr-FR"/>
          </a:p>
        </p:txBody>
      </p:sp>
    </p:spTree>
    <p:extLst>
      <p:ext uri="{BB962C8B-B14F-4D97-AF65-F5344CB8AC3E}">
        <p14:creationId xmlns:p14="http://schemas.microsoft.com/office/powerpoint/2010/main" val="381935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57E184-5AFF-29E2-DE74-4FC2F0F1C8C2}"/>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fr-FR"/>
          </a:p>
        </p:txBody>
      </p:sp>
      <p:sp>
        <p:nvSpPr>
          <p:cNvPr id="3" name="Підзаголовок 2">
            <a:extLst>
              <a:ext uri="{FF2B5EF4-FFF2-40B4-BE49-F238E27FC236}">
                <a16:creationId xmlns:a16="http://schemas.microsoft.com/office/drawing/2014/main" id="{64C0E678-F89A-91C7-F582-4A06A7AD5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fr-FR"/>
          </a:p>
        </p:txBody>
      </p:sp>
      <p:sp>
        <p:nvSpPr>
          <p:cNvPr id="4" name="Місце для дати 3">
            <a:extLst>
              <a:ext uri="{FF2B5EF4-FFF2-40B4-BE49-F238E27FC236}">
                <a16:creationId xmlns:a16="http://schemas.microsoft.com/office/drawing/2014/main" id="{17113A67-4B93-21EE-66EB-BA61814713D2}"/>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5" name="Місце для нижнього колонтитула 4">
            <a:extLst>
              <a:ext uri="{FF2B5EF4-FFF2-40B4-BE49-F238E27FC236}">
                <a16:creationId xmlns:a16="http://schemas.microsoft.com/office/drawing/2014/main" id="{AEBBCF1A-A5AD-7347-C365-538528ADC19D}"/>
              </a:ext>
            </a:extLst>
          </p:cNvPr>
          <p:cNvSpPr>
            <a:spLocks noGrp="1"/>
          </p:cNvSpPr>
          <p:nvPr>
            <p:ph type="ftr" sz="quarter" idx="11"/>
          </p:nvPr>
        </p:nvSpPr>
        <p:spPr/>
        <p:txBody>
          <a:bodyPr/>
          <a:lstStyle/>
          <a:p>
            <a:endParaRPr lang="fr-FR"/>
          </a:p>
        </p:txBody>
      </p:sp>
      <p:sp>
        <p:nvSpPr>
          <p:cNvPr id="6" name="Місце для номера слайда 5">
            <a:extLst>
              <a:ext uri="{FF2B5EF4-FFF2-40B4-BE49-F238E27FC236}">
                <a16:creationId xmlns:a16="http://schemas.microsoft.com/office/drawing/2014/main" id="{217A24DD-5379-49C6-E019-4BAB118D184A}"/>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35778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FBAC8D-DF26-B6DF-0E3F-F04BB82C5455}"/>
              </a:ext>
            </a:extLst>
          </p:cNvPr>
          <p:cNvSpPr>
            <a:spLocks noGrp="1"/>
          </p:cNvSpPr>
          <p:nvPr>
            <p:ph type="title"/>
          </p:nvPr>
        </p:nvSpPr>
        <p:spPr/>
        <p:txBody>
          <a:bodyPr/>
          <a:lstStyle/>
          <a:p>
            <a:r>
              <a:rPr lang="uk-UA"/>
              <a:t>Клацніть, щоб редагувати стиль зразка заголовка</a:t>
            </a:r>
            <a:endParaRPr lang="fr-FR"/>
          </a:p>
        </p:txBody>
      </p:sp>
      <p:sp>
        <p:nvSpPr>
          <p:cNvPr id="3" name="Місце для вертикального тексту 2">
            <a:extLst>
              <a:ext uri="{FF2B5EF4-FFF2-40B4-BE49-F238E27FC236}">
                <a16:creationId xmlns:a16="http://schemas.microsoft.com/office/drawing/2014/main" id="{38FEFF08-7BB2-DA22-5976-E07A86009013}"/>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4" name="Місце для дати 3">
            <a:extLst>
              <a:ext uri="{FF2B5EF4-FFF2-40B4-BE49-F238E27FC236}">
                <a16:creationId xmlns:a16="http://schemas.microsoft.com/office/drawing/2014/main" id="{110AE79A-F00E-61EF-F43E-3254919119DF}"/>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5" name="Місце для нижнього колонтитула 4">
            <a:extLst>
              <a:ext uri="{FF2B5EF4-FFF2-40B4-BE49-F238E27FC236}">
                <a16:creationId xmlns:a16="http://schemas.microsoft.com/office/drawing/2014/main" id="{A059B238-F818-7C98-EE85-2E99314E4EF3}"/>
              </a:ext>
            </a:extLst>
          </p:cNvPr>
          <p:cNvSpPr>
            <a:spLocks noGrp="1"/>
          </p:cNvSpPr>
          <p:nvPr>
            <p:ph type="ftr" sz="quarter" idx="11"/>
          </p:nvPr>
        </p:nvSpPr>
        <p:spPr/>
        <p:txBody>
          <a:bodyPr/>
          <a:lstStyle/>
          <a:p>
            <a:endParaRPr lang="fr-FR"/>
          </a:p>
        </p:txBody>
      </p:sp>
      <p:sp>
        <p:nvSpPr>
          <p:cNvPr id="6" name="Місце для номера слайда 5">
            <a:extLst>
              <a:ext uri="{FF2B5EF4-FFF2-40B4-BE49-F238E27FC236}">
                <a16:creationId xmlns:a16="http://schemas.microsoft.com/office/drawing/2014/main" id="{C6F68739-115C-5278-053A-C2697641CDB6}"/>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109422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6A6D539-978A-45FE-B996-4375E425F3AD}"/>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fr-FR"/>
          </a:p>
        </p:txBody>
      </p:sp>
      <p:sp>
        <p:nvSpPr>
          <p:cNvPr id="3" name="Місце для вертикального тексту 2">
            <a:extLst>
              <a:ext uri="{FF2B5EF4-FFF2-40B4-BE49-F238E27FC236}">
                <a16:creationId xmlns:a16="http://schemas.microsoft.com/office/drawing/2014/main" id="{48048570-9425-5344-947A-7F964E7F8593}"/>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4" name="Місце для дати 3">
            <a:extLst>
              <a:ext uri="{FF2B5EF4-FFF2-40B4-BE49-F238E27FC236}">
                <a16:creationId xmlns:a16="http://schemas.microsoft.com/office/drawing/2014/main" id="{5FAF0985-1FF7-D455-4C4A-52269C264EE5}"/>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5" name="Місце для нижнього колонтитула 4">
            <a:extLst>
              <a:ext uri="{FF2B5EF4-FFF2-40B4-BE49-F238E27FC236}">
                <a16:creationId xmlns:a16="http://schemas.microsoft.com/office/drawing/2014/main" id="{83DE328F-09F2-C9F1-6442-C12243FE9FD5}"/>
              </a:ext>
            </a:extLst>
          </p:cNvPr>
          <p:cNvSpPr>
            <a:spLocks noGrp="1"/>
          </p:cNvSpPr>
          <p:nvPr>
            <p:ph type="ftr" sz="quarter" idx="11"/>
          </p:nvPr>
        </p:nvSpPr>
        <p:spPr/>
        <p:txBody>
          <a:bodyPr/>
          <a:lstStyle/>
          <a:p>
            <a:endParaRPr lang="fr-FR"/>
          </a:p>
        </p:txBody>
      </p:sp>
      <p:sp>
        <p:nvSpPr>
          <p:cNvPr id="6" name="Місце для номера слайда 5">
            <a:extLst>
              <a:ext uri="{FF2B5EF4-FFF2-40B4-BE49-F238E27FC236}">
                <a16:creationId xmlns:a16="http://schemas.microsoft.com/office/drawing/2014/main" id="{BD134C8E-039F-FCA6-8D63-901D91D7B16B}"/>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416187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DC6BD3-6E5B-7E82-CB42-0F20F7CDD9EF}"/>
              </a:ext>
            </a:extLst>
          </p:cNvPr>
          <p:cNvSpPr>
            <a:spLocks noGrp="1"/>
          </p:cNvSpPr>
          <p:nvPr>
            <p:ph type="title"/>
          </p:nvPr>
        </p:nvSpPr>
        <p:spPr/>
        <p:txBody>
          <a:bodyPr/>
          <a:lstStyle/>
          <a:p>
            <a:r>
              <a:rPr lang="uk-UA"/>
              <a:t>Клацніть, щоб редагувати стиль зразка заголовка</a:t>
            </a:r>
            <a:endParaRPr lang="fr-FR"/>
          </a:p>
        </p:txBody>
      </p:sp>
      <p:sp>
        <p:nvSpPr>
          <p:cNvPr id="3" name="Місце для вмісту 2">
            <a:extLst>
              <a:ext uri="{FF2B5EF4-FFF2-40B4-BE49-F238E27FC236}">
                <a16:creationId xmlns:a16="http://schemas.microsoft.com/office/drawing/2014/main" id="{DE0AD6E9-14BD-1B07-82B6-9C3B00509C24}"/>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4" name="Місце для дати 3">
            <a:extLst>
              <a:ext uri="{FF2B5EF4-FFF2-40B4-BE49-F238E27FC236}">
                <a16:creationId xmlns:a16="http://schemas.microsoft.com/office/drawing/2014/main" id="{D731E4D7-09C6-5F41-9C51-B5E944409AF1}"/>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5" name="Місце для нижнього колонтитула 4">
            <a:extLst>
              <a:ext uri="{FF2B5EF4-FFF2-40B4-BE49-F238E27FC236}">
                <a16:creationId xmlns:a16="http://schemas.microsoft.com/office/drawing/2014/main" id="{5C88430E-C20A-F149-94F0-02AF2B3A7E31}"/>
              </a:ext>
            </a:extLst>
          </p:cNvPr>
          <p:cNvSpPr>
            <a:spLocks noGrp="1"/>
          </p:cNvSpPr>
          <p:nvPr>
            <p:ph type="ftr" sz="quarter" idx="11"/>
          </p:nvPr>
        </p:nvSpPr>
        <p:spPr/>
        <p:txBody>
          <a:bodyPr/>
          <a:lstStyle/>
          <a:p>
            <a:endParaRPr lang="fr-FR"/>
          </a:p>
        </p:txBody>
      </p:sp>
      <p:sp>
        <p:nvSpPr>
          <p:cNvPr id="6" name="Місце для номера слайда 5">
            <a:extLst>
              <a:ext uri="{FF2B5EF4-FFF2-40B4-BE49-F238E27FC236}">
                <a16:creationId xmlns:a16="http://schemas.microsoft.com/office/drawing/2014/main" id="{A801DD5D-EA1F-B51B-0523-B93D766C1703}"/>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218369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E71AC-4D1F-01FD-35AB-BC2B19AE8482}"/>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fr-FR"/>
          </a:p>
        </p:txBody>
      </p:sp>
      <p:sp>
        <p:nvSpPr>
          <p:cNvPr id="3" name="Місце для тексту 2">
            <a:extLst>
              <a:ext uri="{FF2B5EF4-FFF2-40B4-BE49-F238E27FC236}">
                <a16:creationId xmlns:a16="http://schemas.microsoft.com/office/drawing/2014/main" id="{DF5213C3-C082-F870-3890-7A197476A9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1D0F70B8-68FD-1357-45BF-4BAF26D62CDC}"/>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5" name="Місце для нижнього колонтитула 4">
            <a:extLst>
              <a:ext uri="{FF2B5EF4-FFF2-40B4-BE49-F238E27FC236}">
                <a16:creationId xmlns:a16="http://schemas.microsoft.com/office/drawing/2014/main" id="{D343478D-DB46-2F76-2EA8-3A59628E0E40}"/>
              </a:ext>
            </a:extLst>
          </p:cNvPr>
          <p:cNvSpPr>
            <a:spLocks noGrp="1"/>
          </p:cNvSpPr>
          <p:nvPr>
            <p:ph type="ftr" sz="quarter" idx="11"/>
          </p:nvPr>
        </p:nvSpPr>
        <p:spPr/>
        <p:txBody>
          <a:bodyPr/>
          <a:lstStyle/>
          <a:p>
            <a:endParaRPr lang="fr-FR"/>
          </a:p>
        </p:txBody>
      </p:sp>
      <p:sp>
        <p:nvSpPr>
          <p:cNvPr id="6" name="Місце для номера слайда 5">
            <a:extLst>
              <a:ext uri="{FF2B5EF4-FFF2-40B4-BE49-F238E27FC236}">
                <a16:creationId xmlns:a16="http://schemas.microsoft.com/office/drawing/2014/main" id="{C928C672-71E0-D909-25B4-0D0C146705B3}"/>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369099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196984-FD90-493A-1085-4EE728BD7112}"/>
              </a:ext>
            </a:extLst>
          </p:cNvPr>
          <p:cNvSpPr>
            <a:spLocks noGrp="1"/>
          </p:cNvSpPr>
          <p:nvPr>
            <p:ph type="title"/>
          </p:nvPr>
        </p:nvSpPr>
        <p:spPr/>
        <p:txBody>
          <a:bodyPr/>
          <a:lstStyle/>
          <a:p>
            <a:r>
              <a:rPr lang="uk-UA"/>
              <a:t>Клацніть, щоб редагувати стиль зразка заголовка</a:t>
            </a:r>
            <a:endParaRPr lang="fr-FR"/>
          </a:p>
        </p:txBody>
      </p:sp>
      <p:sp>
        <p:nvSpPr>
          <p:cNvPr id="3" name="Місце для вмісту 2">
            <a:extLst>
              <a:ext uri="{FF2B5EF4-FFF2-40B4-BE49-F238E27FC236}">
                <a16:creationId xmlns:a16="http://schemas.microsoft.com/office/drawing/2014/main" id="{AFEB1F39-479E-5E68-E9F8-180E839EEF3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4" name="Місце для вмісту 3">
            <a:extLst>
              <a:ext uri="{FF2B5EF4-FFF2-40B4-BE49-F238E27FC236}">
                <a16:creationId xmlns:a16="http://schemas.microsoft.com/office/drawing/2014/main" id="{6BDDC380-2C33-3B3C-01DB-C847103390FE}"/>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5" name="Місце для дати 4">
            <a:extLst>
              <a:ext uri="{FF2B5EF4-FFF2-40B4-BE49-F238E27FC236}">
                <a16:creationId xmlns:a16="http://schemas.microsoft.com/office/drawing/2014/main" id="{09BDC93D-02E7-4D6A-72A4-45F53D54CE61}"/>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6" name="Місце для нижнього колонтитула 5">
            <a:extLst>
              <a:ext uri="{FF2B5EF4-FFF2-40B4-BE49-F238E27FC236}">
                <a16:creationId xmlns:a16="http://schemas.microsoft.com/office/drawing/2014/main" id="{AC0B6524-E2D5-E2DD-261D-A7F5E453FCBB}"/>
              </a:ext>
            </a:extLst>
          </p:cNvPr>
          <p:cNvSpPr>
            <a:spLocks noGrp="1"/>
          </p:cNvSpPr>
          <p:nvPr>
            <p:ph type="ftr" sz="quarter" idx="11"/>
          </p:nvPr>
        </p:nvSpPr>
        <p:spPr/>
        <p:txBody>
          <a:bodyPr/>
          <a:lstStyle/>
          <a:p>
            <a:endParaRPr lang="fr-FR"/>
          </a:p>
        </p:txBody>
      </p:sp>
      <p:sp>
        <p:nvSpPr>
          <p:cNvPr id="7" name="Місце для номера слайда 6">
            <a:extLst>
              <a:ext uri="{FF2B5EF4-FFF2-40B4-BE49-F238E27FC236}">
                <a16:creationId xmlns:a16="http://schemas.microsoft.com/office/drawing/2014/main" id="{040FB2FB-6218-FB05-3057-88DEBBA1B7C9}"/>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373567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EFC901-F16F-92C9-101D-C2E1DBC4255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fr-FR"/>
          </a:p>
        </p:txBody>
      </p:sp>
      <p:sp>
        <p:nvSpPr>
          <p:cNvPr id="3" name="Місце для тексту 2">
            <a:extLst>
              <a:ext uri="{FF2B5EF4-FFF2-40B4-BE49-F238E27FC236}">
                <a16:creationId xmlns:a16="http://schemas.microsoft.com/office/drawing/2014/main" id="{BD251E8F-5B97-F48E-7D8F-5C701EF1F4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C79095DF-BA99-1B95-84A4-99E3A9636762}"/>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5" name="Місце для тексту 4">
            <a:extLst>
              <a:ext uri="{FF2B5EF4-FFF2-40B4-BE49-F238E27FC236}">
                <a16:creationId xmlns:a16="http://schemas.microsoft.com/office/drawing/2014/main" id="{B5E31F6C-0669-225B-4D23-FCD4454BD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9829AA0D-803B-1D2D-78F2-95FEA244D044}"/>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7" name="Місце для дати 6">
            <a:extLst>
              <a:ext uri="{FF2B5EF4-FFF2-40B4-BE49-F238E27FC236}">
                <a16:creationId xmlns:a16="http://schemas.microsoft.com/office/drawing/2014/main" id="{CC6C4539-1619-FD67-33D5-1A74FA82D001}"/>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8" name="Місце для нижнього колонтитула 7">
            <a:extLst>
              <a:ext uri="{FF2B5EF4-FFF2-40B4-BE49-F238E27FC236}">
                <a16:creationId xmlns:a16="http://schemas.microsoft.com/office/drawing/2014/main" id="{E2EACE6B-76B0-087B-37BD-CA5BFC32D5CA}"/>
              </a:ext>
            </a:extLst>
          </p:cNvPr>
          <p:cNvSpPr>
            <a:spLocks noGrp="1"/>
          </p:cNvSpPr>
          <p:nvPr>
            <p:ph type="ftr" sz="quarter" idx="11"/>
          </p:nvPr>
        </p:nvSpPr>
        <p:spPr/>
        <p:txBody>
          <a:bodyPr/>
          <a:lstStyle/>
          <a:p>
            <a:endParaRPr lang="fr-FR"/>
          </a:p>
        </p:txBody>
      </p:sp>
      <p:sp>
        <p:nvSpPr>
          <p:cNvPr id="9" name="Місце для номера слайда 8">
            <a:extLst>
              <a:ext uri="{FF2B5EF4-FFF2-40B4-BE49-F238E27FC236}">
                <a16:creationId xmlns:a16="http://schemas.microsoft.com/office/drawing/2014/main" id="{D42D8C30-61F9-A653-C4CE-7B1CC2C8CD5B}"/>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371589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04EC58-15D6-7880-EA2A-83A1221E30B0}"/>
              </a:ext>
            </a:extLst>
          </p:cNvPr>
          <p:cNvSpPr>
            <a:spLocks noGrp="1"/>
          </p:cNvSpPr>
          <p:nvPr>
            <p:ph type="title"/>
          </p:nvPr>
        </p:nvSpPr>
        <p:spPr/>
        <p:txBody>
          <a:bodyPr/>
          <a:lstStyle/>
          <a:p>
            <a:r>
              <a:rPr lang="uk-UA"/>
              <a:t>Клацніть, щоб редагувати стиль зразка заголовка</a:t>
            </a:r>
            <a:endParaRPr lang="fr-FR"/>
          </a:p>
        </p:txBody>
      </p:sp>
      <p:sp>
        <p:nvSpPr>
          <p:cNvPr id="3" name="Місце для дати 2">
            <a:extLst>
              <a:ext uri="{FF2B5EF4-FFF2-40B4-BE49-F238E27FC236}">
                <a16:creationId xmlns:a16="http://schemas.microsoft.com/office/drawing/2014/main" id="{64850C4A-F95D-7351-06FD-FDC4448FE080}"/>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4" name="Місце для нижнього колонтитула 3">
            <a:extLst>
              <a:ext uri="{FF2B5EF4-FFF2-40B4-BE49-F238E27FC236}">
                <a16:creationId xmlns:a16="http://schemas.microsoft.com/office/drawing/2014/main" id="{9CAC8485-2EC8-B566-B739-AEE6056F585D}"/>
              </a:ext>
            </a:extLst>
          </p:cNvPr>
          <p:cNvSpPr>
            <a:spLocks noGrp="1"/>
          </p:cNvSpPr>
          <p:nvPr>
            <p:ph type="ftr" sz="quarter" idx="11"/>
          </p:nvPr>
        </p:nvSpPr>
        <p:spPr/>
        <p:txBody>
          <a:bodyPr/>
          <a:lstStyle/>
          <a:p>
            <a:endParaRPr lang="fr-FR"/>
          </a:p>
        </p:txBody>
      </p:sp>
      <p:sp>
        <p:nvSpPr>
          <p:cNvPr id="5" name="Місце для номера слайда 4">
            <a:extLst>
              <a:ext uri="{FF2B5EF4-FFF2-40B4-BE49-F238E27FC236}">
                <a16:creationId xmlns:a16="http://schemas.microsoft.com/office/drawing/2014/main" id="{9B58F91B-C8C5-67DE-BF4E-8C461803D8E2}"/>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389584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1CAC4035-EF4B-AE08-B59D-E07236E8FCB0}"/>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3" name="Місце для нижнього колонтитула 2">
            <a:extLst>
              <a:ext uri="{FF2B5EF4-FFF2-40B4-BE49-F238E27FC236}">
                <a16:creationId xmlns:a16="http://schemas.microsoft.com/office/drawing/2014/main" id="{B96C5DA5-1D3E-2BFD-6EA1-20A7EC863A7A}"/>
              </a:ext>
            </a:extLst>
          </p:cNvPr>
          <p:cNvSpPr>
            <a:spLocks noGrp="1"/>
          </p:cNvSpPr>
          <p:nvPr>
            <p:ph type="ftr" sz="quarter" idx="11"/>
          </p:nvPr>
        </p:nvSpPr>
        <p:spPr/>
        <p:txBody>
          <a:bodyPr/>
          <a:lstStyle/>
          <a:p>
            <a:endParaRPr lang="fr-FR"/>
          </a:p>
        </p:txBody>
      </p:sp>
      <p:sp>
        <p:nvSpPr>
          <p:cNvPr id="4" name="Місце для номера слайда 3">
            <a:extLst>
              <a:ext uri="{FF2B5EF4-FFF2-40B4-BE49-F238E27FC236}">
                <a16:creationId xmlns:a16="http://schemas.microsoft.com/office/drawing/2014/main" id="{1CB5E56E-1FF0-BDBC-9BB4-AF9AE0991FB4}"/>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141035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5993C2-4ECB-5BD8-8E64-897A8AF2CD3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fr-FR"/>
          </a:p>
        </p:txBody>
      </p:sp>
      <p:sp>
        <p:nvSpPr>
          <p:cNvPr id="3" name="Місце для вмісту 2">
            <a:extLst>
              <a:ext uri="{FF2B5EF4-FFF2-40B4-BE49-F238E27FC236}">
                <a16:creationId xmlns:a16="http://schemas.microsoft.com/office/drawing/2014/main" id="{B835E98F-D313-5484-1F07-EF642B1B2B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4" name="Місце для тексту 3">
            <a:extLst>
              <a:ext uri="{FF2B5EF4-FFF2-40B4-BE49-F238E27FC236}">
                <a16:creationId xmlns:a16="http://schemas.microsoft.com/office/drawing/2014/main" id="{57F644C3-65F0-3F3A-C1C0-FDF17F39C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56CB4CF9-C0B4-FD77-7CC2-EA7193527220}"/>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6" name="Місце для нижнього колонтитула 5">
            <a:extLst>
              <a:ext uri="{FF2B5EF4-FFF2-40B4-BE49-F238E27FC236}">
                <a16:creationId xmlns:a16="http://schemas.microsoft.com/office/drawing/2014/main" id="{8001ABF2-BA98-0D80-9078-A7F8CAAAADCE}"/>
              </a:ext>
            </a:extLst>
          </p:cNvPr>
          <p:cNvSpPr>
            <a:spLocks noGrp="1"/>
          </p:cNvSpPr>
          <p:nvPr>
            <p:ph type="ftr" sz="quarter" idx="11"/>
          </p:nvPr>
        </p:nvSpPr>
        <p:spPr/>
        <p:txBody>
          <a:bodyPr/>
          <a:lstStyle/>
          <a:p>
            <a:endParaRPr lang="fr-FR"/>
          </a:p>
        </p:txBody>
      </p:sp>
      <p:sp>
        <p:nvSpPr>
          <p:cNvPr id="7" name="Місце для номера слайда 6">
            <a:extLst>
              <a:ext uri="{FF2B5EF4-FFF2-40B4-BE49-F238E27FC236}">
                <a16:creationId xmlns:a16="http://schemas.microsoft.com/office/drawing/2014/main" id="{B1596D27-E407-03C0-3F58-226D6CB81E29}"/>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365659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FAE64-6F10-966E-E8BC-3F94F643E1B0}"/>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fr-FR"/>
          </a:p>
        </p:txBody>
      </p:sp>
      <p:sp>
        <p:nvSpPr>
          <p:cNvPr id="3" name="Місце для зображення 2">
            <a:extLst>
              <a:ext uri="{FF2B5EF4-FFF2-40B4-BE49-F238E27FC236}">
                <a16:creationId xmlns:a16="http://schemas.microsoft.com/office/drawing/2014/main" id="{A3C9DAD3-AAF3-5257-DF90-AFC04CDD9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Місце для тексту 3">
            <a:extLst>
              <a:ext uri="{FF2B5EF4-FFF2-40B4-BE49-F238E27FC236}">
                <a16:creationId xmlns:a16="http://schemas.microsoft.com/office/drawing/2014/main" id="{E5315EF6-D3D6-73C9-30A4-8C033C05D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D7F1EAE-F9FF-D1A4-B794-A3E5E11E9525}"/>
              </a:ext>
            </a:extLst>
          </p:cNvPr>
          <p:cNvSpPr>
            <a:spLocks noGrp="1"/>
          </p:cNvSpPr>
          <p:nvPr>
            <p:ph type="dt" sz="half" idx="10"/>
          </p:nvPr>
        </p:nvSpPr>
        <p:spPr/>
        <p:txBody>
          <a:bodyPr/>
          <a:lstStyle/>
          <a:p>
            <a:fld id="{ACE61503-B1C5-48A5-8D94-2AEE5E71952A}" type="datetimeFigureOut">
              <a:rPr lang="fr-FR" smtClean="0"/>
              <a:t>26/05/2026</a:t>
            </a:fld>
            <a:endParaRPr lang="fr-FR"/>
          </a:p>
        </p:txBody>
      </p:sp>
      <p:sp>
        <p:nvSpPr>
          <p:cNvPr id="6" name="Місце для нижнього колонтитула 5">
            <a:extLst>
              <a:ext uri="{FF2B5EF4-FFF2-40B4-BE49-F238E27FC236}">
                <a16:creationId xmlns:a16="http://schemas.microsoft.com/office/drawing/2014/main" id="{A383BF90-2B69-DD0F-CAFD-1264C0D6AE55}"/>
              </a:ext>
            </a:extLst>
          </p:cNvPr>
          <p:cNvSpPr>
            <a:spLocks noGrp="1"/>
          </p:cNvSpPr>
          <p:nvPr>
            <p:ph type="ftr" sz="quarter" idx="11"/>
          </p:nvPr>
        </p:nvSpPr>
        <p:spPr/>
        <p:txBody>
          <a:bodyPr/>
          <a:lstStyle/>
          <a:p>
            <a:endParaRPr lang="fr-FR"/>
          </a:p>
        </p:txBody>
      </p:sp>
      <p:sp>
        <p:nvSpPr>
          <p:cNvPr id="7" name="Місце для номера слайда 6">
            <a:extLst>
              <a:ext uri="{FF2B5EF4-FFF2-40B4-BE49-F238E27FC236}">
                <a16:creationId xmlns:a16="http://schemas.microsoft.com/office/drawing/2014/main" id="{D59DA2D4-99BD-BBFD-AC7F-9FB84BA611DF}"/>
              </a:ext>
            </a:extLst>
          </p:cNvPr>
          <p:cNvSpPr>
            <a:spLocks noGrp="1"/>
          </p:cNvSpPr>
          <p:nvPr>
            <p:ph type="sldNum" sz="quarter" idx="12"/>
          </p:nvPr>
        </p:nvSpPr>
        <p:spPr/>
        <p:txBody>
          <a:bodyPr/>
          <a:lstStyle/>
          <a:p>
            <a:fld id="{6DB930A3-38F2-450A-9BCF-11E7CA75ACCD}" type="slidenum">
              <a:rPr lang="fr-FR" smtClean="0"/>
              <a:t>‹№›</a:t>
            </a:fld>
            <a:endParaRPr lang="fr-FR"/>
          </a:p>
        </p:txBody>
      </p:sp>
    </p:spTree>
    <p:extLst>
      <p:ext uri="{BB962C8B-B14F-4D97-AF65-F5344CB8AC3E}">
        <p14:creationId xmlns:p14="http://schemas.microsoft.com/office/powerpoint/2010/main" val="334026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B02C032-6A96-751E-F014-1A4FC97B0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fr-FR"/>
          </a:p>
        </p:txBody>
      </p:sp>
      <p:sp>
        <p:nvSpPr>
          <p:cNvPr id="3" name="Місце для тексту 2">
            <a:extLst>
              <a:ext uri="{FF2B5EF4-FFF2-40B4-BE49-F238E27FC236}">
                <a16:creationId xmlns:a16="http://schemas.microsoft.com/office/drawing/2014/main" id="{133F876C-2826-B077-B89A-20C99B59B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fr-FR"/>
          </a:p>
        </p:txBody>
      </p:sp>
      <p:sp>
        <p:nvSpPr>
          <p:cNvPr id="4" name="Місце для дати 3">
            <a:extLst>
              <a:ext uri="{FF2B5EF4-FFF2-40B4-BE49-F238E27FC236}">
                <a16:creationId xmlns:a16="http://schemas.microsoft.com/office/drawing/2014/main" id="{E0BCDA98-B234-16BA-7395-EB0610034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E61503-B1C5-48A5-8D94-2AEE5E71952A}" type="datetimeFigureOut">
              <a:rPr lang="fr-FR" smtClean="0"/>
              <a:t>26/05/2026</a:t>
            </a:fld>
            <a:endParaRPr lang="fr-FR"/>
          </a:p>
        </p:txBody>
      </p:sp>
      <p:sp>
        <p:nvSpPr>
          <p:cNvPr id="5" name="Місце для нижнього колонтитула 4">
            <a:extLst>
              <a:ext uri="{FF2B5EF4-FFF2-40B4-BE49-F238E27FC236}">
                <a16:creationId xmlns:a16="http://schemas.microsoft.com/office/drawing/2014/main" id="{C51BFFF2-5C8C-9FDC-9676-266CD04F9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Місце для номера слайда 5">
            <a:extLst>
              <a:ext uri="{FF2B5EF4-FFF2-40B4-BE49-F238E27FC236}">
                <a16:creationId xmlns:a16="http://schemas.microsoft.com/office/drawing/2014/main" id="{B70C4CC5-1085-5885-0E91-6A55D55A9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B930A3-38F2-450A-9BCF-11E7CA75ACCD}" type="slidenum">
              <a:rPr lang="fr-FR" smtClean="0"/>
              <a:t>‹№›</a:t>
            </a:fld>
            <a:endParaRPr lang="fr-FR"/>
          </a:p>
        </p:txBody>
      </p:sp>
    </p:spTree>
    <p:extLst>
      <p:ext uri="{BB962C8B-B14F-4D97-AF65-F5344CB8AC3E}">
        <p14:creationId xmlns:p14="http://schemas.microsoft.com/office/powerpoint/2010/main" val="56067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32283028-F044-97EF-AA43-A7718FA1D309}"/>
              </a:ext>
            </a:extLst>
          </p:cNvPr>
          <p:cNvPicPr>
            <a:picLocks noChangeAspect="1"/>
          </p:cNvPicPr>
          <p:nvPr/>
        </p:nvPicPr>
        <p:blipFill>
          <a:blip r:embed="rId3">
            <a:extLst>
              <a:ext uri="{28A0092B-C50C-407E-A947-70E740481C1C}">
                <a14:useLocalDpi xmlns:a14="http://schemas.microsoft.com/office/drawing/2010/main" val="0"/>
              </a:ext>
            </a:extLst>
          </a:blip>
          <a:srcRect l="3157" r="9765" b="-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2" name="Freeform: Shape 11">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DE5A32CB-409A-B61C-6012-99C35F4C9E06}"/>
              </a:ext>
            </a:extLst>
          </p:cNvPr>
          <p:cNvSpPr>
            <a:spLocks noGrp="1"/>
          </p:cNvSpPr>
          <p:nvPr>
            <p:ph type="ctrTitle"/>
          </p:nvPr>
        </p:nvSpPr>
        <p:spPr>
          <a:xfrm>
            <a:off x="371094" y="1161288"/>
            <a:ext cx="3438144" cy="1239012"/>
          </a:xfrm>
        </p:spPr>
        <p:txBody>
          <a:bodyPr vert="horz" lIns="91440" tIns="45720" rIns="91440" bIns="45720" rtlCol="0" anchor="ctr">
            <a:noAutofit/>
          </a:bodyPr>
          <a:lstStyle/>
          <a:p>
            <a:r>
              <a:rPr lang="en-US" sz="2400" b="1" dirty="0">
                <a:latin typeface="Times New Roman" panose="02020603050405020304" pitchFamily="18" charset="0"/>
                <a:cs typeface="Times New Roman" panose="02020603050405020304" pitchFamily="18" charset="0"/>
              </a:rPr>
              <a:t>Space Debris Mitigation Policy in the Context of Deployment of Space Data Centers</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Підзаголовок 2">
            <a:extLst>
              <a:ext uri="{FF2B5EF4-FFF2-40B4-BE49-F238E27FC236}">
                <a16:creationId xmlns:a16="http://schemas.microsoft.com/office/drawing/2014/main" id="{73441B66-BC69-8FA2-6046-46388E99CF8B}"/>
              </a:ext>
            </a:extLst>
          </p:cNvPr>
          <p:cNvSpPr>
            <a:spLocks noGrp="1"/>
          </p:cNvSpPr>
          <p:nvPr>
            <p:ph type="subTitle" idx="1"/>
          </p:nvPr>
        </p:nvSpPr>
        <p:spPr>
          <a:xfrm>
            <a:off x="371094" y="2718054"/>
            <a:ext cx="3438906" cy="3207258"/>
          </a:xfrm>
        </p:spPr>
        <p:txBody>
          <a:bodyPr vert="horz" lIns="91440" tIns="45720" rIns="91440" bIns="45720" rtlCol="0" anchor="t">
            <a:normAutofit/>
          </a:bodyPr>
          <a:lstStyle/>
          <a:p>
            <a:pPr algn="l"/>
            <a:r>
              <a:rPr lang="en-US" sz="2000" dirty="0">
                <a:latin typeface="Times New Roman" panose="02020603050405020304" pitchFamily="18" charset="0"/>
                <a:cs typeface="Times New Roman" panose="02020603050405020304" pitchFamily="18" charset="0"/>
              </a:rPr>
              <a:t>Dr. Anna Hurova, Space Chair ENS-PSL</a:t>
            </a:r>
          </a:p>
          <a:p>
            <a:pPr algn="l"/>
            <a:r>
              <a:rPr lang="en-US" sz="2000" dirty="0">
                <a:latin typeface="Times New Roman" panose="02020603050405020304" pitchFamily="18" charset="0"/>
                <a:cs typeface="Times New Roman" panose="02020603050405020304" pitchFamily="18" charset="0"/>
              </a:rPr>
              <a:t>Ms. Maryna </a:t>
            </a:r>
            <a:r>
              <a:rPr lang="en-US" sz="2000" dirty="0" err="1">
                <a:latin typeface="Times New Roman" panose="02020603050405020304" pitchFamily="18" charset="0"/>
                <a:cs typeface="Times New Roman" panose="02020603050405020304" pitchFamily="18" charset="0"/>
              </a:rPr>
              <a:t>Myklush</a:t>
            </a:r>
            <a:r>
              <a:rPr lang="en-US" sz="2000" dirty="0">
                <a:latin typeface="Times New Roman" panose="02020603050405020304" pitchFamily="18" charset="0"/>
                <a:cs typeface="Times New Roman" panose="02020603050405020304" pitchFamily="18" charset="0"/>
              </a:rPr>
              <a:t>, Toulouse </a:t>
            </a:r>
            <a:r>
              <a:rPr lang="en-US" sz="2000" dirty="0" err="1">
                <a:latin typeface="Times New Roman" panose="02020603050405020304" pitchFamily="18" charset="0"/>
                <a:cs typeface="Times New Roman" panose="02020603050405020304" pitchFamily="18" charset="0"/>
              </a:rPr>
              <a:t>Capitole</a:t>
            </a:r>
            <a:r>
              <a:rPr lang="en-US" sz="2000" dirty="0">
                <a:latin typeface="Times New Roman" panose="02020603050405020304" pitchFamily="18" charset="0"/>
                <a:cs typeface="Times New Roman" panose="02020603050405020304" pitchFamily="18" charset="0"/>
              </a:rPr>
              <a:t> University</a:t>
            </a:r>
          </a:p>
          <a:p>
            <a:pPr indent="-228600" algn="l">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algn="l"/>
            <a:r>
              <a:rPr lang="en-US" sz="1700" i="1" dirty="0">
                <a:latin typeface="Times New Roman" panose="02020603050405020304" pitchFamily="18" charset="0"/>
                <a:cs typeface="Times New Roman" panose="02020603050405020304" pitchFamily="18" charset="0"/>
              </a:rPr>
              <a:t>Second Space Capacity Allocation For The Sustainability Of Space Activities Workshop, Milan, 4 June 2026</a:t>
            </a:r>
          </a:p>
        </p:txBody>
      </p:sp>
      <p:sp>
        <p:nvSpPr>
          <p:cNvPr id="6" name="TextBox 5">
            <a:extLst>
              <a:ext uri="{FF2B5EF4-FFF2-40B4-BE49-F238E27FC236}">
                <a16:creationId xmlns:a16="http://schemas.microsoft.com/office/drawing/2014/main" id="{E859A720-7D5B-5D4D-845C-965C7F759276}"/>
              </a:ext>
            </a:extLst>
          </p:cNvPr>
          <p:cNvSpPr txBox="1"/>
          <p:nvPr/>
        </p:nvSpPr>
        <p:spPr>
          <a:xfrm>
            <a:off x="5965370" y="6313714"/>
            <a:ext cx="3167743" cy="369332"/>
          </a:xfrm>
          <a:prstGeom prst="rect">
            <a:avLst/>
          </a:prstGeom>
          <a:noFill/>
        </p:spPr>
        <p:txBody>
          <a:bodyPr wrap="square" rtlCol="0">
            <a:spAutoFit/>
          </a:bodyPr>
          <a:lstStyle/>
          <a:p>
            <a:r>
              <a:rPr lang="fr-FR" dirty="0">
                <a:solidFill>
                  <a:schemeClr val="bg1"/>
                </a:solidFill>
                <a:latin typeface="Times New Roman" panose="02020603050405020304" pitchFamily="18" charset="0"/>
                <a:cs typeface="Times New Roman" panose="02020603050405020304" pitchFamily="18" charset="0"/>
              </a:rPr>
              <a:t>Illustration generated by AI</a:t>
            </a:r>
          </a:p>
        </p:txBody>
      </p:sp>
    </p:spTree>
    <p:extLst>
      <p:ext uri="{BB962C8B-B14F-4D97-AF65-F5344CB8AC3E}">
        <p14:creationId xmlns:p14="http://schemas.microsoft.com/office/powerpoint/2010/main" val="7671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02AC72D-EA3A-583F-4FC9-002C6447F85B}"/>
              </a:ext>
            </a:extLst>
          </p:cNvPr>
          <p:cNvSpPr>
            <a:spLocks noGrp="1"/>
          </p:cNvSpPr>
          <p:nvPr>
            <p:ph type="title"/>
          </p:nvPr>
        </p:nvSpPr>
        <p:spPr>
          <a:xfrm>
            <a:off x="838200" y="365126"/>
            <a:ext cx="10515600" cy="723446"/>
          </a:xfrm>
        </p:spPr>
        <p:txBody>
          <a:bodyPr/>
          <a:lstStyle/>
          <a:p>
            <a:pPr algn="ctr"/>
            <a:r>
              <a:rPr lang="fr-FR" b="1" dirty="0">
                <a:latin typeface="Times New Roman" panose="02020603050405020304" pitchFamily="18" charset="0"/>
                <a:cs typeface="Times New Roman" panose="02020603050405020304" pitchFamily="18" charset="0"/>
              </a:rPr>
              <a:t>State-of-the-Art Technologies and Projects</a:t>
            </a:r>
          </a:p>
        </p:txBody>
      </p:sp>
      <p:sp>
        <p:nvSpPr>
          <p:cNvPr id="5" name="Місце для вмісту 4">
            <a:extLst>
              <a:ext uri="{FF2B5EF4-FFF2-40B4-BE49-F238E27FC236}">
                <a16:creationId xmlns:a16="http://schemas.microsoft.com/office/drawing/2014/main" id="{E07A69C3-198D-EC6B-D413-5941CF61C141}"/>
              </a:ext>
            </a:extLst>
          </p:cNvPr>
          <p:cNvSpPr>
            <a:spLocks noGrp="1"/>
          </p:cNvSpPr>
          <p:nvPr>
            <p:ph sz="half" idx="1"/>
          </p:nvPr>
        </p:nvSpPr>
        <p:spPr>
          <a:xfrm>
            <a:off x="337456" y="1416955"/>
            <a:ext cx="3363686" cy="2262416"/>
          </a:xfrm>
        </p:spPr>
        <p:txBody>
          <a:bodyPr>
            <a:noAutofit/>
          </a:bodyPr>
          <a:lstStyle/>
          <a:p>
            <a:pPr marL="0" indent="0" algn="just">
              <a:buNone/>
            </a:pPr>
            <a:r>
              <a:rPr lang="fr-FR" sz="2200" b="1" i="1" dirty="0">
                <a:latin typeface="Times New Roman" panose="02020603050405020304" pitchFamily="18" charset="0"/>
                <a:cs typeface="Times New Roman" panose="02020603050405020304" pitchFamily="18" charset="0"/>
              </a:rPr>
              <a:t>In orbit cloud and edge computing </a:t>
            </a:r>
            <a:r>
              <a:rPr lang="fr-FR" sz="2200" dirty="0">
                <a:latin typeface="Times New Roman" panose="02020603050405020304" pitchFamily="18" charset="0"/>
                <a:cs typeface="Times New Roman" panose="02020603050405020304" pitchFamily="18" charset="0"/>
              </a:rPr>
              <a:t>– reduce the pressure on downlink capacities by refining processing and selection of hight value data. </a:t>
            </a:r>
          </a:p>
          <a:p>
            <a:pPr marL="0" indent="0" algn="just">
              <a:buNone/>
            </a:pPr>
            <a:r>
              <a:rPr lang="fr-FR" sz="2200" b="1" i="1" dirty="0">
                <a:latin typeface="Times New Roman" panose="02020603050405020304" pitchFamily="18" charset="0"/>
                <a:cs typeface="Times New Roman" panose="02020603050405020304" pitchFamily="18" charset="0"/>
              </a:rPr>
              <a:t>Remote storage </a:t>
            </a:r>
            <a:r>
              <a:rPr lang="fr-FR" sz="2200" dirty="0">
                <a:latin typeface="Times New Roman" panose="02020603050405020304" pitchFamily="18" charset="0"/>
                <a:cs typeface="Times New Roman" panose="02020603050405020304" pitchFamily="18" charset="0"/>
              </a:rPr>
              <a:t>–  strengthen digital sovereignty (for example GDPR).</a:t>
            </a:r>
          </a:p>
          <a:p>
            <a:pPr marL="0" indent="0" algn="just">
              <a:buNone/>
            </a:pPr>
            <a:r>
              <a:rPr lang="fr-FR" sz="2200" b="1" i="1" dirty="0">
                <a:latin typeface="Times New Roman" panose="02020603050405020304" pitchFamily="18" charset="0"/>
                <a:cs typeface="Times New Roman" panose="02020603050405020304" pitchFamily="18" charset="0"/>
              </a:rPr>
              <a:t>Data relay and communication </a:t>
            </a:r>
            <a:r>
              <a:rPr lang="fr-FR" sz="2200" dirty="0">
                <a:latin typeface="Times New Roman" panose="02020603050405020304" pitchFamily="18" charset="0"/>
                <a:cs typeface="Times New Roman" panose="02020603050405020304" pitchFamily="18" charset="0"/>
              </a:rPr>
              <a:t>– optimise and expand network capacity. </a:t>
            </a:r>
          </a:p>
        </p:txBody>
      </p:sp>
      <p:sp>
        <p:nvSpPr>
          <p:cNvPr id="6" name="Місце для вмісту 5">
            <a:extLst>
              <a:ext uri="{FF2B5EF4-FFF2-40B4-BE49-F238E27FC236}">
                <a16:creationId xmlns:a16="http://schemas.microsoft.com/office/drawing/2014/main" id="{D20EAAC6-9873-5059-CE77-A803EA51E0A5}"/>
              </a:ext>
            </a:extLst>
          </p:cNvPr>
          <p:cNvSpPr>
            <a:spLocks noGrp="1"/>
          </p:cNvSpPr>
          <p:nvPr>
            <p:ph sz="half" idx="2"/>
          </p:nvPr>
        </p:nvSpPr>
        <p:spPr>
          <a:xfrm>
            <a:off x="3995059" y="1416955"/>
            <a:ext cx="3701141" cy="5299531"/>
          </a:xfrm>
        </p:spPr>
        <p:txBody>
          <a:bodyPr>
            <a:normAutofit fontScale="70000" lnSpcReduction="20000"/>
          </a:bodyPr>
          <a:lstStyle/>
          <a:p>
            <a:pPr marL="0" indent="0" algn="just">
              <a:buNone/>
            </a:pPr>
            <a:r>
              <a:rPr lang="fr-FR" sz="3200" b="1" dirty="0">
                <a:latin typeface="Times New Roman" panose="02020603050405020304" pitchFamily="18" charset="0"/>
                <a:cs typeface="Times New Roman" panose="02020603050405020304" pitchFamily="18" charset="0"/>
              </a:rPr>
              <a:t>US</a:t>
            </a:r>
            <a:r>
              <a:rPr lang="fr-FR" sz="3200" dirty="0">
                <a:latin typeface="Times New Roman" panose="02020603050405020304" pitchFamily="18" charset="0"/>
                <a:cs typeface="Times New Roman" panose="02020603050405020304" pitchFamily="18" charset="0"/>
              </a:rPr>
              <a:t>: Spaceborne Computers on  ISS run by NASA for operating on-board data.</a:t>
            </a:r>
          </a:p>
          <a:p>
            <a:pPr marL="0" indent="0" algn="just">
              <a:buNone/>
            </a:pPr>
            <a:r>
              <a:rPr lang="fr-FR" sz="3200" b="1" dirty="0">
                <a:latin typeface="Times New Roman" panose="02020603050405020304" pitchFamily="18" charset="0"/>
                <a:cs typeface="Times New Roman" panose="02020603050405020304" pitchFamily="18" charset="0"/>
              </a:rPr>
              <a:t>China</a:t>
            </a:r>
            <a:r>
              <a:rPr lang="fr-FR" sz="3200" dirty="0">
                <a:latin typeface="Times New Roman" panose="02020603050405020304" pitchFamily="18" charset="0"/>
                <a:cs typeface="Times New Roman" panose="02020603050405020304" pitchFamily="18" charset="0"/>
              </a:rPr>
              <a:t>: Tree-Body Computing Constelletion with 2800 satellites for data prcessing from ground to space.</a:t>
            </a:r>
          </a:p>
          <a:p>
            <a:pPr marL="0" indent="0" algn="just">
              <a:buNone/>
            </a:pPr>
            <a:r>
              <a:rPr lang="fr-FR" sz="3200" dirty="0">
                <a:latin typeface="Times New Roman" panose="02020603050405020304" pitchFamily="18" charset="0"/>
                <a:cs typeface="Times New Roman" panose="02020603050405020304" pitchFamily="18" charset="0"/>
              </a:rPr>
              <a:t>India: </a:t>
            </a:r>
          </a:p>
          <a:p>
            <a:pPr marL="0" indent="0" algn="just">
              <a:buNone/>
            </a:pPr>
            <a:r>
              <a:rPr lang="fr-FR" sz="3200" b="1" dirty="0">
                <a:latin typeface="Times New Roman" panose="02020603050405020304" pitchFamily="18" charset="0"/>
                <a:cs typeface="Times New Roman" panose="02020603050405020304" pitchFamily="18" charset="0"/>
              </a:rPr>
              <a:t>Europe</a:t>
            </a:r>
            <a:r>
              <a:rPr lang="fr-FR" sz="3200" dirty="0">
                <a:latin typeface="Times New Roman" panose="02020603050405020304" pitchFamily="18" charset="0"/>
                <a:cs typeface="Times New Roman" panose="02020603050405020304" pitchFamily="18" charset="0"/>
              </a:rPr>
              <a:t>: Advanced Space Cloud for European Net zero emission and Data severeignty, EU funded consortium led by Thales Alenia Space.</a:t>
            </a:r>
          </a:p>
          <a:p>
            <a:pPr marL="0" indent="0" algn="just">
              <a:buNone/>
            </a:pPr>
            <a:r>
              <a:rPr lang="fr-FR" sz="3200" b="1" dirty="0">
                <a:latin typeface="Times New Roman" panose="02020603050405020304" pitchFamily="18" charset="0"/>
                <a:cs typeface="Times New Roman" panose="02020603050405020304" pitchFamily="18" charset="0"/>
              </a:rPr>
              <a:t>India</a:t>
            </a:r>
            <a:r>
              <a:rPr lang="fr-FR" sz="3200" dirty="0">
                <a:latin typeface="Times New Roman" panose="02020603050405020304" pitchFamily="18" charset="0"/>
                <a:cs typeface="Times New Roman" panose="02020603050405020304" pitchFamily="18" charset="0"/>
              </a:rPr>
              <a:t>: first orbital data centre 200-kg satellite for AI training, led bu startup Pixxel and Sarvam.</a:t>
            </a:r>
          </a:p>
          <a:p>
            <a:pPr marL="0" indent="0">
              <a:buNone/>
            </a:pPr>
            <a:endParaRPr lang="fr-FR" dirty="0"/>
          </a:p>
        </p:txBody>
      </p:sp>
      <p:pic>
        <p:nvPicPr>
          <p:cNvPr id="8" name="Рисунок 7">
            <a:extLst>
              <a:ext uri="{FF2B5EF4-FFF2-40B4-BE49-F238E27FC236}">
                <a16:creationId xmlns:a16="http://schemas.microsoft.com/office/drawing/2014/main" id="{A3CEA6B9-AC43-7D29-014A-96440D9F8B79}"/>
              </a:ext>
            </a:extLst>
          </p:cNvPr>
          <p:cNvPicPr>
            <a:picLocks noChangeAspect="1"/>
          </p:cNvPicPr>
          <p:nvPr/>
        </p:nvPicPr>
        <p:blipFill>
          <a:blip r:embed="rId3">
            <a:extLst>
              <a:ext uri="{28A0092B-C50C-407E-A947-70E740481C1C}">
                <a14:useLocalDpi xmlns:a14="http://schemas.microsoft.com/office/drawing/2010/main" val="0"/>
              </a:ext>
            </a:extLst>
          </a:blip>
          <a:srcRect l="9772" r="4845"/>
          <a:stretch>
            <a:fillRect/>
          </a:stretch>
        </p:blipFill>
        <p:spPr>
          <a:xfrm>
            <a:off x="7990117" y="1486137"/>
            <a:ext cx="4005942" cy="3712028"/>
          </a:xfrm>
          <a:prstGeom prst="rect">
            <a:avLst/>
          </a:prstGeom>
        </p:spPr>
      </p:pic>
      <p:sp>
        <p:nvSpPr>
          <p:cNvPr id="9" name="TextBox 8">
            <a:extLst>
              <a:ext uri="{FF2B5EF4-FFF2-40B4-BE49-F238E27FC236}">
                <a16:creationId xmlns:a16="http://schemas.microsoft.com/office/drawing/2014/main" id="{6A3A112F-F59C-60B5-3EB1-D34A9A719D7C}"/>
              </a:ext>
            </a:extLst>
          </p:cNvPr>
          <p:cNvSpPr txBox="1"/>
          <p:nvPr/>
        </p:nvSpPr>
        <p:spPr>
          <a:xfrm>
            <a:off x="664029" y="6062871"/>
            <a:ext cx="10515600" cy="738664"/>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Keep the terrestrial resources</a:t>
            </a:r>
            <a:r>
              <a:rPr lang="uk-UA" sz="2400" b="1"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(for example, Green Deal contribution</a:t>
            </a:r>
            <a:r>
              <a:rPr lang="uk-UA" sz="2400" b="1" dirty="0">
                <a:latin typeface="Times New Roman" panose="02020603050405020304" pitchFamily="18" charset="0"/>
                <a:cs typeface="Times New Roman" panose="02020603050405020304" pitchFamily="18" charset="0"/>
              </a:rPr>
              <a:t>)</a:t>
            </a:r>
            <a:endParaRPr lang="fr-FR" sz="2400" b="1" dirty="0">
              <a:latin typeface="Times New Roman" panose="02020603050405020304" pitchFamily="18" charset="0"/>
              <a:cs typeface="Times New Roman" panose="02020603050405020304" pitchFamily="18" charset="0"/>
            </a:endParaRPr>
          </a:p>
          <a:p>
            <a:endParaRPr lang="fr-FR" dirty="0"/>
          </a:p>
        </p:txBody>
      </p:sp>
      <p:sp>
        <p:nvSpPr>
          <p:cNvPr id="10" name="TextBox 9">
            <a:extLst>
              <a:ext uri="{FF2B5EF4-FFF2-40B4-BE49-F238E27FC236}">
                <a16:creationId xmlns:a16="http://schemas.microsoft.com/office/drawing/2014/main" id="{09BDE801-5B00-B067-ADB7-600E7630C300}"/>
              </a:ext>
            </a:extLst>
          </p:cNvPr>
          <p:cNvSpPr txBox="1"/>
          <p:nvPr/>
        </p:nvSpPr>
        <p:spPr>
          <a:xfrm>
            <a:off x="7990118" y="5198165"/>
            <a:ext cx="4005942" cy="646331"/>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ESPI report «  Data centers in Space», 2025</a:t>
            </a:r>
          </a:p>
        </p:txBody>
      </p:sp>
    </p:spTree>
    <p:extLst>
      <p:ext uri="{BB962C8B-B14F-4D97-AF65-F5344CB8AC3E}">
        <p14:creationId xmlns:p14="http://schemas.microsoft.com/office/powerpoint/2010/main" val="423325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B89C9FF-E3F5-E93B-8733-80E0143FDA09}"/>
              </a:ext>
            </a:extLst>
          </p:cNvPr>
          <p:cNvSpPr>
            <a:spLocks noGrp="1"/>
          </p:cNvSpPr>
          <p:nvPr>
            <p:ph type="title"/>
          </p:nvPr>
        </p:nvSpPr>
        <p:spPr>
          <a:xfrm>
            <a:off x="838200" y="365126"/>
            <a:ext cx="10515600" cy="723446"/>
          </a:xfrm>
        </p:spPr>
        <p:txBody>
          <a:bodyPr>
            <a:normAutofit/>
          </a:bodyPr>
          <a:lstStyle/>
          <a:p>
            <a:pPr algn="ctr"/>
            <a:r>
              <a:rPr lang="fr-FR" sz="3600" b="1" dirty="0">
                <a:latin typeface="Times New Roman" panose="02020603050405020304" pitchFamily="18" charset="0"/>
                <a:cs typeface="Times New Roman" panose="02020603050405020304" pitchFamily="18" charset="0"/>
              </a:rPr>
              <a:t>Tecnology that risk of space debris augmentation</a:t>
            </a:r>
          </a:p>
        </p:txBody>
      </p:sp>
      <p:sp>
        <p:nvSpPr>
          <p:cNvPr id="6" name="Місце для вмісту 5">
            <a:extLst>
              <a:ext uri="{FF2B5EF4-FFF2-40B4-BE49-F238E27FC236}">
                <a16:creationId xmlns:a16="http://schemas.microsoft.com/office/drawing/2014/main" id="{286C7F17-AB45-6E6F-8E84-A87D1D395BE8}"/>
              </a:ext>
            </a:extLst>
          </p:cNvPr>
          <p:cNvSpPr>
            <a:spLocks noGrp="1"/>
          </p:cNvSpPr>
          <p:nvPr>
            <p:ph idx="1"/>
          </p:nvPr>
        </p:nvSpPr>
        <p:spPr>
          <a:xfrm>
            <a:off x="391885" y="1590789"/>
            <a:ext cx="11244944" cy="5093040"/>
          </a:xfrm>
        </p:spPr>
        <p:txBody>
          <a:bodyPr>
            <a:normAutofit fontScale="92500" lnSpcReduction="10000"/>
          </a:bodyPr>
          <a:lstStyle/>
          <a:p>
            <a:pPr marL="0" indent="0" algn="just">
              <a:buNone/>
            </a:pPr>
            <a:r>
              <a:rPr lang="en-US" sz="2400" b="1" dirty="0">
                <a:latin typeface="Times New Roman" panose="02020603050405020304" pitchFamily="18" charset="0"/>
                <a:cs typeface="Times New Roman" panose="02020603050405020304" pitchFamily="18" charset="0"/>
              </a:rPr>
              <a:t>Physical treat</a:t>
            </a:r>
            <a:r>
              <a:rPr lang="en-US"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Constellation comprising a large number of satellites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Location of dense space traffic: LEO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Large solar panels and high maneuverability </a:t>
            </a: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Passive heat dissipation into the vacuum of space </a:t>
            </a:r>
          </a:p>
          <a:p>
            <a:pPr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Example: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FCC application for launch and operating authority for the SpaceX orbital data center system states that it would operate at altitudes between 500 km and 2,000 km, with inclinations of 30 degrees and sun-synchronous orbits, within a set of narrow orbital shells of up to 50 km each across this altitude range.</a:t>
            </a:r>
          </a:p>
          <a:p>
            <a:pPr marL="0" indent="0" algn="just">
              <a:buNone/>
            </a:pPr>
            <a:endParaRPr lang="en-US" sz="2400" i="1"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Cyber threat:</a:t>
            </a:r>
            <a:r>
              <a:rPr lang="en-US" sz="2400" dirty="0">
                <a:latin typeface="Times New Roman" panose="02020603050405020304" pitchFamily="18" charset="0"/>
                <a:cs typeface="Times New Roman" panose="02020603050405020304" pitchFamily="18" charset="0"/>
              </a:rPr>
              <a:t> data integrity and recovery, error-free connections, rapid data retrieval, and blockchain-based data security are among the main requirements for this technology to function effectively, but they also raise questions regarding its vulnerabilities.</a:t>
            </a:r>
            <a:endParaRPr lang="fr-FR"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DC0B595-9FF1-B48B-813D-9020EB0B5068}"/>
              </a:ext>
            </a:extLst>
          </p:cNvPr>
          <p:cNvSpPr txBox="1"/>
          <p:nvPr/>
        </p:nvSpPr>
        <p:spPr>
          <a:xfrm>
            <a:off x="7783287" y="1590789"/>
            <a:ext cx="4016828" cy="2031325"/>
          </a:xfrm>
          <a:prstGeom prst="rect">
            <a:avLst/>
          </a:prstGeom>
          <a:solidFill>
            <a:srgbClr val="92D050"/>
          </a:solid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NASA Orbital Debris Program Office: “to maintain the LEO debris population at a constant level for the next 200 years, an ADR of about 5 objects per year is needed. The </a:t>
            </a:r>
            <a:r>
              <a:rPr lang="en-US" b="1" dirty="0">
                <a:latin typeface="Times New Roman" panose="02020603050405020304" pitchFamily="18" charset="0"/>
                <a:cs typeface="Times New Roman" panose="02020603050405020304" pitchFamily="18" charset="0"/>
              </a:rPr>
              <a:t>targets</a:t>
            </a:r>
            <a:r>
              <a:rPr lang="en-US" dirty="0">
                <a:latin typeface="Times New Roman" panose="02020603050405020304" pitchFamily="18" charset="0"/>
                <a:cs typeface="Times New Roman" panose="02020603050405020304" pitchFamily="18" charset="0"/>
              </a:rPr>
              <a:t> identified are those with the </a:t>
            </a:r>
            <a:r>
              <a:rPr lang="en-US" b="1" dirty="0">
                <a:latin typeface="Times New Roman" panose="02020603050405020304" pitchFamily="18" charset="0"/>
                <a:cs typeface="Times New Roman" panose="02020603050405020304" pitchFamily="18" charset="0"/>
              </a:rPr>
              <a:t>highest mass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collision probability.</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75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Заголовок 1">
            <a:extLst>
              <a:ext uri="{FF2B5EF4-FFF2-40B4-BE49-F238E27FC236}">
                <a16:creationId xmlns:a16="http://schemas.microsoft.com/office/drawing/2014/main" id="{272B99F2-ABC0-9FCE-E5F3-05E598652C1E}"/>
              </a:ext>
            </a:extLst>
          </p:cNvPr>
          <p:cNvSpPr>
            <a:spLocks noGrp="1"/>
          </p:cNvSpPr>
          <p:nvPr>
            <p:ph type="title"/>
          </p:nvPr>
        </p:nvSpPr>
        <p:spPr>
          <a:xfrm>
            <a:off x="838200" y="365125"/>
            <a:ext cx="5393361" cy="1325563"/>
          </a:xfrm>
        </p:spPr>
        <p:txBody>
          <a:bodyPr>
            <a:normAutofit/>
          </a:bodyPr>
          <a:lstStyle/>
          <a:p>
            <a:r>
              <a:rPr lang="fr-FR" sz="2800" b="1">
                <a:latin typeface="Times New Roman" panose="02020603050405020304" pitchFamily="18" charset="0"/>
                <a:cs typeface="Times New Roman" panose="02020603050405020304" pitchFamily="18" charset="0"/>
              </a:rPr>
              <a:t>Element of sustainability to </a:t>
            </a:r>
            <a:r>
              <a:rPr lang="en-US" sz="2800" b="1">
                <a:latin typeface="Times New Roman" panose="02020603050405020304" pitchFamily="18" charset="0"/>
                <a:cs typeface="Times New Roman" panose="02020603050405020304" pitchFamily="18" charset="0"/>
              </a:rPr>
              <a:t>improve the capacity of the orbit</a:t>
            </a:r>
            <a:endParaRPr lang="fr-FR" sz="2800" b="1">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BBEB06F0-8F9A-0A81-BCCA-722B04C73AF3}"/>
              </a:ext>
            </a:extLst>
          </p:cNvPr>
          <p:cNvSpPr>
            <a:spLocks noGrp="1"/>
          </p:cNvSpPr>
          <p:nvPr>
            <p:ph idx="1"/>
          </p:nvPr>
        </p:nvSpPr>
        <p:spPr>
          <a:xfrm>
            <a:off x="838200" y="1825625"/>
            <a:ext cx="5393361" cy="4351338"/>
          </a:xfrm>
        </p:spPr>
        <p:txBody>
          <a:bodyPr>
            <a:normAutofit/>
          </a:bodyPr>
          <a:lstStyle/>
          <a:p>
            <a:pPr>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The effective maintenance of this technology is possible only in connection with </a:t>
            </a:r>
            <a:r>
              <a:rPr lang="en-US" sz="1800" b="1">
                <a:latin typeface="Times New Roman" panose="02020603050405020304" pitchFamily="18" charset="0"/>
                <a:cs typeface="Times New Roman" panose="02020603050405020304" pitchFamily="18" charset="0"/>
              </a:rPr>
              <a:t>on-orbit servicing</a:t>
            </a:r>
            <a:r>
              <a:rPr lang="en-US" sz="1800">
                <a:latin typeface="Times New Roman" panose="02020603050405020304" pitchFamily="18" charset="0"/>
                <a:cs typeface="Times New Roman" panose="02020603050405020304" pitchFamily="18" charset="0"/>
              </a:rPr>
              <a:t>. For example, ASCEND highlights the necessity of developing a comprehensive plan that takes into account all targeted technological applications, including European electronics supply chains, access to space, orbital servicers, on-orbit servicing, and in-orbit assembly and manufacturing.</a:t>
            </a:r>
          </a:p>
          <a:p>
            <a:pPr>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Data centers create a risk of increasing the complexity of </a:t>
            </a:r>
            <a:r>
              <a:rPr lang="en-US" sz="1800" b="1">
                <a:latin typeface="Times New Roman" panose="02020603050405020304" pitchFamily="18" charset="0"/>
                <a:cs typeface="Times New Roman" panose="02020603050405020304" pitchFamily="18" charset="0"/>
              </a:rPr>
              <a:t>space traffic management</a:t>
            </a:r>
            <a:r>
              <a:rPr lang="en-US" sz="1800">
                <a:latin typeface="Times New Roman" panose="02020603050405020304" pitchFamily="18" charset="0"/>
                <a:cs typeface="Times New Roman" panose="02020603050405020304" pitchFamily="18" charset="0"/>
              </a:rPr>
              <a:t> and raise questions regarding the appropriate governance model, whether based on private, public, or synergistic systems of space situational awareness.</a:t>
            </a:r>
          </a:p>
          <a:p>
            <a:pPr>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As satellite constellations, they also raise questions concerning </a:t>
            </a:r>
            <a:r>
              <a:rPr lang="en-US" sz="1800" b="1">
                <a:latin typeface="Times New Roman" panose="02020603050405020304" pitchFamily="18" charset="0"/>
                <a:cs typeface="Times New Roman" panose="02020603050405020304" pitchFamily="18" charset="0"/>
              </a:rPr>
              <a:t>maneuverability and the re-entry footprints </a:t>
            </a:r>
            <a:r>
              <a:rPr lang="en-US" sz="1800">
                <a:latin typeface="Times New Roman" panose="02020603050405020304" pitchFamily="18" charset="0"/>
                <a:cs typeface="Times New Roman" panose="02020603050405020304" pitchFamily="18" charset="0"/>
              </a:rPr>
              <a:t>of space debris.</a:t>
            </a:r>
          </a:p>
          <a:p>
            <a:pPr marL="0" indent="0">
              <a:buNone/>
            </a:pPr>
            <a:endParaRPr lang="en-US" sz="1800"/>
          </a:p>
        </p:txBody>
      </p:sp>
      <p:pic>
        <p:nvPicPr>
          <p:cNvPr id="5" name="Рисунок 4">
            <a:extLst>
              <a:ext uri="{FF2B5EF4-FFF2-40B4-BE49-F238E27FC236}">
                <a16:creationId xmlns:a16="http://schemas.microsoft.com/office/drawing/2014/main" id="{51BE59CC-0D8F-A221-BF69-B67BDD1BEADA}"/>
              </a:ext>
            </a:extLst>
          </p:cNvPr>
          <p:cNvPicPr>
            <a:picLocks noChangeAspect="1"/>
          </p:cNvPicPr>
          <p:nvPr/>
        </p:nvPicPr>
        <p:blipFill>
          <a:blip r:embed="rId2">
            <a:extLst>
              <a:ext uri="{28A0092B-C50C-407E-A947-70E740481C1C}">
                <a14:useLocalDpi xmlns:a14="http://schemas.microsoft.com/office/drawing/2010/main" val="0"/>
              </a:ext>
            </a:extLst>
          </a:blip>
          <a:srcRect l="13320" r="19928" b="-2"/>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21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я 3">
            <a:extLst>
              <a:ext uri="{FF2B5EF4-FFF2-40B4-BE49-F238E27FC236}">
                <a16:creationId xmlns:a16="http://schemas.microsoft.com/office/drawing/2014/main" id="{F71FD48D-15EF-A3C1-55D4-7143E511A3D8}"/>
              </a:ext>
            </a:extLst>
          </p:cNvPr>
          <p:cNvGraphicFramePr>
            <a:graphicFrameLocks noGrp="1"/>
          </p:cNvGraphicFramePr>
          <p:nvPr/>
        </p:nvGraphicFramePr>
        <p:xfrm>
          <a:off x="0" y="0"/>
          <a:ext cx="12192000" cy="7095525"/>
        </p:xfrm>
        <a:graphic>
          <a:graphicData uri="http://schemas.openxmlformats.org/drawingml/2006/table">
            <a:tbl>
              <a:tblPr firstRow="1" bandRow="1">
                <a:tableStyleId>{5C22544A-7EE6-4342-B048-85BDC9FD1C3A}</a:tableStyleId>
              </a:tblPr>
              <a:tblGrid>
                <a:gridCol w="1251857">
                  <a:extLst>
                    <a:ext uri="{9D8B030D-6E8A-4147-A177-3AD203B41FA5}">
                      <a16:colId xmlns:a16="http://schemas.microsoft.com/office/drawing/2014/main" val="66409021"/>
                    </a:ext>
                  </a:extLst>
                </a:gridCol>
                <a:gridCol w="5439267">
                  <a:extLst>
                    <a:ext uri="{9D8B030D-6E8A-4147-A177-3AD203B41FA5}">
                      <a16:colId xmlns:a16="http://schemas.microsoft.com/office/drawing/2014/main" val="1193638888"/>
                    </a:ext>
                  </a:extLst>
                </a:gridCol>
                <a:gridCol w="5500876">
                  <a:extLst>
                    <a:ext uri="{9D8B030D-6E8A-4147-A177-3AD203B41FA5}">
                      <a16:colId xmlns:a16="http://schemas.microsoft.com/office/drawing/2014/main" val="1464328010"/>
                    </a:ext>
                  </a:extLst>
                </a:gridCol>
              </a:tblGrid>
              <a:tr h="748133">
                <a:tc>
                  <a:txBody>
                    <a:bodyPr/>
                    <a:lstStyle/>
                    <a:p>
                      <a:r>
                        <a:rPr lang="fr-FR" sz="1400" dirty="0">
                          <a:latin typeface="Times New Roman" panose="02020603050405020304" pitchFamily="18" charset="0"/>
                          <a:cs typeface="Times New Roman" panose="02020603050405020304" pitchFamily="18" charset="0"/>
                        </a:rPr>
                        <a:t>Key aspects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Times New Roman" panose="02020603050405020304" pitchFamily="18" charset="0"/>
                          <a:cs typeface="Times New Roman" panose="02020603050405020304" pitchFamily="18" charset="0"/>
                        </a:rPr>
                        <a:t>CONFERS Recomended Design and Operational Parcices, 2022</a:t>
                      </a:r>
                    </a:p>
                    <a:p>
                      <a:endParaRPr lang="fr-FR"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fr-FR" sz="1400" dirty="0">
                          <a:latin typeface="Times New Roman" panose="02020603050405020304" pitchFamily="18" charset="0"/>
                          <a:cs typeface="Times New Roman" panose="02020603050405020304" pitchFamily="18" charset="0"/>
                        </a:rPr>
                        <a:t>Guidelines on License to Operate a Spacecraft Performing On-Orbit Servicing, 2021</a:t>
                      </a:r>
                    </a:p>
                    <a:p>
                      <a:r>
                        <a:rPr lang="fr-FR" sz="1400" dirty="0">
                          <a:latin typeface="Times New Roman" panose="02020603050405020304" pitchFamily="18" charset="0"/>
                          <a:cs typeface="Times New Roman" panose="02020603050405020304" pitchFamily="18" charset="0"/>
                        </a:rPr>
                        <a:t>(include suggested items to present)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2203078"/>
                  </a:ext>
                </a:extLst>
              </a:tr>
              <a:tr h="873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latin typeface="Times New Roman" panose="02020603050405020304" pitchFamily="18" charset="0"/>
                          <a:cs typeface="Times New Roman" panose="02020603050405020304" pitchFamily="18" charset="0"/>
                        </a:rPr>
                        <a:t>Identification</a:t>
                      </a:r>
                    </a:p>
                    <a:p>
                      <a:endParaRPr lang="fr-FR" sz="14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fr-FR" sz="1400" dirty="0">
                          <a:latin typeface="Times New Roman" panose="02020603050405020304" pitchFamily="18" charset="0"/>
                          <a:cs typeface="Times New Roman" panose="02020603050405020304" pitchFamily="18" charset="0"/>
                        </a:rPr>
                        <a:t>Adequate telemetry to facilitate the identification and cause of anomanies (1.1.4); in the cases where no owner can be identified, provide adequate public notice (1.4.1.2); work with the proper authorities to provide notification (1.4.1.7)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fr-FR" sz="1400" dirty="0">
                          <a:latin typeface="Times New Roman" panose="02020603050405020304" pitchFamily="18" charset="0"/>
                          <a:cs typeface="Times New Roman" panose="02020603050405020304" pitchFamily="18" charset="0"/>
                        </a:rPr>
                        <a:t>Registration, information about owner and operator, including their nationalities (4.1.1) ; operational plan executes step-by-step while recognizing information on the institutional state of client (5.3.1)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972771"/>
                  </a:ext>
                </a:extLst>
              </a:tr>
              <a:tr h="0">
                <a:tc>
                  <a:txBody>
                    <a:bodyPr/>
                    <a:lstStyle/>
                    <a:p>
                      <a:r>
                        <a:rPr lang="fr-FR" sz="1400" b="1" dirty="0">
                          <a:latin typeface="Times New Roman" panose="02020603050405020304" pitchFamily="18" charset="0"/>
                          <a:cs typeface="Times New Roman" panose="02020603050405020304" pitchFamily="18" charset="0"/>
                        </a:rPr>
                        <a:t>Clear consent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Times New Roman" panose="02020603050405020304" pitchFamily="18" charset="0"/>
                          <a:cs typeface="Times New Roman" panose="02020603050405020304" pitchFamily="18" charset="0"/>
                        </a:rPr>
                        <a:t>Client should be contacted and cognizant (1.4.1.1)</a:t>
                      </a:r>
                    </a:p>
                  </a:txBody>
                  <a:tcPr/>
                </a:tc>
                <a:tc>
                  <a:txBody>
                    <a:bodyPr/>
                    <a:lstStyle/>
                    <a:p>
                      <a:r>
                        <a:rPr lang="fr-FR" sz="1400" dirty="0">
                          <a:latin typeface="Times New Roman" panose="02020603050405020304" pitchFamily="18" charset="0"/>
                          <a:cs typeface="Times New Roman" panose="02020603050405020304" pitchFamily="18" charset="0"/>
                        </a:rPr>
                        <a:t>OOS should be based on contract with a consent from the entity having all necessary power and authority to modify client object (4.1.1)</a:t>
                      </a:r>
                    </a:p>
                  </a:txBody>
                  <a:tcPr/>
                </a:tc>
                <a:extLst>
                  <a:ext uri="{0D108BD9-81ED-4DB2-BD59-A6C34878D82A}">
                    <a16:rowId xmlns:a16="http://schemas.microsoft.com/office/drawing/2014/main" val="3396129603"/>
                  </a:ext>
                </a:extLst>
              </a:tr>
              <a:tr h="870426">
                <a:tc>
                  <a:txBody>
                    <a:bodyPr/>
                    <a:lstStyle/>
                    <a:p>
                      <a:r>
                        <a:rPr lang="fr-FR" sz="1400" b="1" dirty="0">
                          <a:latin typeface="Times New Roman" panose="02020603050405020304" pitchFamily="18" charset="0"/>
                          <a:cs typeface="Times New Roman" panose="02020603050405020304" pitchFamily="18" charset="0"/>
                        </a:rPr>
                        <a:t>Interoperability</a:t>
                      </a:r>
                    </a:p>
                    <a:p>
                      <a:r>
                        <a:rPr lang="fr-FR" sz="1400" b="1" dirty="0">
                          <a:latin typeface="Times New Roman" panose="02020603050405020304" pitchFamily="18" charset="0"/>
                          <a:cs typeface="Times New Roman" panose="02020603050405020304" pitchFamily="18" charset="0"/>
                        </a:rPr>
                        <a:t>(technical and juridical)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Times New Roman" panose="02020603050405020304" pitchFamily="18" charset="0"/>
                          <a:cs typeface="Times New Roman" panose="02020603050405020304" pitchFamily="18" charset="0"/>
                        </a:rPr>
                        <a:t>Holistic system design should take into account a layered risk mitigation (1); ensure compatibility with the client vehicle (1.1.5); design satellite to facilitate safe and effective servicing with cooperative interfaces (2)</a:t>
                      </a:r>
                    </a:p>
                  </a:txBody>
                  <a:tcPr/>
                </a:tc>
                <a:tc>
                  <a:txBody>
                    <a:bodyPr/>
                    <a:lstStyle/>
                    <a:p>
                      <a:r>
                        <a:rPr lang="fr-FR" sz="1400" dirty="0">
                          <a:latin typeface="Times New Roman" panose="02020603050405020304" pitchFamily="18" charset="0"/>
                          <a:cs typeface="Times New Roman" panose="02020603050405020304" pitchFamily="18" charset="0"/>
                        </a:rPr>
                        <a:t>Forceable state of the client object must not conflict with regulation of state of registry or state licensing of operation (4.1.2); architecture of and operations plan of servicer and client should be compatible, so it is necessary to study the design information of client (5)</a:t>
                      </a:r>
                    </a:p>
                  </a:txBody>
                  <a:tcPr/>
                </a:tc>
                <a:extLst>
                  <a:ext uri="{0D108BD9-81ED-4DB2-BD59-A6C34878D82A}">
                    <a16:rowId xmlns:a16="http://schemas.microsoft.com/office/drawing/2014/main" val="2075099141"/>
                  </a:ext>
                </a:extLst>
              </a:tr>
              <a:tr h="1066974">
                <a:tc>
                  <a:txBody>
                    <a:bodyPr/>
                    <a:lstStyle/>
                    <a:p>
                      <a:r>
                        <a:rPr lang="fr-FR" sz="1400" b="1" dirty="0">
                          <a:latin typeface="Times New Roman" panose="02020603050405020304" pitchFamily="18" charset="0"/>
                          <a:cs typeface="Times New Roman" panose="02020603050405020304" pitchFamily="18" charset="0"/>
                        </a:rPr>
                        <a:t>Protection of servicing satellites from cyber threats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Times New Roman" panose="02020603050405020304" pitchFamily="18" charset="0"/>
                          <a:cs typeface="Times New Roman" panose="02020603050405020304" pitchFamily="18" charset="0"/>
                        </a:rPr>
                        <a:t>Software should provide adequate levels of autonomy to ensure safe operations when ground control is limited by availability, throughput, reaction plan, etc. (1.2); should provide adequate security to prevent unauthoraized access and ensure access to telemetry and commanding by operators to maintain positive control and safe operations (1.4.6)</a:t>
                      </a:r>
                    </a:p>
                  </a:txBody>
                  <a:tcPr/>
                </a:tc>
                <a:tc>
                  <a:txBody>
                    <a:bodyPr/>
                    <a:lstStyle/>
                    <a:p>
                      <a:r>
                        <a:rPr lang="en-US" sz="1400" dirty="0">
                          <a:latin typeface="Times New Roman" panose="02020603050405020304" pitchFamily="18" charset="0"/>
                          <a:cs typeface="Times New Roman" panose="02020603050405020304" pitchFamily="18" charset="0"/>
                        </a:rPr>
                        <a:t>An applicant must apply an architecture and operational measures enough to secure the communication and control of the servicer spacecraft with the capability to approach to or operate in the immediate vicinity of non-cooperative objects and to monitoring functions to timely detect a sign of intervention by an outsider (5.6). </a:t>
                      </a:r>
                      <a:endParaRPr lang="fr-F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24534914"/>
                  </a:ext>
                </a:extLst>
              </a:tr>
              <a:tr h="673878">
                <a:tc>
                  <a:txBody>
                    <a:bodyPr/>
                    <a:lstStyle/>
                    <a:p>
                      <a:r>
                        <a:rPr lang="fr-FR" sz="1400" b="1" dirty="0">
                          <a:latin typeface="Times New Roman" panose="02020603050405020304" pitchFamily="18" charset="0"/>
                          <a:cs typeface="Times New Roman" panose="02020603050405020304" pitchFamily="18" charset="0"/>
                        </a:rPr>
                        <a:t>Proof of capability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Times New Roman" panose="02020603050405020304" pitchFamily="18" charset="0"/>
                          <a:cs typeface="Times New Roman" panose="02020603050405020304" pitchFamily="18" charset="0"/>
                        </a:rPr>
                        <a:t>For experimental or high risk activities servicer perform initial first time in orbit check out or demonstration ... (1.4.1.9); use approved and proven procedures (1.4.3); use trained and qualified operators (1.4.4)</a:t>
                      </a:r>
                    </a:p>
                  </a:txBody>
                  <a:tcPr/>
                </a:tc>
                <a:tc>
                  <a:txBody>
                    <a:bodyPr/>
                    <a:lstStyle/>
                    <a:p>
                      <a:r>
                        <a:rPr lang="fr-FR" sz="1400" dirty="0">
                          <a:latin typeface="Times New Roman" panose="02020603050405020304" pitchFamily="18" charset="0"/>
                          <a:cs typeface="Times New Roman" panose="02020603050405020304" pitchFamily="18" charset="0"/>
                        </a:rPr>
                        <a:t>It must be verified that servicer spacecraft is designed to have the capability to perform on-orbit servicing and associated operations (supply system, communication, command and telemetry) (5.2)</a:t>
                      </a:r>
                    </a:p>
                  </a:txBody>
                  <a:tcPr/>
                </a:tc>
                <a:extLst>
                  <a:ext uri="{0D108BD9-81ED-4DB2-BD59-A6C34878D82A}">
                    <a16:rowId xmlns:a16="http://schemas.microsoft.com/office/drawing/2014/main" val="2981317517"/>
                  </a:ext>
                </a:extLst>
              </a:tr>
              <a:tr h="2049712">
                <a:tc>
                  <a:txBody>
                    <a:bodyPr/>
                    <a:lstStyle/>
                    <a:p>
                      <a:r>
                        <a:rPr lang="fr-FR" sz="1400" b="1" dirty="0">
                          <a:latin typeface="Times New Roman" panose="02020603050405020304" pitchFamily="18" charset="0"/>
                          <a:cs typeface="Times New Roman" panose="02020603050405020304" pitchFamily="18" charset="0"/>
                        </a:rPr>
                        <a:t>Exchange of information between servicing satellite and SSA systems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Times New Roman" panose="02020603050405020304" pitchFamily="18" charset="0"/>
                          <a:cs typeface="Times New Roman" panose="02020603050405020304" pitchFamily="18" charset="0"/>
                        </a:rPr>
                        <a:t>Use passively safe orbits (1.4.1.4), avoid physical contact with others (1.4.1.7), notify third parties in advance (1.4.1.7); exercise reasonable measures to avoid physical or electromagnetic interference (1.4.2); use external SSA and modeling simulation capabilities (1.4.5); develop and share best practices for anomaly attribution taking into consideration national export control law and intellectual property restrictions (3.1); collaborate with authority and space community (4.2).</a:t>
                      </a:r>
                    </a:p>
                  </a:txBody>
                  <a:tcPr/>
                </a:tc>
                <a:tc>
                  <a:txBody>
                    <a:bodyPr/>
                    <a:lstStyle/>
                    <a:p>
                      <a:r>
                        <a:rPr lang="fr-FR" sz="1400" dirty="0">
                          <a:latin typeface="Times New Roman" panose="02020603050405020304" pitchFamily="18" charset="0"/>
                          <a:cs typeface="Times New Roman" panose="02020603050405020304" pitchFamily="18" charset="0"/>
                        </a:rPr>
                        <a:t>Informing by press-release about  means, content and timing of operation; timely reported to the Goverment updated information (4.3.1); providing information in emergencies like loss of control (4.3.2); SSA uses to mitigate risk of colision between client and servicer and to avoid harmful interference with third party (5.3.2); </a:t>
                      </a:r>
                      <a:r>
                        <a:rPr lang="en-US" sz="1400" dirty="0">
                          <a:latin typeface="Times New Roman" panose="02020603050405020304" pitchFamily="18" charset="0"/>
                          <a:cs typeface="Times New Roman" panose="02020603050405020304" pitchFamily="18" charset="0"/>
                        </a:rPr>
                        <a:t>applicant must plan not to separate any object nor beam electromagnetic energy while a third-party space object exists in or is passing through the space area (5.5)</a:t>
                      </a:r>
                      <a:endParaRPr lang="fr-F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7197788"/>
                  </a:ext>
                </a:extLst>
              </a:tr>
            </a:tbl>
          </a:graphicData>
        </a:graphic>
      </p:graphicFrame>
    </p:spTree>
    <p:extLst>
      <p:ext uri="{BB962C8B-B14F-4D97-AF65-F5344CB8AC3E}">
        <p14:creationId xmlns:p14="http://schemas.microsoft.com/office/powerpoint/2010/main" val="357425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414529F-BF27-A5E1-9980-54DA33463EB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p:spPr>
      </p:pic>
      <p:sp>
        <p:nvSpPr>
          <p:cNvPr id="4" name="Заголовок 3">
            <a:extLst>
              <a:ext uri="{FF2B5EF4-FFF2-40B4-BE49-F238E27FC236}">
                <a16:creationId xmlns:a16="http://schemas.microsoft.com/office/drawing/2014/main" id="{EC3B3036-D882-3074-2FB5-C5A1D498F51B}"/>
              </a:ext>
            </a:extLst>
          </p:cNvPr>
          <p:cNvSpPr>
            <a:spLocks noGrp="1"/>
          </p:cNvSpPr>
          <p:nvPr>
            <p:ph type="title"/>
          </p:nvPr>
        </p:nvSpPr>
        <p:spPr>
          <a:xfrm>
            <a:off x="838200" y="365125"/>
            <a:ext cx="10515600" cy="549275"/>
          </a:xfrm>
          <a:effectLst/>
        </p:spPr>
        <p:txBody>
          <a:bodyPr>
            <a:normAutofit fontScale="90000"/>
          </a:bodyPr>
          <a:lstStyle/>
          <a:p>
            <a:pPr algn="ctr"/>
            <a:r>
              <a:rPr lang="fr-FR" dirty="0">
                <a:latin typeface="Times New Roman" panose="02020603050405020304" pitchFamily="18" charset="0"/>
                <a:cs typeface="Times New Roman" panose="02020603050405020304" pitchFamily="18" charset="0"/>
              </a:rPr>
              <a:t>Space traffic management</a:t>
            </a:r>
          </a:p>
        </p:txBody>
      </p:sp>
      <p:sp>
        <p:nvSpPr>
          <p:cNvPr id="5" name="Місце для вмісту 4">
            <a:extLst>
              <a:ext uri="{FF2B5EF4-FFF2-40B4-BE49-F238E27FC236}">
                <a16:creationId xmlns:a16="http://schemas.microsoft.com/office/drawing/2014/main" id="{1FEDCA66-605B-34EC-D67D-3982F2310F4B}"/>
              </a:ext>
            </a:extLst>
          </p:cNvPr>
          <p:cNvSpPr>
            <a:spLocks noGrp="1"/>
          </p:cNvSpPr>
          <p:nvPr>
            <p:ph sz="half" idx="1"/>
          </p:nvPr>
        </p:nvSpPr>
        <p:spPr>
          <a:xfrm>
            <a:off x="478971" y="1139825"/>
            <a:ext cx="4680857" cy="4351338"/>
          </a:xfrm>
        </p:spPr>
        <p:txBody>
          <a:bodyPr>
            <a:noAutofit/>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 SST (Space Situational Tracking) system consists of a network of ground-based and space-based sensors capable of identifying and tracking ‘predictive’ space objects</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SSA (Space Situational Awareness) manages risks in space, including collisions between space objects, the fragmentation and re-entry of space objects into the atmosphere, space weather phenomena and near-Earth objects.</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SDA (Space Domain Awareness) aims to monitor the space environment in near real time with autonomous decision-making capabilities in order to guard against any attempt to impede freedom of action and use of space (Thierry Blanc, 2020)</a:t>
            </a:r>
            <a:endParaRPr lang="fr-FR" sz="2000" dirty="0">
              <a:latin typeface="Times New Roman" panose="02020603050405020304" pitchFamily="18" charset="0"/>
              <a:cs typeface="Times New Roman" panose="02020603050405020304" pitchFamily="18" charset="0"/>
            </a:endParaRPr>
          </a:p>
        </p:txBody>
      </p:sp>
      <p:sp>
        <p:nvSpPr>
          <p:cNvPr id="6" name="Місце для вмісту 5">
            <a:extLst>
              <a:ext uri="{FF2B5EF4-FFF2-40B4-BE49-F238E27FC236}">
                <a16:creationId xmlns:a16="http://schemas.microsoft.com/office/drawing/2014/main" id="{17828585-CF68-06D3-F9B4-B198DDA52312}"/>
              </a:ext>
            </a:extLst>
          </p:cNvPr>
          <p:cNvSpPr>
            <a:spLocks noGrp="1"/>
          </p:cNvSpPr>
          <p:nvPr>
            <p:ph sz="half" idx="2"/>
          </p:nvPr>
        </p:nvSpPr>
        <p:spPr>
          <a:xfrm>
            <a:off x="5388430" y="1139825"/>
            <a:ext cx="6444342" cy="4351338"/>
          </a:xfrm>
        </p:spPr>
        <p:txBody>
          <a:bodyPr>
            <a:noAutofit/>
          </a:bodyPr>
          <a:lstStyle/>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Government systems based on early warning systems (United States, Russia, China, India) with limited data sharing for security reasons. The EU partnership comprises 15 Member States (Austria, the Czech Republic, Denmark, Finland, France, Germany, Greece, Italy, Latvia, the Netherlands, Poland, Portugal, Romania, Spain and Sweden), as well as EUSPA, which acts as the EU’s single point of contact for SST, constitutes the EU’s SST cooperation.</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Private surveillance actors (e.g. </a:t>
            </a:r>
            <a:r>
              <a:rPr lang="en-US" sz="1800" dirty="0" err="1">
                <a:latin typeface="Times New Roman" panose="02020603050405020304" pitchFamily="18" charset="0"/>
                <a:cs typeface="Times New Roman" panose="02020603050405020304" pitchFamily="18" charset="0"/>
              </a:rPr>
              <a:t>Digantara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LeoLabs</a:t>
            </a:r>
            <a:r>
              <a:rPr lang="en-US" sz="1800" dirty="0">
                <a:latin typeface="Times New Roman" panose="02020603050405020304" pitchFamily="18" charset="0"/>
                <a:cs typeface="Times New Roman" panose="02020603050405020304" pitchFamily="18" charset="0"/>
              </a:rPr>
              <a:t>, COMSPOC, </a:t>
            </a:r>
            <a:r>
              <a:rPr lang="en-US" sz="1800" dirty="0" err="1">
                <a:latin typeface="Times New Roman" panose="02020603050405020304" pitchFamily="18" charset="0"/>
                <a:cs typeface="Times New Roman" panose="02020603050405020304" pitchFamily="18" charset="0"/>
              </a:rPr>
              <a:t>ExoAnalytic</a:t>
            </a:r>
            <a:r>
              <a:rPr lang="en-US" sz="1800" dirty="0">
                <a:latin typeface="Times New Roman" panose="02020603050405020304" pitchFamily="18" charset="0"/>
                <a:cs typeface="Times New Roman" panose="02020603050405020304" pitchFamily="18" charset="0"/>
              </a:rPr>
              <a:t> Solutions), constrained by limitations in coverage and observation continuity. Nevertheless, their capabilities remain constrained by the availability of continuous observation resources, particularly during orbital </a:t>
            </a:r>
            <a:r>
              <a:rPr lang="en-US" sz="1800" dirty="0" err="1">
                <a:latin typeface="Times New Roman" panose="02020603050405020304" pitchFamily="18" charset="0"/>
                <a:cs typeface="Times New Roman" panose="02020603050405020304" pitchFamily="18" charset="0"/>
              </a:rPr>
              <a:t>manoeuvres</a:t>
            </a:r>
            <a:r>
              <a:rPr lang="en-US" sz="1800" dirty="0">
                <a:latin typeface="Times New Roman" panose="02020603050405020304" pitchFamily="18" charset="0"/>
                <a:cs typeface="Times New Roman" panose="02020603050405020304" pitchFamily="18" charset="0"/>
              </a:rPr>
              <a:t> that render satellites temporarily undetectable.</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An emerging private initiative aimed at creating a new SSA system, led by SpaceX. In late January, SpaceX launched Stargaze, an SSA system </a:t>
            </a:r>
            <a:r>
              <a:rPr lang="en-US" sz="1800" dirty="0" err="1">
                <a:latin typeface="Times New Roman" panose="02020603050405020304" pitchFamily="18" charset="0"/>
                <a:cs typeface="Times New Roman" panose="02020603050405020304" pitchFamily="18" charset="0"/>
              </a:rPr>
              <a:t>utilising</a:t>
            </a:r>
            <a:r>
              <a:rPr lang="en-US" sz="1800" dirty="0">
                <a:latin typeface="Times New Roman" panose="02020603050405020304" pitchFamily="18" charset="0"/>
                <a:cs typeface="Times New Roman" panose="02020603050405020304" pitchFamily="18" charset="0"/>
              </a:rPr>
              <a:t> the star-tracking cameras of nearly 10,000 Starlink satellites. The system collects around 30 million observations per day, enabling near-real-time calculation of orbits. Several companies are participating in a test phase of the space traffic management platform based on this data.</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2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B82E6-F47C-E8A7-0B11-F61B0E8CEEDD}"/>
              </a:ext>
            </a:extLst>
          </p:cNvPr>
          <p:cNvSpPr>
            <a:spLocks noGrp="1"/>
          </p:cNvSpPr>
          <p:nvPr>
            <p:ph type="title"/>
          </p:nvPr>
        </p:nvSpPr>
        <p:spPr>
          <a:xfrm>
            <a:off x="729343" y="185057"/>
            <a:ext cx="10515600" cy="835706"/>
          </a:xfrm>
        </p:spPr>
        <p:txBody>
          <a:bodyPr/>
          <a:lstStyle/>
          <a:p>
            <a:pPr algn="ctr"/>
            <a:r>
              <a:rPr lang="fr-FR" dirty="0">
                <a:latin typeface="Times New Roman" panose="02020603050405020304" pitchFamily="18" charset="0"/>
                <a:cs typeface="Times New Roman" panose="02020603050405020304" pitchFamily="18" charset="0"/>
              </a:rPr>
              <a:t>Space debris mitigation requirements</a:t>
            </a:r>
          </a:p>
        </p:txBody>
      </p:sp>
      <p:sp>
        <p:nvSpPr>
          <p:cNvPr id="5" name="Місце для вмісту 4">
            <a:extLst>
              <a:ext uri="{FF2B5EF4-FFF2-40B4-BE49-F238E27FC236}">
                <a16:creationId xmlns:a16="http://schemas.microsoft.com/office/drawing/2014/main" id="{0F167DB1-6EA8-E0A0-4623-215C14085C35}"/>
              </a:ext>
            </a:extLst>
          </p:cNvPr>
          <p:cNvSpPr>
            <a:spLocks noGrp="1"/>
          </p:cNvSpPr>
          <p:nvPr>
            <p:ph idx="1"/>
          </p:nvPr>
        </p:nvSpPr>
        <p:spPr>
          <a:xfrm>
            <a:off x="478971" y="1253331"/>
            <a:ext cx="10515600" cy="4351338"/>
          </a:xfrm>
        </p:spPr>
        <p:txBody>
          <a:bodyPr>
            <a:normAutofit lnSpcReduction="10000"/>
          </a:bodyPr>
          <a:lstStyle/>
          <a:p>
            <a:pPr marL="0" indent="0">
              <a:buNone/>
            </a:pPr>
            <a:r>
              <a:rPr lang="fr-FR" dirty="0">
                <a:latin typeface="Times New Roman" panose="02020603050405020304" pitchFamily="18" charset="0"/>
                <a:cs typeface="Times New Roman" panose="02020603050405020304" pitchFamily="18" charset="0"/>
              </a:rPr>
              <a:t>Paragraph 5.5 of IADC Space Debris Mitigation Guidelines:</a:t>
            </a:r>
          </a:p>
          <a:p>
            <a:pPr algn="just">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Constellations should be </a:t>
            </a:r>
            <a:r>
              <a:rPr lang="en-US" dirty="0">
                <a:latin typeface="Times New Roman" panose="02020603050405020304" pitchFamily="18" charset="0"/>
                <a:cs typeface="Times New Roman" panose="02020603050405020304" pitchFamily="18" charset="0"/>
              </a:rPr>
              <a:t>planned, designed, and operated in a way that will </a:t>
            </a:r>
            <a:r>
              <a:rPr lang="en-US" dirty="0" err="1">
                <a:latin typeface="Times New Roman" panose="02020603050405020304" pitchFamily="18" charset="0"/>
                <a:cs typeface="Times New Roman" panose="02020603050405020304" pitchFamily="18" charset="0"/>
              </a:rPr>
              <a:t>minimise</a:t>
            </a:r>
            <a:r>
              <a:rPr lang="en-US" dirty="0">
                <a:latin typeface="Times New Roman" panose="02020603050405020304" pitchFamily="18" charset="0"/>
                <a:cs typeface="Times New Roman" panose="02020603050405020304" pitchFamily="18" charset="0"/>
              </a:rPr>
              <a:t> the likelihood of on orbit collision during normal operations and after post-mission disposal of the constellation spacecraft and associated orbital stages.</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case of spacecraft serving as </a:t>
            </a:r>
            <a:r>
              <a:rPr lang="en-US" b="1" dirty="0">
                <a:latin typeface="Times New Roman" panose="02020603050405020304" pitchFamily="18" charset="0"/>
                <a:cs typeface="Times New Roman" panose="02020603050405020304" pitchFamily="18" charset="0"/>
              </a:rPr>
              <a:t>demonstrators</a:t>
            </a:r>
            <a:r>
              <a:rPr lang="en-US" dirty="0">
                <a:latin typeface="Times New Roman" panose="02020603050405020304" pitchFamily="18" charset="0"/>
                <a:cs typeface="Times New Roman" panose="02020603050405020304" pitchFamily="18" charset="0"/>
              </a:rPr>
              <a:t>, it is encouraged to perform early mission </a:t>
            </a:r>
            <a:r>
              <a:rPr lang="en-US" b="1" dirty="0">
                <a:latin typeface="Times New Roman" panose="02020603050405020304" pitchFamily="18" charset="0"/>
                <a:cs typeface="Times New Roman" panose="02020603050405020304" pitchFamily="18" charset="0"/>
              </a:rPr>
              <a:t>operations in orbital regions </a:t>
            </a:r>
            <a:r>
              <a:rPr lang="en-US" dirty="0">
                <a:latin typeface="Times New Roman" panose="02020603050405020304" pitchFamily="18" charset="0"/>
                <a:cs typeface="Times New Roman" panose="02020603050405020304" pitchFamily="18" charset="0"/>
              </a:rPr>
              <a:t>that are currently </a:t>
            </a:r>
            <a:r>
              <a:rPr lang="en-US" b="1" dirty="0">
                <a:latin typeface="Times New Roman" panose="02020603050405020304" pitchFamily="18" charset="0"/>
                <a:cs typeface="Times New Roman" panose="02020603050405020304" pitchFamily="18" charset="0"/>
              </a:rPr>
              <a:t>sparsely populated</a:t>
            </a:r>
            <a:r>
              <a:rPr lang="en-US" dirty="0">
                <a:latin typeface="Times New Roman" panose="02020603050405020304" pitchFamily="18" charset="0"/>
                <a:cs typeface="Times New Roman" panose="02020603050405020304" pitchFamily="18" charset="0"/>
              </a:rPr>
              <a:t>, that do not interfere with inhabitable space stations, and that have a </a:t>
            </a:r>
            <a:r>
              <a:rPr lang="en-US" b="1" dirty="0">
                <a:latin typeface="Times New Roman" panose="02020603050405020304" pitchFamily="18" charset="0"/>
                <a:cs typeface="Times New Roman" panose="02020603050405020304" pitchFamily="18" charset="0"/>
              </a:rPr>
              <a:t>short orbital lifetime</a:t>
            </a:r>
            <a:r>
              <a:rPr lang="en-US"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The </a:t>
            </a:r>
            <a:r>
              <a:rPr lang="en-US" b="1" dirty="0">
                <a:latin typeface="Times New Roman" panose="02020603050405020304" pitchFamily="18" charset="0"/>
                <a:cs typeface="Times New Roman" panose="02020603050405020304" pitchFamily="18" charset="0"/>
              </a:rPr>
              <a:t>cumulative risk</a:t>
            </a:r>
            <a:r>
              <a:rPr lang="en-US" dirty="0">
                <a:latin typeface="Times New Roman" panose="02020603050405020304" pitchFamily="18" charset="0"/>
                <a:cs typeface="Times New Roman" panose="02020603050405020304" pitchFamily="18" charset="0"/>
              </a:rPr>
              <a:t> due to more frequent re-entries from constellations and related orbital stages </a:t>
            </a:r>
            <a:r>
              <a:rPr lang="en-US" b="1" dirty="0">
                <a:latin typeface="Times New Roman" panose="02020603050405020304" pitchFamily="18" charset="0"/>
                <a:cs typeface="Times New Roman" panose="02020603050405020304" pitchFamily="18" charset="0"/>
              </a:rPr>
              <a:t>should be minimized</a:t>
            </a:r>
            <a:r>
              <a:rPr lang="en-US" dirty="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87D7FEC-179F-8E94-F40F-099A0FE18B61}"/>
              </a:ext>
            </a:extLst>
          </p:cNvPr>
          <p:cNvSpPr txBox="1"/>
          <p:nvPr/>
        </p:nvSpPr>
        <p:spPr>
          <a:xfrm>
            <a:off x="478971" y="5736772"/>
            <a:ext cx="11070772" cy="830997"/>
          </a:xfrm>
          <a:prstGeom prst="rect">
            <a:avLst/>
          </a:prstGeom>
          <a:noFill/>
        </p:spPr>
        <p:txBody>
          <a:bodyPr wrap="square" rtlCol="0">
            <a:spAutoFit/>
          </a:bodyPr>
          <a:lstStyle/>
          <a:p>
            <a:pPr algn="ctr"/>
            <a:r>
              <a:rPr lang="fr-FR" sz="2400" dirty="0">
                <a:solidFill>
                  <a:srgbClr val="FF0000"/>
                </a:solidFill>
                <a:latin typeface="Times New Roman" panose="02020603050405020304" pitchFamily="18" charset="0"/>
                <a:cs typeface="Times New Roman" panose="02020603050405020304" pitchFamily="18" charset="0"/>
              </a:rPr>
              <a:t>Are these rules sufficient to ensure in-orbit acceptance of data centers constellations and protect from hurmful interference?</a:t>
            </a:r>
          </a:p>
        </p:txBody>
      </p:sp>
      <p:pic>
        <p:nvPicPr>
          <p:cNvPr id="4" name="Рисунок 3">
            <a:extLst>
              <a:ext uri="{FF2B5EF4-FFF2-40B4-BE49-F238E27FC236}">
                <a16:creationId xmlns:a16="http://schemas.microsoft.com/office/drawing/2014/main" id="{7E97EC39-8D45-EE04-4107-4AB56BD1296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508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3C5072-90DB-97BA-CEAC-56D8AAC7BEA2}"/>
              </a:ext>
            </a:extLst>
          </p:cNvPr>
          <p:cNvSpPr>
            <a:spLocks noGrp="1"/>
          </p:cNvSpPr>
          <p:nvPr>
            <p:ph type="title"/>
          </p:nvPr>
        </p:nvSpPr>
        <p:spPr>
          <a:xfrm>
            <a:off x="7903638" y="266516"/>
            <a:ext cx="4223657" cy="783424"/>
          </a:xfrm>
        </p:spPr>
        <p:txBody>
          <a:bodyPr>
            <a:noAutofit/>
          </a:bodyPr>
          <a:lstStyle/>
          <a:p>
            <a:r>
              <a:rPr lang="fr-FR" sz="3200" b="1" dirty="0">
                <a:latin typeface="Times New Roman" panose="02020603050405020304" pitchFamily="18" charset="0"/>
                <a:cs typeface="Times New Roman" panose="02020603050405020304" pitchFamily="18" charset="0"/>
              </a:rPr>
              <a:t>Framework for cross-regime regulation</a:t>
            </a:r>
            <a:endParaRPr lang="fr-FR" sz="3200" dirty="0"/>
          </a:p>
        </p:txBody>
      </p:sp>
      <p:sp>
        <p:nvSpPr>
          <p:cNvPr id="7" name="Місце для вмісту 6">
            <a:extLst>
              <a:ext uri="{FF2B5EF4-FFF2-40B4-BE49-F238E27FC236}">
                <a16:creationId xmlns:a16="http://schemas.microsoft.com/office/drawing/2014/main" id="{2D7D9F50-030C-E025-0A24-B55E7B4934C8}"/>
              </a:ext>
            </a:extLst>
          </p:cNvPr>
          <p:cNvSpPr>
            <a:spLocks noGrp="1"/>
          </p:cNvSpPr>
          <p:nvPr>
            <p:ph idx="1"/>
          </p:nvPr>
        </p:nvSpPr>
        <p:spPr>
          <a:xfrm>
            <a:off x="265089" y="211067"/>
            <a:ext cx="7452882" cy="2740374"/>
          </a:xfrm>
        </p:spPr>
        <p:txBody>
          <a:bodyPr>
            <a:noAutofit/>
          </a:bodyPr>
          <a:lstStyle/>
          <a:p>
            <a:pPr marL="0" indent="0">
              <a:buNone/>
            </a:pPr>
            <a:r>
              <a:rPr lang="en-AU" sz="1600" dirty="0">
                <a:latin typeface="Times New Roman" panose="02020603050405020304" pitchFamily="18" charset="0"/>
                <a:cs typeface="Times New Roman" panose="02020603050405020304" pitchFamily="18" charset="0"/>
              </a:rPr>
              <a:t>ICJ in its </a:t>
            </a:r>
            <a:r>
              <a:rPr lang="en-AU" sz="1600" i="1" dirty="0">
                <a:latin typeface="Times New Roman" panose="02020603050405020304" pitchFamily="18" charset="0"/>
                <a:cs typeface="Times New Roman" panose="02020603050405020304" pitchFamily="18" charset="0"/>
              </a:rPr>
              <a:t>Advisory Opinion on the Obligations of States in respect of Climate Change</a:t>
            </a:r>
            <a:r>
              <a:rPr lang="en-AU" sz="1600" dirty="0">
                <a:latin typeface="Times New Roman" panose="02020603050405020304" pitchFamily="18" charset="0"/>
                <a:cs typeface="Times New Roman" panose="02020603050405020304" pitchFamily="18" charset="0"/>
              </a:rPr>
              <a:t> (‘</a:t>
            </a:r>
            <a:r>
              <a:rPr lang="en-AU" sz="1600" i="1" dirty="0">
                <a:latin typeface="Times New Roman" panose="02020603050405020304" pitchFamily="18" charset="0"/>
                <a:cs typeface="Times New Roman" panose="02020603050405020304" pitchFamily="18" charset="0"/>
              </a:rPr>
              <a:t>Advisory Opinion on Climate Change’</a:t>
            </a:r>
            <a:r>
              <a:rPr lang="en-A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AU" sz="1600" dirty="0">
                <a:latin typeface="Times New Roman" panose="02020603050405020304" pitchFamily="18" charset="0"/>
                <a:cs typeface="Times New Roman" panose="02020603050405020304" pitchFamily="18" charset="0"/>
              </a:rPr>
              <a:t> “the duty to prevent significant environmental harm </a:t>
            </a:r>
            <a:r>
              <a:rPr lang="en-AU" sz="1600" i="1" dirty="0">
                <a:latin typeface="Times New Roman" panose="02020603050405020304" pitchFamily="18" charset="0"/>
                <a:cs typeface="Times New Roman" panose="02020603050405020304" pitchFamily="18" charset="0"/>
              </a:rPr>
              <a:t>is not limited to direct transboundary damage</a:t>
            </a:r>
            <a:r>
              <a:rPr lang="en-AU" sz="1600" dirty="0">
                <a:latin typeface="Times New Roman" panose="02020603050405020304" pitchFamily="18" charset="0"/>
                <a:cs typeface="Times New Roman" panose="02020603050405020304" pitchFamily="18" charset="0"/>
              </a:rPr>
              <a:t>, but extends to global environmental concerns”. </a:t>
            </a:r>
          </a:p>
          <a:p>
            <a:pPr>
              <a:buFont typeface="Wingdings" panose="05000000000000000000" pitchFamily="2" charset="2"/>
              <a:buChar char="Ø"/>
            </a:pPr>
            <a:r>
              <a:rPr lang="en-AU" sz="1600" i="1" dirty="0">
                <a:latin typeface="Times New Roman" panose="02020603050405020304" pitchFamily="18" charset="0"/>
                <a:cs typeface="Times New Roman" panose="02020603050405020304" pitchFamily="18" charset="0"/>
              </a:rPr>
              <a:t>“States are under the obligation to prevent significant harm</a:t>
            </a:r>
            <a:r>
              <a:rPr lang="en-AU" sz="1600" dirty="0">
                <a:latin typeface="Times New Roman" panose="02020603050405020304" pitchFamily="18" charset="0"/>
                <a:cs typeface="Times New Roman" panose="02020603050405020304" pitchFamily="18" charset="0"/>
              </a:rPr>
              <a:t> not only ‘where some harm has already been caused and there exists a risk of further significant harm’ but also’ </a:t>
            </a:r>
            <a:r>
              <a:rPr lang="en-AU" sz="1600" i="1" dirty="0">
                <a:latin typeface="Times New Roman" panose="02020603050405020304" pitchFamily="18" charset="0"/>
                <a:cs typeface="Times New Roman" panose="02020603050405020304" pitchFamily="18" charset="0"/>
              </a:rPr>
              <a:t>where no harm has yet been caused by the risk of future significant harm exists</a:t>
            </a:r>
            <a:r>
              <a:rPr lang="en-AU" sz="1600" dirty="0">
                <a:latin typeface="Times New Roman" panose="02020603050405020304" pitchFamily="18" charset="0"/>
                <a:cs typeface="Times New Roman" panose="02020603050405020304" pitchFamily="18" charset="0"/>
              </a:rPr>
              <a:t>”</a:t>
            </a:r>
            <a:r>
              <a:rPr lang="uk-UA" sz="1600" dirty="0">
                <a:latin typeface="Times New Roman" panose="02020603050405020304" pitchFamily="18" charset="0"/>
                <a:cs typeface="Times New Roman" panose="02020603050405020304" pitchFamily="18" charset="0"/>
              </a:rPr>
              <a:t>. </a:t>
            </a:r>
            <a:endParaRPr lang="fr-FR"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1600" dirty="0">
                <a:latin typeface="Times New Roman" panose="02020603050405020304" pitchFamily="18" charset="0"/>
                <a:cs typeface="Times New Roman" panose="02020603050405020304" pitchFamily="18" charset="0"/>
              </a:rPr>
              <a:t> </a:t>
            </a:r>
            <a:r>
              <a:rPr lang="en-AU" sz="1600" dirty="0">
                <a:latin typeface="Times New Roman" panose="02020603050405020304" pitchFamily="18" charset="0"/>
                <a:cs typeface="Times New Roman" panose="02020603050405020304" pitchFamily="18" charset="0"/>
              </a:rPr>
              <a:t>“</a:t>
            </a:r>
            <a:r>
              <a:rPr lang="en-AU" sz="1600" i="1" dirty="0">
                <a:latin typeface="Times New Roman" panose="02020603050405020304" pitchFamily="18" charset="0"/>
                <a:cs typeface="Times New Roman" panose="02020603050405020304" pitchFamily="18" charset="0"/>
              </a:rPr>
              <a:t>national systems, including legislation, administrative procedures and enforcement mechanisms</a:t>
            </a:r>
            <a:r>
              <a:rPr lang="en-AU" sz="1600" dirty="0">
                <a:latin typeface="Times New Roman" panose="02020603050405020304" pitchFamily="18" charset="0"/>
                <a:cs typeface="Times New Roman" panose="02020603050405020304" pitchFamily="18" charset="0"/>
              </a:rPr>
              <a:t>” together with “</a:t>
            </a:r>
            <a:r>
              <a:rPr lang="en-AU" sz="1600" i="1" dirty="0">
                <a:latin typeface="Times New Roman" panose="02020603050405020304" pitchFamily="18" charset="0"/>
                <a:cs typeface="Times New Roman" panose="02020603050405020304" pitchFamily="18" charset="0"/>
              </a:rPr>
              <a:t>adequate vigilance to make sure a system functions efficiently</a:t>
            </a:r>
            <a:r>
              <a:rPr lang="en-AU" sz="16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3498D966-531B-0B0A-27F0-443621A655EA}"/>
              </a:ext>
            </a:extLst>
          </p:cNvPr>
          <p:cNvSpPr txBox="1"/>
          <p:nvPr/>
        </p:nvSpPr>
        <p:spPr>
          <a:xfrm>
            <a:off x="111512" y="4117625"/>
            <a:ext cx="6928323" cy="2831544"/>
          </a:xfrm>
          <a:prstGeom prst="rect">
            <a:avLst/>
          </a:prstGeom>
          <a:noFill/>
        </p:spPr>
        <p:txBody>
          <a:bodyPr wrap="square" rtlCol="0">
            <a:spAutoFit/>
          </a:bodyPr>
          <a:lstStyle/>
          <a:p>
            <a:r>
              <a:rPr lang="en-AU" sz="1600" b="1" dirty="0">
                <a:latin typeface="Times New Roman" panose="02020603050405020304" pitchFamily="18" charset="0"/>
                <a:cs typeface="Times New Roman" panose="02020603050405020304" pitchFamily="18" charset="0"/>
              </a:rPr>
              <a:t>How may this Advisory opinion be applicable for space activity?</a:t>
            </a:r>
          </a:p>
          <a:p>
            <a:endParaRPr lang="en-AU" sz="1600" b="1" dirty="0">
              <a:latin typeface="Times New Roman" panose="02020603050405020304" pitchFamily="18" charset="0"/>
              <a:cs typeface="Times New Roman" panose="02020603050405020304" pitchFamily="18" charset="0"/>
            </a:endParaRPr>
          </a:p>
          <a:p>
            <a:pPr marL="342900" indent="-342900">
              <a:buAutoNum type="arabicParenBoth"/>
            </a:pPr>
            <a:r>
              <a:rPr lang="en-AU" sz="1600" dirty="0">
                <a:latin typeface="Times New Roman" panose="02020603050405020304" pitchFamily="18" charset="0"/>
                <a:cs typeface="Times New Roman" panose="02020603050405020304" pitchFamily="18" charset="0"/>
              </a:rPr>
              <a:t>activities conducted beyond national jurisdiction but remaining under the jurisdiction and control of the acting State, which may potentially cause harm; </a:t>
            </a:r>
          </a:p>
          <a:p>
            <a:pPr marL="342900" indent="-342900">
              <a:buAutoNum type="arabicParenBoth"/>
            </a:pPr>
            <a:r>
              <a:rPr lang="en-AU" sz="1600" dirty="0">
                <a:latin typeface="Times New Roman" panose="02020603050405020304" pitchFamily="18" charset="0"/>
                <a:cs typeface="Times New Roman" panose="02020603050405020304" pitchFamily="18" charset="0"/>
              </a:rPr>
              <a:t>not only direct effects, but also cumulative or even implicit effects of activities that may result in harm; and </a:t>
            </a:r>
          </a:p>
          <a:p>
            <a:pPr marL="342900" indent="-342900">
              <a:buAutoNum type="arabicParenBoth"/>
            </a:pPr>
            <a:r>
              <a:rPr lang="en-AU" sz="1600" dirty="0">
                <a:latin typeface="Times New Roman" panose="02020603050405020304" pitchFamily="18" charset="0"/>
                <a:cs typeface="Times New Roman" panose="02020603050405020304" pitchFamily="18" charset="0"/>
              </a:rPr>
              <a:t>the responsibility of the authorizing government is not merely to ensure the existence of institutional mechanisms for verifying the safety of authorized activities, but also to impose obligations relating to the qualitative performance of such activities, namely their effectiveness. </a:t>
            </a:r>
            <a:endParaRPr lang="fr-FR" sz="1600" dirty="0">
              <a:latin typeface="Times New Roman" panose="02020603050405020304" pitchFamily="18" charset="0"/>
              <a:cs typeface="Times New Roman" panose="02020603050405020304" pitchFamily="18" charset="0"/>
            </a:endParaRPr>
          </a:p>
          <a:p>
            <a:endParaRPr lang="fr-FR" dirty="0"/>
          </a:p>
        </p:txBody>
      </p:sp>
      <p:sp>
        <p:nvSpPr>
          <p:cNvPr id="10" name="TextBox 9">
            <a:extLst>
              <a:ext uri="{FF2B5EF4-FFF2-40B4-BE49-F238E27FC236}">
                <a16:creationId xmlns:a16="http://schemas.microsoft.com/office/drawing/2014/main" id="{B08733FD-2E98-6CC6-5895-02CB294702FD}"/>
              </a:ext>
            </a:extLst>
          </p:cNvPr>
          <p:cNvSpPr txBox="1"/>
          <p:nvPr/>
        </p:nvSpPr>
        <p:spPr>
          <a:xfrm>
            <a:off x="7903638" y="1292815"/>
            <a:ext cx="4223657" cy="2585323"/>
          </a:xfrm>
          <a:prstGeom prst="rect">
            <a:avLst/>
          </a:prstGeom>
          <a:noFill/>
        </p:spPr>
        <p:txBody>
          <a:bodyPr wrap="square" rtlCol="0">
            <a:spAutoFit/>
          </a:bodyPr>
          <a:lstStyle/>
          <a:p>
            <a:r>
              <a:rPr lang="en-AU" sz="1600" b="1" dirty="0">
                <a:latin typeface="Times New Roman" panose="02020603050405020304" pitchFamily="18" charset="0"/>
                <a:cs typeface="Times New Roman" panose="02020603050405020304" pitchFamily="18" charset="0"/>
              </a:rPr>
              <a:t>Why this matters?</a:t>
            </a:r>
          </a:p>
          <a:p>
            <a:endParaRPr lang="en-AU" sz="1600" dirty="0">
              <a:latin typeface="Times New Roman" panose="02020603050405020304" pitchFamily="18" charset="0"/>
              <a:cs typeface="Times New Roman" panose="02020603050405020304" pitchFamily="18" charset="0"/>
            </a:endParaRPr>
          </a:p>
          <a:p>
            <a:r>
              <a:rPr lang="en-AU" sz="1600" dirty="0">
                <a:latin typeface="Times New Roman" panose="02020603050405020304" pitchFamily="18" charset="0"/>
                <a:cs typeface="Times New Roman" panose="02020603050405020304" pitchFamily="18" charset="0"/>
              </a:rPr>
              <a:t>Space debris is the symptom of limit of growth for space sustainability as global warming for climate change. According ESA Environment Report 2025, 1.5 °C global average temperature threshold established under the Paris Agreement plays the similar role as the orbital sustainability threshold - 90% success rate for 25-year PMD.</a:t>
            </a:r>
          </a:p>
          <a:p>
            <a:endParaRPr lang="fr-FR" dirty="0"/>
          </a:p>
        </p:txBody>
      </p:sp>
      <p:pic>
        <p:nvPicPr>
          <p:cNvPr id="15" name="Рисунок 14">
            <a:extLst>
              <a:ext uri="{FF2B5EF4-FFF2-40B4-BE49-F238E27FC236}">
                <a16:creationId xmlns:a16="http://schemas.microsoft.com/office/drawing/2014/main" id="{AB3B660A-7CBC-2C7E-1603-D4F063975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835" y="3878138"/>
            <a:ext cx="4492418" cy="2740375"/>
          </a:xfrm>
          <a:prstGeom prst="rect">
            <a:avLst/>
          </a:prstGeom>
        </p:spPr>
      </p:pic>
      <p:pic>
        <p:nvPicPr>
          <p:cNvPr id="17" name="Рисунок 16">
            <a:extLst>
              <a:ext uri="{FF2B5EF4-FFF2-40B4-BE49-F238E27FC236}">
                <a16:creationId xmlns:a16="http://schemas.microsoft.com/office/drawing/2014/main" id="{D4486991-35D9-8BF4-4ECE-18F8AF84B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76" y="2937709"/>
            <a:ext cx="6847058" cy="1179916"/>
          </a:xfrm>
          <a:prstGeom prst="rect">
            <a:avLst/>
          </a:prstGeom>
        </p:spPr>
      </p:pic>
    </p:spTree>
    <p:extLst>
      <p:ext uri="{BB962C8B-B14F-4D97-AF65-F5344CB8AC3E}">
        <p14:creationId xmlns:p14="http://schemas.microsoft.com/office/powerpoint/2010/main" val="126467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03E00937-0C00-17AC-55D4-62BAFC309584}"/>
              </a:ext>
            </a:extLst>
          </p:cNvPr>
          <p:cNvSpPr>
            <a:spLocks noGrp="1"/>
          </p:cNvSpPr>
          <p:nvPr>
            <p:ph type="title"/>
          </p:nvPr>
        </p:nvSpPr>
        <p:spPr>
          <a:xfrm>
            <a:off x="6657715" y="467271"/>
            <a:ext cx="4195674" cy="2052522"/>
          </a:xfrm>
        </p:spPr>
        <p:txBody>
          <a:bodyPr anchor="b">
            <a:normAutofit/>
          </a:bodyPr>
          <a:lstStyle/>
          <a:p>
            <a:r>
              <a:rPr lang="fr-FR" sz="4300" dirty="0">
                <a:latin typeface="Times New Roman" panose="02020603050405020304" pitchFamily="18" charset="0"/>
                <a:cs typeface="Times New Roman" panose="02020603050405020304" pitchFamily="18" charset="0"/>
              </a:rPr>
              <a:t>Thank you for attention!</a:t>
            </a:r>
            <a:br>
              <a:rPr lang="fr-FR" sz="4300" dirty="0"/>
            </a:br>
            <a:endParaRPr lang="fr-FR" sz="4300" dirty="0"/>
          </a:p>
        </p:txBody>
      </p:sp>
      <p:sp>
        <p:nvSpPr>
          <p:cNvPr id="2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175078FA-F206-FDF4-0C70-76A236784498}"/>
              </a:ext>
            </a:extLst>
          </p:cNvPr>
          <p:cNvPicPr>
            <a:picLocks noChangeAspect="1"/>
          </p:cNvPicPr>
          <p:nvPr/>
        </p:nvPicPr>
        <p:blipFill>
          <a:blip r:embed="rId2">
            <a:extLst>
              <a:ext uri="{28A0092B-C50C-407E-A947-70E740481C1C}">
                <a14:useLocalDpi xmlns:a14="http://schemas.microsoft.com/office/drawing/2010/main" val="0"/>
              </a:ext>
            </a:extLst>
          </a:blip>
          <a:srcRect b="3109"/>
          <a:stretch>
            <a:fillRect/>
          </a:stretch>
        </p:blipFill>
        <p:spPr>
          <a:xfrm>
            <a:off x="792512" y="1001019"/>
            <a:ext cx="4774063" cy="4774063"/>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Місце для вмісту 2">
            <a:extLst>
              <a:ext uri="{FF2B5EF4-FFF2-40B4-BE49-F238E27FC236}">
                <a16:creationId xmlns:a16="http://schemas.microsoft.com/office/drawing/2014/main" id="{A3E55165-1DEC-3C4C-D442-77A5559808FD}"/>
              </a:ext>
            </a:extLst>
          </p:cNvPr>
          <p:cNvSpPr>
            <a:spLocks noGrp="1"/>
          </p:cNvSpPr>
          <p:nvPr>
            <p:ph idx="1"/>
          </p:nvPr>
        </p:nvSpPr>
        <p:spPr>
          <a:xfrm>
            <a:off x="6657715" y="2990818"/>
            <a:ext cx="4195673" cy="2913872"/>
          </a:xfrm>
        </p:spPr>
        <p:txBody>
          <a:bodyPr anchor="t">
            <a:normAutofit/>
          </a:bodyPr>
          <a:lstStyle/>
          <a:p>
            <a:pPr marL="0" indent="0">
              <a:buNone/>
            </a:pPr>
            <a:r>
              <a:rPr lang="fr-FR" sz="2000">
                <a:solidFill>
                  <a:schemeClr val="tx1">
                    <a:alpha val="80000"/>
                  </a:schemeClr>
                </a:solidFill>
                <a:latin typeface="Times New Roman" panose="02020603050405020304" pitchFamily="18" charset="0"/>
                <a:cs typeface="Times New Roman" panose="02020603050405020304" pitchFamily="18" charset="0"/>
              </a:rPr>
              <a:t>Questions and suggestions: a.m.hurova@gmail.com</a:t>
            </a:r>
          </a:p>
          <a:p>
            <a:endParaRPr lang="fr-FR" sz="2000">
              <a:solidFill>
                <a:schemeClr val="tx1">
                  <a:alpha val="80000"/>
                </a:schemeClr>
              </a:solidFill>
            </a:endParaRPr>
          </a:p>
        </p:txBody>
      </p:sp>
      <p:sp>
        <p:nvSpPr>
          <p:cNvPr id="25"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097657"/>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CE61A862A5564DAFCFE6BA02B8DD9B" ma:contentTypeVersion="19" ma:contentTypeDescription="Create a new document." ma:contentTypeScope="" ma:versionID="388046d6204ac12e7e21ed0536063301">
  <xsd:schema xmlns:xsd="http://www.w3.org/2001/XMLSchema" xmlns:xs="http://www.w3.org/2001/XMLSchema" xmlns:p="http://schemas.microsoft.com/office/2006/metadata/properties" xmlns:ns2="398d74c6-bc1f-4f92-8277-49b0eaee89c7" xmlns:ns3="d930cfc1-9612-4f64-b6b7-0fe027915f97" targetNamespace="http://schemas.microsoft.com/office/2006/metadata/properties" ma:root="true" ma:fieldsID="f0a361136b38c82e1b75275f5d80fc73" ns2:_="" ns3:_="">
    <xsd:import namespace="398d74c6-bc1f-4f92-8277-49b0eaee89c7"/>
    <xsd:import namespace="d930cfc1-9612-4f64-b6b7-0fe027915f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8d74c6-bc1f-4f92-8277-49b0eaee89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447287-7bbf-40c0-94a6-d180e34fce62}" ma:internalName="TaxCatchAll" ma:showField="CatchAllData" ma:web="398d74c6-bc1f-4f92-8277-49b0eaee89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0cfc1-9612-4f64-b6b7-0fe027915f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98d74c6-bc1f-4f92-8277-49b0eaee89c7" xsi:nil="true"/>
    <lcf76f155ced4ddcb4097134ff3c332f xmlns="d930cfc1-9612-4f64-b6b7-0fe027915f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EF3FE5-6EA6-4CB1-BBAF-5F8CAFA0C07F}"/>
</file>

<file path=customXml/itemProps2.xml><?xml version="1.0" encoding="utf-8"?>
<ds:datastoreItem xmlns:ds="http://schemas.openxmlformats.org/officeDocument/2006/customXml" ds:itemID="{E15ECB75-1E21-4780-A745-E267F019649A}"/>
</file>

<file path=customXml/itemProps3.xml><?xml version="1.0" encoding="utf-8"?>
<ds:datastoreItem xmlns:ds="http://schemas.openxmlformats.org/officeDocument/2006/customXml" ds:itemID="{687EC127-E09F-4965-854A-1C7AC91E6B6F}"/>
</file>

<file path=docProps/app.xml><?xml version="1.0" encoding="utf-8"?>
<Properties xmlns="http://schemas.openxmlformats.org/officeDocument/2006/extended-properties" xmlns:vt="http://schemas.openxmlformats.org/officeDocument/2006/docPropsVTypes">
  <TotalTime>289</TotalTime>
  <Words>1966</Words>
  <Application>Microsoft Office PowerPoint</Application>
  <PresentationFormat>Широкий екран</PresentationFormat>
  <Paragraphs>90</Paragraphs>
  <Slides>9</Slides>
  <Notes>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9</vt:i4>
      </vt:variant>
    </vt:vector>
  </HeadingPairs>
  <TitlesOfParts>
    <vt:vector size="16" baseType="lpstr">
      <vt:lpstr>Aptos</vt:lpstr>
      <vt:lpstr>Aptos Display</vt:lpstr>
      <vt:lpstr>Arial</vt:lpstr>
      <vt:lpstr>Calibri</vt:lpstr>
      <vt:lpstr>Times New Roman</vt:lpstr>
      <vt:lpstr>Wingdings</vt:lpstr>
      <vt:lpstr>Тема Office</vt:lpstr>
      <vt:lpstr>Space Debris Mitigation Policy in the Context of Deployment of Space Data Centers</vt:lpstr>
      <vt:lpstr>State-of-the-Art Technologies and Projects</vt:lpstr>
      <vt:lpstr>Tecnology that risk of space debris augmentation</vt:lpstr>
      <vt:lpstr>Element of sustainability to improve the capacity of the orbit</vt:lpstr>
      <vt:lpstr>Презентація PowerPoint</vt:lpstr>
      <vt:lpstr>Space traffic management</vt:lpstr>
      <vt:lpstr>Space debris mitigation requirements</vt:lpstr>
      <vt:lpstr>Framework for cross-regime regulation</vt:lpstr>
      <vt:lpstr>Thank you for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Hurova</dc:creator>
  <cp:lastModifiedBy>Anna Hurova</cp:lastModifiedBy>
  <cp:revision>5</cp:revision>
  <dcterms:created xsi:type="dcterms:W3CDTF">2026-05-14T12:57:11Z</dcterms:created>
  <dcterms:modified xsi:type="dcterms:W3CDTF">2026-05-26T10:03:03Z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0x01010032CE61A862A5564DAFCFE6BA02B8DD9B</vt:lpwstr>
  </property>
</Properties>
</file>