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Mokoto" charset="1" panose="00000000000000000000"/>
      <p:regular r:id="rId17"/>
    </p:embeddedFont>
    <p:embeddedFont>
      <p:font typeface="Tomorrow Italics" charset="1" panose="00000000000000000000"/>
      <p:regular r:id="rId18"/>
    </p:embeddedFont>
    <p:embeddedFont>
      <p:font typeface="Tomorrow" charset="1" panose="00000000000000000000"/>
      <p:regular r:id="rId19"/>
    </p:embeddedFont>
    <p:embeddedFont>
      <p:font typeface="Tomorrow Bold" charset="1" panose="000000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8.fntdata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21" Type="http://schemas.openxmlformats.org/officeDocument/2006/relationships/customXml" Target="../customXml/item1.xml"/><Relationship Id="rId12" Type="http://schemas.openxmlformats.org/officeDocument/2006/relationships/slide" Target="slides/slide7.xml"/><Relationship Id="rId17" Type="http://schemas.openxmlformats.org/officeDocument/2006/relationships/font" Target="fonts/font17.fntdata"/><Relationship Id="rId7" Type="http://schemas.openxmlformats.org/officeDocument/2006/relationships/slide" Target="slides/slide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tableStyles" Target="tableStyles.xml"/><Relationship Id="rId23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font" Target="fonts/font19.fntdata"/><Relationship Id="rId14" Type="http://schemas.openxmlformats.org/officeDocument/2006/relationships/slide" Target="slides/slide9.xml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03367"/>
            <a:ext cx="18288000" cy="20369930"/>
            <a:chOff x="0" y="0"/>
            <a:chExt cx="2106199" cy="2345972"/>
          </a:xfrm>
        </p:grpSpPr>
        <p:sp>
          <p:nvSpPr>
            <p:cNvPr name="Freeform 3" id="3"/>
            <p:cNvSpPr/>
            <p:nvPr/>
          </p:nvSpPr>
          <p:spPr>
            <a:xfrm flipH="true" flipV="false" rot="0">
              <a:off x="0" y="0"/>
              <a:ext cx="2106200" cy="2345972"/>
            </a:xfrm>
            <a:custGeom>
              <a:avLst/>
              <a:gdLst/>
              <a:ahLst/>
              <a:cxnLst/>
              <a:rect r="r" b="b" t="t" l="l"/>
              <a:pathLst>
                <a:path h="2345972" w="2106200">
                  <a:moveTo>
                    <a:pt x="2106200" y="0"/>
                  </a:moveTo>
                  <a:lnTo>
                    <a:pt x="0" y="0"/>
                  </a:lnTo>
                  <a:lnTo>
                    <a:pt x="0" y="2345972"/>
                  </a:lnTo>
                  <a:lnTo>
                    <a:pt x="2106200" y="2345972"/>
                  </a:lnTo>
                  <a:close/>
                </a:path>
              </a:pathLst>
            </a:custGeom>
            <a:blipFill>
              <a:blip r:embed="rId2"/>
              <a:stretch>
                <a:fillRect l="0" t="-1746" r="0" b="-1746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666750" y="1402638"/>
            <a:ext cx="16954500" cy="19272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00"/>
              </a:lnSpc>
            </a:pPr>
            <a:r>
              <a:rPr lang="en-US" sz="5000" spc="-100">
                <a:solidFill>
                  <a:srgbClr val="F5F5F5"/>
                </a:solidFill>
                <a:latin typeface="Mokoto"/>
                <a:ea typeface="Mokoto"/>
                <a:cs typeface="Mokoto"/>
                <a:sym typeface="Mokoto"/>
              </a:rPr>
              <a:t>Spac</a:t>
            </a:r>
            <a:r>
              <a:rPr lang="en-US" sz="5000" spc="-100" u="none">
                <a:solidFill>
                  <a:srgbClr val="F5F5F5"/>
                </a:solidFill>
                <a:latin typeface="Mokoto"/>
                <a:ea typeface="Mokoto"/>
                <a:cs typeface="Mokoto"/>
                <a:sym typeface="Mokoto"/>
              </a:rPr>
              <a:t>e Debris Mitigation Policies for Large Constellations</a:t>
            </a:r>
          </a:p>
          <a:p>
            <a:pPr algn="ctr" marL="0" indent="0" lvl="0">
              <a:lnSpc>
                <a:spcPts val="5000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045531" y="4316610"/>
            <a:ext cx="4890078" cy="7074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99"/>
              </a:lnSpc>
            </a:pPr>
            <a:r>
              <a:rPr lang="en-US" sz="2499" i="true">
                <a:solidFill>
                  <a:srgbClr val="F5F5F5"/>
                </a:solidFill>
                <a:latin typeface="Tomorrow Italics"/>
                <a:ea typeface="Tomorrow Italics"/>
                <a:cs typeface="Tomorrow Italics"/>
                <a:sym typeface="Tomorrow Italics"/>
              </a:rPr>
              <a:t>By Raoul Cardellini Leipertz</a:t>
            </a:r>
          </a:p>
          <a:p>
            <a:pPr algn="l">
              <a:lnSpc>
                <a:spcPts val="800"/>
              </a:lnSpc>
            </a:pPr>
          </a:p>
          <a:p>
            <a:pPr algn="l" marL="0" indent="0" lvl="0">
              <a:lnSpc>
                <a:spcPts val="2199"/>
              </a:lnSpc>
            </a:pPr>
            <a:r>
              <a:rPr lang="en-US" sz="2199" i="true">
                <a:solidFill>
                  <a:srgbClr val="F5F5F5"/>
                </a:solidFill>
                <a:latin typeface="Tomorrow Italics"/>
                <a:ea typeface="Tomorrow Italics"/>
                <a:cs typeface="Tomorrow Italics"/>
                <a:sym typeface="Tomorrow Italics"/>
              </a:rPr>
              <a:t>School of Advanced Defence Studies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66750" y="2808201"/>
            <a:ext cx="16954500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5F5F5"/>
                </a:solidFill>
                <a:latin typeface="Tomorrow"/>
                <a:ea typeface="Tomorrow"/>
                <a:cs typeface="Tomorrow"/>
                <a:sym typeface="Tomorrow"/>
              </a:rPr>
              <a:t>Lic</a:t>
            </a:r>
            <a:r>
              <a:rPr lang="en-US" sz="2799">
                <a:solidFill>
                  <a:srgbClr val="F5F5F5"/>
                </a:solidFill>
                <a:latin typeface="Tomorrow"/>
                <a:ea typeface="Tomorrow"/>
                <a:cs typeface="Tomorrow"/>
                <a:sym typeface="Tomorrow"/>
              </a:rPr>
              <a:t>ensing and Continuing Supervision as Tools of Space Capacity Management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807432" y="8762048"/>
            <a:ext cx="9813818" cy="944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b="true" sz="1800" spc="239">
                <a:solidFill>
                  <a:srgbClr val="F4F4F4"/>
                </a:solidFill>
                <a:latin typeface="Tomorrow Bold"/>
                <a:ea typeface="Tomorrow Bold"/>
                <a:cs typeface="Tomorrow Bold"/>
                <a:sym typeface="Tomorrow Bold"/>
              </a:rPr>
              <a:t>4 JUNE 2026</a:t>
            </a:r>
          </a:p>
          <a:p>
            <a:pPr algn="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b="true" sz="1800" spc="239">
                <a:solidFill>
                  <a:srgbClr val="F4F4F4"/>
                </a:solidFill>
                <a:latin typeface="Tomorrow Bold"/>
                <a:ea typeface="Tomorrow Bold"/>
                <a:cs typeface="Tomorrow Bold"/>
                <a:sym typeface="Tomorrow Bold"/>
              </a:rPr>
              <a:t>SECOND SPACE CAPACITY ALLOCATION FOR THE SUSTAINABILITY OF SPACE ACTIVITIES WORKSHOP - MILAN, ITALY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714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674238" y="1845019"/>
            <a:ext cx="9028292" cy="6596963"/>
            <a:chOff x="0" y="0"/>
            <a:chExt cx="12037722" cy="879595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38100"/>
              <a:ext cx="12037722" cy="10566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940"/>
                </a:lnSpc>
              </a:pPr>
              <a:r>
                <a:rPr lang="en-US" sz="5400">
                  <a:solidFill>
                    <a:srgbClr val="E4E6EB"/>
                  </a:solidFill>
                  <a:latin typeface="Mokoto"/>
                  <a:ea typeface="Mokoto"/>
                  <a:cs typeface="Mokoto"/>
                  <a:sym typeface="Mokoto"/>
                </a:rPr>
                <a:t>Conclusions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521179"/>
              <a:ext cx="12037722" cy="72747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561344" indent="-280672" lvl="1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Large constellations expose the limits of mission-based mitigation</a:t>
              </a:r>
            </a:p>
            <a:p>
              <a:pPr algn="l">
                <a:lnSpc>
                  <a:spcPts val="3640"/>
                </a:lnSpc>
              </a:pPr>
            </a:p>
            <a:p>
              <a:pPr algn="l" marL="561344" indent="-280672" lvl="1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Article VI already supports a more demanding supervisory practice</a:t>
              </a:r>
            </a:p>
            <a:p>
              <a:pPr algn="l">
                <a:lnSpc>
                  <a:spcPts val="3640"/>
                </a:lnSpc>
              </a:pPr>
            </a:p>
            <a:p>
              <a:pPr algn="l" marL="561344" indent="-280672" lvl="1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Current</a:t>
              </a:r>
              <a:r>
                <a:rPr lang="en-US" sz="26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 policy developments point toward programme-level regulation</a:t>
              </a:r>
            </a:p>
            <a:p>
              <a:pPr algn="l">
                <a:lnSpc>
                  <a:spcPts val="3640"/>
                </a:lnSpc>
              </a:pPr>
            </a:p>
            <a:p>
              <a:pPr algn="l" marL="561344" indent="-280672" lvl="1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The immediate task is regulatory adaptation, not treaty reinvention</a:t>
              </a:r>
            </a:p>
            <a:p>
              <a:pPr algn="l">
                <a:lnSpc>
                  <a:spcPts val="36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0"/>
            <a:ext cx="7907578" cy="10287000"/>
            <a:chOff x="0" y="0"/>
            <a:chExt cx="1048131" cy="136351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48131" cy="1363518"/>
            </a:xfrm>
            <a:custGeom>
              <a:avLst/>
              <a:gdLst/>
              <a:ahLst/>
              <a:cxnLst/>
              <a:rect r="r" b="b" t="t" l="l"/>
              <a:pathLst>
                <a:path h="1363518" w="1048131">
                  <a:moveTo>
                    <a:pt x="0" y="0"/>
                  </a:moveTo>
                  <a:lnTo>
                    <a:pt x="1048131" y="0"/>
                  </a:lnTo>
                  <a:lnTo>
                    <a:pt x="1048131" y="1363518"/>
                  </a:lnTo>
                  <a:lnTo>
                    <a:pt x="0" y="1363518"/>
                  </a:lnTo>
                  <a:close/>
                </a:path>
              </a:pathLst>
            </a:custGeom>
            <a:blipFill>
              <a:blip r:embed="rId2"/>
              <a:stretch>
                <a:fillRect l="-69686" t="0" r="-44881" b="-9890"/>
              </a:stretch>
            </a:blipFill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714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833290" cy="15937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33290" cy="1593725"/>
            </a:xfrm>
            <a:custGeom>
              <a:avLst/>
              <a:gdLst/>
              <a:ahLst/>
              <a:cxnLst/>
              <a:rect r="r" b="b" t="t" l="l"/>
              <a:pathLst>
                <a:path h="1593725" w="2833290">
                  <a:moveTo>
                    <a:pt x="0" y="0"/>
                  </a:moveTo>
                  <a:lnTo>
                    <a:pt x="2833290" y="0"/>
                  </a:lnTo>
                  <a:lnTo>
                    <a:pt x="2833290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0" t="-23555" r="0" b="-23555"/>
              </a:stretch>
            </a:blipFill>
          </p:spPr>
        </p:sp>
      </p:grpSp>
      <p:sp>
        <p:nvSpPr>
          <p:cNvPr name="AutoShape 4" id="4"/>
          <p:cNvSpPr/>
          <p:nvPr/>
        </p:nvSpPr>
        <p:spPr>
          <a:xfrm flipV="true">
            <a:off x="10135109" y="5008914"/>
            <a:ext cx="7169249" cy="9525"/>
          </a:xfrm>
          <a:prstGeom prst="line">
            <a:avLst/>
          </a:prstGeom>
          <a:ln cap="flat" w="19050">
            <a:solidFill>
              <a:srgbClr val="F4F4F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10135148" y="2549241"/>
            <a:ext cx="7169249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4F4F4"/>
                </a:solidFill>
                <a:latin typeface="Mokoto"/>
                <a:ea typeface="Mokoto"/>
                <a:cs typeface="Mokoto"/>
                <a:sym typeface="Mokoto"/>
              </a:rPr>
              <a:t>LINKEDIN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135148" y="3227372"/>
            <a:ext cx="7169249" cy="5048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59"/>
              </a:lnSpc>
            </a:pPr>
            <a:r>
              <a:rPr lang="en-US" sz="3299">
                <a:solidFill>
                  <a:srgbClr val="F4F4F4"/>
                </a:solidFill>
                <a:latin typeface="Tomorrow"/>
                <a:ea typeface="Tomorrow"/>
                <a:cs typeface="Tomorrow"/>
                <a:sym typeface="Tomorrow"/>
              </a:rPr>
              <a:t>Raoul Cardellini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135148" y="6228460"/>
            <a:ext cx="7169249" cy="5238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4F4F4"/>
                </a:solidFill>
                <a:latin typeface="Mokoto"/>
                <a:ea typeface="Mokoto"/>
                <a:cs typeface="Mokoto"/>
                <a:sym typeface="Mokoto"/>
              </a:rPr>
              <a:t>EMAIL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135148" y="6911924"/>
            <a:ext cx="7169249" cy="5048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59"/>
              </a:lnSpc>
              <a:spcBef>
                <a:spcPct val="0"/>
              </a:spcBef>
            </a:pPr>
            <a:r>
              <a:rPr lang="en-US" sz="3299">
                <a:solidFill>
                  <a:srgbClr val="F4F4F4"/>
                </a:solidFill>
                <a:latin typeface="Tomorrow"/>
                <a:ea typeface="Tomorrow"/>
                <a:cs typeface="Tomorrow"/>
                <a:sym typeface="Tomorrow"/>
              </a:rPr>
              <a:t>raoul.cardellini.leipertz@gmail.com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135121" y="7175433"/>
            <a:ext cx="7169249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99"/>
              </a:lnSpc>
              <a:spcBef>
                <a:spcPct val="0"/>
              </a:spcBef>
            </a:pPr>
          </a:p>
        </p:txBody>
      </p:sp>
      <p:grpSp>
        <p:nvGrpSpPr>
          <p:cNvPr name="Group 10" id="10"/>
          <p:cNvGrpSpPr/>
          <p:nvPr/>
        </p:nvGrpSpPr>
        <p:grpSpPr>
          <a:xfrm rot="0">
            <a:off x="1028700" y="1964584"/>
            <a:ext cx="8504729" cy="5204526"/>
            <a:chOff x="0" y="0"/>
            <a:chExt cx="11339638" cy="6939368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50172" y="5187950"/>
              <a:ext cx="11289466" cy="17514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152"/>
                </a:lnSpc>
              </a:pPr>
              <a:r>
                <a:rPr lang="en-US" sz="4600">
                  <a:solidFill>
                    <a:srgbClr val="F4F4F4"/>
                  </a:solidFill>
                  <a:latin typeface="Tomorrow"/>
                  <a:ea typeface="Tomorrow"/>
                  <a:cs typeface="Tomorrow"/>
                  <a:sym typeface="Tomorrow"/>
                </a:rPr>
                <a:t>For further inquiries, feel free to reach out at any time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114300"/>
              <a:ext cx="11289466" cy="45796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600"/>
                </a:lnSpc>
              </a:pPr>
              <a:r>
                <a:rPr lang="en-US" sz="6600" u="none">
                  <a:solidFill>
                    <a:srgbClr val="F4F4F4"/>
                  </a:solidFill>
                  <a:latin typeface="Mokoto"/>
                  <a:ea typeface="Mokoto"/>
                  <a:cs typeface="Mokoto"/>
                  <a:sym typeface="Mokoto"/>
                </a:rPr>
                <a:t>Thank You for Your Attention!</a:t>
              </a:r>
            </a:p>
            <a:p>
              <a:pPr algn="l" marL="0" indent="0" lvl="0">
                <a:lnSpc>
                  <a:spcPts val="6600"/>
                </a:lnSpc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714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376980"/>
            <a:ext cx="7501480" cy="7282851"/>
            <a:chOff x="0" y="0"/>
            <a:chExt cx="10001973" cy="9710468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66675"/>
              <a:ext cx="9311630" cy="13472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7699"/>
                </a:lnSpc>
              </a:pPr>
              <a:r>
                <a:rPr lang="en-US" sz="6999">
                  <a:solidFill>
                    <a:srgbClr val="E4E6EB"/>
                  </a:solidFill>
                  <a:latin typeface="Mokoto"/>
                  <a:ea typeface="Mokoto"/>
                  <a:cs typeface="Mokoto"/>
                  <a:sym typeface="Mokoto"/>
                </a:rPr>
                <a:t>Overview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799605"/>
              <a:ext cx="10001973" cy="79108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05020" indent="-302510" lvl="1">
                <a:lnSpc>
                  <a:spcPts val="3923"/>
                </a:lnSpc>
                <a:buFont typeface="Arial"/>
                <a:buChar char="•"/>
              </a:pPr>
              <a:r>
                <a:rPr lang="en-US" sz="2802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Pressure on </a:t>
              </a:r>
              <a:r>
                <a:rPr lang="en-US" sz="2802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the existing framework</a:t>
              </a:r>
            </a:p>
            <a:p>
              <a:pPr algn="l">
                <a:lnSpc>
                  <a:spcPts val="3923"/>
                </a:lnSpc>
              </a:pPr>
            </a:p>
            <a:p>
              <a:pPr algn="l" marL="605020" indent="-302510" lvl="1">
                <a:lnSpc>
                  <a:spcPts val="3923"/>
                </a:lnSpc>
                <a:buFont typeface="Arial"/>
                <a:buChar char="•"/>
              </a:pPr>
              <a:r>
                <a:rPr lang="en-US" sz="2802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L</a:t>
              </a:r>
              <a:r>
                <a:rPr lang="en-US" sz="2802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egal baseline</a:t>
              </a:r>
            </a:p>
            <a:p>
              <a:pPr algn="l">
                <a:lnSpc>
                  <a:spcPts val="3923"/>
                </a:lnSpc>
              </a:pPr>
            </a:p>
            <a:p>
              <a:pPr algn="l" marL="605020" indent="-302510" lvl="1">
                <a:lnSpc>
                  <a:spcPts val="3923"/>
                </a:lnSpc>
                <a:buFont typeface="Arial"/>
                <a:buChar char="•"/>
              </a:pPr>
              <a:r>
                <a:rPr lang="en-US" sz="2802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R</a:t>
              </a:r>
              <a:r>
                <a:rPr lang="en-US" sz="2802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egulatory m</a:t>
              </a:r>
              <a:r>
                <a:rPr lang="en-US" sz="2802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ismatch</a:t>
              </a:r>
            </a:p>
            <a:p>
              <a:pPr algn="l">
                <a:lnSpc>
                  <a:spcPts val="3923"/>
                </a:lnSpc>
              </a:pPr>
            </a:p>
            <a:p>
              <a:pPr algn="l" marL="605020" indent="-302510" lvl="1">
                <a:lnSpc>
                  <a:spcPts val="3923"/>
                </a:lnSpc>
                <a:buFont typeface="Arial"/>
                <a:buChar char="•"/>
              </a:pPr>
              <a:r>
                <a:rPr lang="en-US" sz="2802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P</a:t>
              </a:r>
              <a:r>
                <a:rPr lang="en-US" sz="2802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olicy developments in practice</a:t>
              </a:r>
            </a:p>
            <a:p>
              <a:pPr algn="l">
                <a:lnSpc>
                  <a:spcPts val="3923"/>
                </a:lnSpc>
              </a:pPr>
            </a:p>
            <a:p>
              <a:pPr algn="l" marL="605020" indent="-302510" lvl="1">
                <a:lnSpc>
                  <a:spcPts val="3923"/>
                </a:lnSpc>
                <a:buFont typeface="Arial"/>
                <a:buChar char="•"/>
              </a:pPr>
              <a:r>
                <a:rPr lang="en-US" sz="2802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Three regulatory adjustments</a:t>
              </a:r>
            </a:p>
            <a:p>
              <a:pPr algn="l">
                <a:lnSpc>
                  <a:spcPts val="3923"/>
                </a:lnSpc>
              </a:pPr>
            </a:p>
            <a:p>
              <a:pPr algn="l" marL="605020" indent="-302510" lvl="1">
                <a:lnSpc>
                  <a:spcPts val="3923"/>
                </a:lnSpc>
                <a:buFont typeface="Arial"/>
                <a:buChar char="•"/>
              </a:pPr>
              <a:r>
                <a:rPr lang="en-US" sz="2802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C</a:t>
              </a:r>
              <a:r>
                <a:rPr lang="en-US" sz="2802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apacity management and conclusion</a:t>
              </a:r>
            </a:p>
            <a:p>
              <a:pPr algn="l" marL="0" indent="0" lvl="0">
                <a:lnSpc>
                  <a:spcPts val="4054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296400" y="0"/>
            <a:ext cx="8991600" cy="10287000"/>
            <a:chOff x="0" y="0"/>
            <a:chExt cx="1393034" cy="159372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3034" cy="1593725"/>
            </a:xfrm>
            <a:custGeom>
              <a:avLst/>
              <a:gdLst/>
              <a:ahLst/>
              <a:cxnLst/>
              <a:rect r="r" b="b" t="t" l="l"/>
              <a:pathLst>
                <a:path h="1593725" w="1393034">
                  <a:moveTo>
                    <a:pt x="0" y="0"/>
                  </a:moveTo>
                  <a:lnTo>
                    <a:pt x="1393034" y="0"/>
                  </a:lnTo>
                  <a:lnTo>
                    <a:pt x="1393034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0" t="-378" r="0" b="-378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714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367768" y="933566"/>
            <a:ext cx="9082285" cy="8419868"/>
            <a:chOff x="0" y="0"/>
            <a:chExt cx="12109713" cy="1122649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38100"/>
              <a:ext cx="12109713" cy="17145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50"/>
                </a:lnSpc>
              </a:pPr>
              <a:r>
                <a:rPr lang="en-US" sz="4500">
                  <a:solidFill>
                    <a:srgbClr val="E4E6EB"/>
                  </a:solidFill>
                  <a:latin typeface="Mokoto"/>
                  <a:ea typeface="Mokoto"/>
                  <a:cs typeface="Mokoto"/>
                  <a:sym typeface="Mokoto"/>
                </a:rPr>
                <a:t>PRESSURE ON THE</a:t>
              </a:r>
              <a:r>
                <a:rPr lang="en-US" sz="4500">
                  <a:solidFill>
                    <a:srgbClr val="E4E6EB"/>
                  </a:solidFill>
                  <a:latin typeface="Mokoto"/>
                  <a:ea typeface="Mokoto"/>
                  <a:cs typeface="Mokoto"/>
                  <a:sym typeface="Mokoto"/>
                </a:rPr>
                <a:t> FRAMEWORK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2018645"/>
              <a:ext cx="12109713" cy="92078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05020" indent="-302510" lvl="1">
                <a:lnSpc>
                  <a:spcPts val="3923"/>
                </a:lnSpc>
                <a:buFont typeface="Arial"/>
                <a:buChar char="•"/>
              </a:pPr>
              <a:r>
                <a:rPr lang="en-US" sz="2802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Large co</a:t>
              </a:r>
              <a:r>
                <a:rPr lang="en-US" sz="2802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nstellations have outgrown a lower-traffic mitigation model</a:t>
              </a:r>
            </a:p>
            <a:p>
              <a:pPr algn="l">
                <a:lnSpc>
                  <a:spcPts val="3923"/>
                </a:lnSpc>
              </a:pPr>
            </a:p>
            <a:p>
              <a:pPr algn="l" marL="605020" indent="-302510" lvl="1">
                <a:lnSpc>
                  <a:spcPts val="3923"/>
                </a:lnSpc>
                <a:buFont typeface="Arial"/>
                <a:buChar char="•"/>
              </a:pPr>
              <a:r>
                <a:rPr lang="en-US" sz="2802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Deployment, replacement, collision avoidance, and disposal now occur continuously</a:t>
              </a:r>
            </a:p>
            <a:p>
              <a:pPr algn="l">
                <a:lnSpc>
                  <a:spcPts val="3923"/>
                </a:lnSpc>
              </a:pPr>
            </a:p>
            <a:p>
              <a:pPr algn="l" marL="605020" indent="-302510" lvl="1">
                <a:lnSpc>
                  <a:spcPts val="3923"/>
                </a:lnSpc>
                <a:buFont typeface="Arial"/>
                <a:buChar char="•"/>
              </a:pPr>
              <a:r>
                <a:rPr lang="en-US" sz="2802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Cumulative effects span operators and build over time</a:t>
              </a:r>
            </a:p>
            <a:p>
              <a:pPr algn="l">
                <a:lnSpc>
                  <a:spcPts val="3923"/>
                </a:lnSpc>
              </a:pPr>
            </a:p>
            <a:p>
              <a:pPr algn="l" marL="605020" indent="-302510" lvl="1">
                <a:lnSpc>
                  <a:spcPts val="3923"/>
                </a:lnSpc>
                <a:buFont typeface="Arial"/>
                <a:buChar char="•"/>
              </a:pPr>
              <a:r>
                <a:rPr lang="en-US" sz="2802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The</a:t>
              </a:r>
              <a:r>
                <a:rPr lang="en-US" sz="2802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 issue is no longer only end-of-mission disposal</a:t>
              </a:r>
            </a:p>
            <a:p>
              <a:pPr algn="l">
                <a:lnSpc>
                  <a:spcPts val="3923"/>
                </a:lnSpc>
              </a:pPr>
            </a:p>
            <a:p>
              <a:pPr algn="l" marL="605020" indent="-302510" lvl="1">
                <a:lnSpc>
                  <a:spcPts val="3923"/>
                </a:lnSpc>
                <a:buFont typeface="Arial"/>
                <a:buChar char="•"/>
              </a:pPr>
              <a:r>
                <a:rPr lang="en-US" sz="2802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The issu</a:t>
              </a:r>
              <a:r>
                <a:rPr lang="en-US" sz="2802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e is whether l</a:t>
              </a:r>
              <a:r>
                <a:rPr lang="en-US" sz="2802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ong-term orbital usability can still be preserved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0"/>
            <a:ext cx="7676770" cy="10287000"/>
            <a:chOff x="0" y="0"/>
            <a:chExt cx="1189333" cy="159372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89333" cy="1593725"/>
            </a:xfrm>
            <a:custGeom>
              <a:avLst/>
              <a:gdLst/>
              <a:ahLst/>
              <a:cxnLst/>
              <a:rect r="r" b="b" t="t" l="l"/>
              <a:pathLst>
                <a:path h="1593725" w="1189333">
                  <a:moveTo>
                    <a:pt x="0" y="0"/>
                  </a:moveTo>
                  <a:lnTo>
                    <a:pt x="1189333" y="0"/>
                  </a:lnTo>
                  <a:lnTo>
                    <a:pt x="1189333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0" t="-1026" r="0" b="-1026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714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551771" y="1028700"/>
            <a:ext cx="6707529" cy="8099865"/>
            <a:chOff x="0" y="0"/>
            <a:chExt cx="1259398" cy="15208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59398" cy="1520821"/>
            </a:xfrm>
            <a:custGeom>
              <a:avLst/>
              <a:gdLst/>
              <a:ahLst/>
              <a:cxnLst/>
              <a:rect r="r" b="b" t="t" l="l"/>
              <a:pathLst>
                <a:path h="1520821" w="1259398">
                  <a:moveTo>
                    <a:pt x="23084" y="0"/>
                  </a:moveTo>
                  <a:lnTo>
                    <a:pt x="1236314" y="0"/>
                  </a:lnTo>
                  <a:cubicBezTo>
                    <a:pt x="1249063" y="0"/>
                    <a:pt x="1259398" y="10335"/>
                    <a:pt x="1259398" y="23084"/>
                  </a:cubicBezTo>
                  <a:lnTo>
                    <a:pt x="1259398" y="1497737"/>
                  </a:lnTo>
                  <a:cubicBezTo>
                    <a:pt x="1259398" y="1510486"/>
                    <a:pt x="1249063" y="1520821"/>
                    <a:pt x="1236314" y="1520821"/>
                  </a:cubicBezTo>
                  <a:lnTo>
                    <a:pt x="23084" y="1520821"/>
                  </a:lnTo>
                  <a:cubicBezTo>
                    <a:pt x="16962" y="1520821"/>
                    <a:pt x="11090" y="1518389"/>
                    <a:pt x="6761" y="1514060"/>
                  </a:cubicBezTo>
                  <a:cubicBezTo>
                    <a:pt x="2432" y="1509731"/>
                    <a:pt x="0" y="1503859"/>
                    <a:pt x="0" y="1497737"/>
                  </a:cubicBezTo>
                  <a:lnTo>
                    <a:pt x="0" y="23084"/>
                  </a:lnTo>
                  <a:cubicBezTo>
                    <a:pt x="0" y="10335"/>
                    <a:pt x="10335" y="0"/>
                    <a:pt x="23084" y="0"/>
                  </a:cubicBezTo>
                  <a:close/>
                </a:path>
              </a:pathLst>
            </a:custGeom>
            <a:blipFill>
              <a:blip r:embed="rId2"/>
              <a:stretch>
                <a:fillRect l="-28926" t="0" r="-28926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1286439"/>
            <a:ext cx="9014667" cy="7584388"/>
            <a:chOff x="0" y="0"/>
            <a:chExt cx="12019555" cy="10112517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47625"/>
              <a:ext cx="12019555" cy="11444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490"/>
                </a:lnSpc>
              </a:pPr>
              <a:r>
                <a:rPr lang="en-US" sz="5900">
                  <a:solidFill>
                    <a:srgbClr val="E4E6EB"/>
                  </a:solidFill>
                  <a:latin typeface="Mokoto"/>
                  <a:ea typeface="Mokoto"/>
                  <a:cs typeface="Mokoto"/>
                  <a:sym typeface="Mokoto"/>
                </a:rPr>
                <a:t>LEGAL BASELINE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18546"/>
              <a:ext cx="12019555" cy="84939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561344" indent="-280672" lvl="1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OST Articl</a:t>
              </a:r>
              <a:r>
                <a:rPr lang="en-US" sz="26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e VI: authorisation and continuing supervision</a:t>
              </a:r>
            </a:p>
            <a:p>
              <a:pPr algn="l">
                <a:lnSpc>
                  <a:spcPts val="3640"/>
                </a:lnSpc>
              </a:pPr>
            </a:p>
            <a:p>
              <a:pPr algn="l" marL="561344" indent="-280672" lvl="1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OST Article IX: due r</a:t>
              </a:r>
              <a:r>
                <a:rPr lang="en-US" sz="26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egard, harmful contamination, adverse changes</a:t>
              </a:r>
            </a:p>
            <a:p>
              <a:pPr algn="l">
                <a:lnSpc>
                  <a:spcPts val="3640"/>
                </a:lnSpc>
              </a:pPr>
            </a:p>
            <a:p>
              <a:pPr algn="l" marL="561344" indent="-280672" lvl="1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COPUOS and IADC guidelines remain the main soft-law baseline</a:t>
              </a:r>
            </a:p>
            <a:p>
              <a:pPr algn="l">
                <a:lnSpc>
                  <a:spcPts val="3640"/>
                </a:lnSpc>
              </a:pPr>
            </a:p>
            <a:p>
              <a:pPr algn="l" marL="561344" indent="-280672" lvl="1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No dedicated treaty code for constellation-scale mitigation</a:t>
              </a:r>
            </a:p>
            <a:p>
              <a:pPr algn="l">
                <a:lnSpc>
                  <a:spcPts val="3640"/>
                </a:lnSpc>
              </a:pPr>
            </a:p>
            <a:p>
              <a:pPr algn="l" marL="561344" indent="-280672" lvl="1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Existing law allows stricter national implementation</a:t>
              </a:r>
            </a:p>
            <a:p>
              <a:pPr algn="l" marL="0" indent="0" lvl="0">
                <a:lnSpc>
                  <a:spcPts val="3640"/>
                </a:lnSpc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714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7840949" cy="8114097"/>
            <a:chOff x="0" y="0"/>
            <a:chExt cx="957635" cy="99099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57635" cy="990995"/>
            </a:xfrm>
            <a:custGeom>
              <a:avLst/>
              <a:gdLst/>
              <a:ahLst/>
              <a:cxnLst/>
              <a:rect r="r" b="b" t="t" l="l"/>
              <a:pathLst>
                <a:path h="990995" w="957635">
                  <a:moveTo>
                    <a:pt x="0" y="0"/>
                  </a:moveTo>
                  <a:lnTo>
                    <a:pt x="957635" y="0"/>
                  </a:lnTo>
                  <a:lnTo>
                    <a:pt x="957635" y="990995"/>
                  </a:lnTo>
                  <a:lnTo>
                    <a:pt x="0" y="990995"/>
                  </a:lnTo>
                  <a:close/>
                </a:path>
              </a:pathLst>
            </a:custGeom>
            <a:blipFill>
              <a:blip r:embed="rId2"/>
              <a:stretch>
                <a:fillRect l="0" t="-330" r="0" b="-33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9601944" y="734721"/>
            <a:ext cx="7657356" cy="8817558"/>
            <a:chOff x="0" y="0"/>
            <a:chExt cx="10209808" cy="11756744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38100"/>
              <a:ext cx="10209808" cy="17416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060"/>
                </a:lnSpc>
              </a:pPr>
              <a:r>
                <a:rPr lang="en-US" sz="4600">
                  <a:solidFill>
                    <a:srgbClr val="E4E6EB"/>
                  </a:solidFill>
                  <a:latin typeface="Mokoto"/>
                  <a:ea typeface="Mokoto"/>
                  <a:cs typeface="Mokoto"/>
                  <a:sym typeface="Mokoto"/>
                </a:rPr>
                <a:t>REGULATORY MISMATCH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196608"/>
              <a:ext cx="10209808" cy="95601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26112" indent="-313056" lvl="1">
                <a:lnSpc>
                  <a:spcPts val="4060"/>
                </a:lnSpc>
                <a:buFont typeface="Arial"/>
                <a:buChar char="•"/>
              </a:pPr>
              <a:r>
                <a:rPr lang="en-US" sz="29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Lic</a:t>
              </a:r>
              <a:r>
                <a:rPr lang="en-US" sz="29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ence unit: individual spacecraft</a:t>
              </a:r>
            </a:p>
            <a:p>
              <a:pPr algn="l">
                <a:lnSpc>
                  <a:spcPts val="4060"/>
                </a:lnSpc>
              </a:pPr>
            </a:p>
            <a:p>
              <a:pPr algn="l" marL="626112" indent="-313056" lvl="1">
                <a:lnSpc>
                  <a:spcPts val="4060"/>
                </a:lnSpc>
                <a:buFont typeface="Arial"/>
                <a:buChar char="•"/>
              </a:pPr>
              <a:r>
                <a:rPr lang="en-US" sz="29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Operational unit: integrated constellation</a:t>
              </a:r>
            </a:p>
            <a:p>
              <a:pPr algn="l">
                <a:lnSpc>
                  <a:spcPts val="4060"/>
                </a:lnSpc>
              </a:pPr>
            </a:p>
            <a:p>
              <a:pPr algn="l" marL="626112" indent="-313056" lvl="1">
                <a:lnSpc>
                  <a:spcPts val="4060"/>
                </a:lnSpc>
                <a:buFont typeface="Arial"/>
                <a:buChar char="•"/>
              </a:pPr>
              <a:r>
                <a:rPr lang="en-US" sz="29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Relevant variables: shell, density, replacement tempo, manoeuvrability</a:t>
              </a:r>
            </a:p>
            <a:p>
              <a:pPr algn="l">
                <a:lnSpc>
                  <a:spcPts val="4060"/>
                </a:lnSpc>
              </a:pPr>
            </a:p>
            <a:p>
              <a:pPr algn="l" marL="626112" indent="-313056" lvl="1">
                <a:lnSpc>
                  <a:spcPts val="4060"/>
                </a:lnSpc>
                <a:buFont typeface="Arial"/>
                <a:buChar char="•"/>
              </a:pPr>
              <a:r>
                <a:rPr lang="en-US" sz="29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Dispo</a:t>
              </a:r>
              <a:r>
                <a:rPr lang="en-US" sz="29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sal reliability and failure effects are cumulative</a:t>
              </a:r>
            </a:p>
            <a:p>
              <a:pPr algn="l">
                <a:lnSpc>
                  <a:spcPts val="4060"/>
                </a:lnSpc>
              </a:pPr>
            </a:p>
            <a:p>
              <a:pPr algn="l" marL="626112" indent="-313056" lvl="1">
                <a:lnSpc>
                  <a:spcPts val="4060"/>
                </a:lnSpc>
                <a:buFont typeface="Arial"/>
                <a:buChar char="•"/>
              </a:pPr>
              <a:r>
                <a:rPr lang="en-US" sz="29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Formal c</a:t>
              </a:r>
              <a:r>
                <a:rPr lang="en-US" sz="29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ompliance does not by itself control programme-scale risk</a:t>
              </a:r>
            </a:p>
            <a:p>
              <a:pPr algn="l" marL="0" indent="0" lvl="0">
                <a:lnSpc>
                  <a:spcPts val="4060"/>
                </a:lnSpc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714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78937" y="0"/>
            <a:ext cx="9296400" cy="10287000"/>
            <a:chOff x="0" y="0"/>
            <a:chExt cx="957635" cy="105967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57635" cy="1059678"/>
            </a:xfrm>
            <a:custGeom>
              <a:avLst/>
              <a:gdLst/>
              <a:ahLst/>
              <a:cxnLst/>
              <a:rect r="r" b="b" t="t" l="l"/>
              <a:pathLst>
                <a:path h="1059678" w="957635">
                  <a:moveTo>
                    <a:pt x="0" y="0"/>
                  </a:moveTo>
                  <a:lnTo>
                    <a:pt x="957635" y="0"/>
                  </a:lnTo>
                  <a:lnTo>
                    <a:pt x="957635" y="1059678"/>
                  </a:lnTo>
                  <a:lnTo>
                    <a:pt x="0" y="1059678"/>
                  </a:lnTo>
                  <a:close/>
                </a:path>
              </a:pathLst>
            </a:custGeom>
            <a:blipFill>
              <a:blip r:embed="rId2"/>
              <a:stretch>
                <a:fillRect l="-3114" t="0" r="-3114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802707" y="1233222"/>
            <a:ext cx="7657356" cy="8025078"/>
            <a:chOff x="0" y="0"/>
            <a:chExt cx="10209808" cy="10700104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38100"/>
              <a:ext cx="10209808" cy="17416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060"/>
                </a:lnSpc>
              </a:pPr>
              <a:r>
                <a:rPr lang="en-US" sz="4600">
                  <a:solidFill>
                    <a:srgbClr val="E4E6EB"/>
                  </a:solidFill>
                  <a:latin typeface="Mokoto"/>
                  <a:ea typeface="Mokoto"/>
                  <a:cs typeface="Mokoto"/>
                  <a:sym typeface="Mokoto"/>
                </a:rPr>
                <a:t>PRACTICE IS SHIFTING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206133"/>
              <a:ext cx="10209808" cy="84939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561344" indent="-280672" lvl="1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UNOOSA Comp</a:t>
              </a:r>
              <a:r>
                <a:rPr lang="en-US" sz="26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endium updated in March 2026</a:t>
              </a:r>
            </a:p>
            <a:p>
              <a:pPr algn="l">
                <a:lnSpc>
                  <a:spcPts val="3640"/>
                </a:lnSpc>
              </a:pPr>
            </a:p>
            <a:p>
              <a:pPr algn="l" marL="561344" indent="-280672" lvl="1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IADC r</a:t>
              </a:r>
              <a:r>
                <a:rPr lang="en-US" sz="26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evisions now include large-constellation considerations</a:t>
              </a:r>
            </a:p>
            <a:p>
              <a:pPr algn="l">
                <a:lnSpc>
                  <a:spcPts val="3640"/>
                </a:lnSpc>
              </a:pPr>
            </a:p>
            <a:p>
              <a:pPr algn="l" marL="561344" indent="-280672" lvl="1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FCC: five-year dispo</a:t>
              </a:r>
              <a:r>
                <a:rPr lang="en-US" sz="26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sal rule and post-failure object-years condition</a:t>
              </a:r>
            </a:p>
            <a:p>
              <a:pPr algn="l">
                <a:lnSpc>
                  <a:spcPts val="3640"/>
                </a:lnSpc>
              </a:pPr>
            </a:p>
            <a:p>
              <a:pPr algn="l" marL="561344" indent="-280672" lvl="1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ESA: five-year disposal, &gt;90% suc</a:t>
              </a:r>
              <a:r>
                <a:rPr lang="en-US" sz="26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cessful disposal, stricter constellation requirements</a:t>
              </a:r>
            </a:p>
            <a:p>
              <a:pPr algn="l">
                <a:lnSpc>
                  <a:spcPts val="3640"/>
                </a:lnSpc>
              </a:pPr>
            </a:p>
            <a:p>
              <a:pPr algn="l" marL="561344" indent="-280672" lvl="1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Canada: orbital-environment assessment plus five-year / 90% thresholds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714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-944299" y="944299"/>
            <a:ext cx="10287000" cy="8398402"/>
            <a:chOff x="0" y="0"/>
            <a:chExt cx="2847470" cy="23247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47470" cy="2324701"/>
            </a:xfrm>
            <a:custGeom>
              <a:avLst/>
              <a:gdLst/>
              <a:ahLst/>
              <a:cxnLst/>
              <a:rect r="r" b="b" t="t" l="l"/>
              <a:pathLst>
                <a:path h="2324701" w="2847470">
                  <a:moveTo>
                    <a:pt x="0" y="0"/>
                  </a:moveTo>
                  <a:lnTo>
                    <a:pt x="2847470" y="0"/>
                  </a:lnTo>
                  <a:lnTo>
                    <a:pt x="2847470" y="2324701"/>
                  </a:lnTo>
                  <a:lnTo>
                    <a:pt x="0" y="2324701"/>
                  </a:lnTo>
                  <a:close/>
                </a:path>
              </a:pathLst>
            </a:custGeom>
            <a:blipFill>
              <a:blip r:embed="rId2"/>
              <a:stretch>
                <a:fillRect l="-13287" t="0" r="-1328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8867448" y="1028700"/>
            <a:ext cx="8780584" cy="8398458"/>
            <a:chOff x="0" y="0"/>
            <a:chExt cx="11707445" cy="11197944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38100"/>
              <a:ext cx="11707445" cy="20074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830"/>
                </a:lnSpc>
              </a:pPr>
              <a:r>
                <a:rPr lang="en-US" sz="5300">
                  <a:solidFill>
                    <a:srgbClr val="E4E6EB"/>
                  </a:solidFill>
                  <a:latin typeface="Mokoto"/>
                  <a:ea typeface="Mokoto"/>
                  <a:cs typeface="Mokoto"/>
                  <a:sym typeface="Mokoto"/>
                </a:rPr>
                <a:t>CONSTELLATION-SCALED LICENSING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471986"/>
              <a:ext cx="11707445" cy="87259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539754" indent="-269877" lvl="1">
                <a:lnSpc>
                  <a:spcPts val="3500"/>
                </a:lnSpc>
                <a:buFont typeface="Arial"/>
                <a:buChar char="•"/>
              </a:pPr>
              <a:r>
                <a:rPr lang="en-US" sz="25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The regulatory unit c</a:t>
              </a:r>
              <a:r>
                <a:rPr lang="en-US" sz="25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annot remain only the individual spacecraft</a:t>
              </a:r>
            </a:p>
            <a:p>
              <a:pPr algn="l">
                <a:lnSpc>
                  <a:spcPts val="3500"/>
                </a:lnSpc>
              </a:pPr>
            </a:p>
            <a:p>
              <a:pPr algn="l" marL="539754" indent="-269877" lvl="1">
                <a:lnSpc>
                  <a:spcPts val="3500"/>
                </a:lnSpc>
                <a:buFont typeface="Arial"/>
                <a:buChar char="•"/>
              </a:pPr>
              <a:r>
                <a:rPr lang="en-US" sz="25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Appli</a:t>
              </a:r>
              <a:r>
                <a:rPr lang="en-US" sz="25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cations should address shel</a:t>
              </a:r>
              <a:r>
                <a:rPr lang="en-US" sz="25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l occupancy and neighbouring systems</a:t>
              </a:r>
            </a:p>
            <a:p>
              <a:pPr algn="l">
                <a:lnSpc>
                  <a:spcPts val="3500"/>
                </a:lnSpc>
              </a:pPr>
            </a:p>
            <a:p>
              <a:pPr algn="l" marL="539754" indent="-269877" lvl="1">
                <a:lnSpc>
                  <a:spcPts val="3500"/>
                </a:lnSpc>
                <a:buFont typeface="Arial"/>
                <a:buChar char="•"/>
              </a:pPr>
              <a:r>
                <a:rPr lang="en-US" sz="25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Tr</a:t>
              </a:r>
              <a:r>
                <a:rPr lang="en-US" sz="25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ackability, manoeuvrability, and conjunction management must be assessed at programme level</a:t>
              </a:r>
            </a:p>
            <a:p>
              <a:pPr algn="l">
                <a:lnSpc>
                  <a:spcPts val="3500"/>
                </a:lnSpc>
              </a:pPr>
            </a:p>
            <a:p>
              <a:pPr algn="l" marL="539754" indent="-269877" lvl="1">
                <a:lnSpc>
                  <a:spcPts val="3500"/>
                </a:lnSpc>
                <a:buFont typeface="Arial"/>
                <a:buChar char="•"/>
              </a:pPr>
              <a:r>
                <a:rPr lang="en-US" sz="25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Disposal reliability and failure response should be evaluated collectively</a:t>
              </a:r>
            </a:p>
            <a:p>
              <a:pPr algn="l">
                <a:lnSpc>
                  <a:spcPts val="3500"/>
                </a:lnSpc>
              </a:pPr>
            </a:p>
            <a:p>
              <a:pPr algn="l" marL="539754" indent="-269877" lvl="1">
                <a:lnSpc>
                  <a:spcPts val="3500"/>
                </a:lnSpc>
                <a:buFont typeface="Arial"/>
                <a:buChar char="•"/>
              </a:pPr>
              <a:r>
                <a:rPr lang="en-US" sz="25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Licensing has to reflect how the system actually operates</a:t>
              </a:r>
            </a:p>
            <a:p>
              <a:pPr algn="l">
                <a:lnSpc>
                  <a:spcPts val="3500"/>
                </a:lnSpc>
              </a:pP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714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0"/>
            <a:ext cx="9144000" cy="10287000"/>
            <a:chOff x="0" y="0"/>
            <a:chExt cx="941936" cy="105967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41936" cy="1059678"/>
            </a:xfrm>
            <a:custGeom>
              <a:avLst/>
              <a:gdLst/>
              <a:ahLst/>
              <a:cxnLst/>
              <a:rect r="r" b="b" t="t" l="l"/>
              <a:pathLst>
                <a:path h="1059678" w="941936">
                  <a:moveTo>
                    <a:pt x="0" y="0"/>
                  </a:moveTo>
                  <a:lnTo>
                    <a:pt x="941936" y="0"/>
                  </a:lnTo>
                  <a:lnTo>
                    <a:pt x="941936" y="1059678"/>
                  </a:lnTo>
                  <a:lnTo>
                    <a:pt x="0" y="1059678"/>
                  </a:lnTo>
                  <a:close/>
                </a:path>
              </a:pathLst>
            </a:custGeom>
            <a:blipFill>
              <a:blip r:embed="rId2"/>
              <a:stretch>
                <a:fillRect l="-4000" t="0" r="-400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699514" y="1182677"/>
            <a:ext cx="8019341" cy="8105088"/>
            <a:chOff x="0" y="0"/>
            <a:chExt cx="10692455" cy="10806784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38100"/>
              <a:ext cx="10692455" cy="18482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90"/>
                </a:lnSpc>
              </a:pPr>
              <a:r>
                <a:rPr lang="en-US" sz="4900">
                  <a:solidFill>
                    <a:srgbClr val="E4E6EB"/>
                  </a:solidFill>
                  <a:latin typeface="Mokoto"/>
                  <a:ea typeface="Mokoto"/>
                  <a:cs typeface="Mokoto"/>
                  <a:sym typeface="Mokoto"/>
                </a:rPr>
                <a:t>SUPERVISION &amp; ACCOUNTABILITY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312813"/>
              <a:ext cx="10692455" cy="84939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561344" indent="-280672" lvl="1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Con</a:t>
              </a:r>
              <a:r>
                <a:rPr lang="en-US" sz="26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tinu</a:t>
              </a:r>
              <a:r>
                <a:rPr lang="en-US" sz="26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ing supervision cannot end with </a:t>
              </a:r>
              <a:r>
                <a:rPr lang="en-US" sz="26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licence issuance</a:t>
              </a:r>
            </a:p>
            <a:p>
              <a:pPr algn="l">
                <a:lnSpc>
                  <a:spcPts val="3640"/>
                </a:lnSpc>
              </a:pPr>
            </a:p>
            <a:p>
              <a:pPr algn="l" marL="561344" indent="-280672" lvl="1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Repeated disposal failures should trigger enhanced review</a:t>
              </a:r>
            </a:p>
            <a:p>
              <a:pPr algn="l">
                <a:lnSpc>
                  <a:spcPts val="3640"/>
                </a:lnSpc>
              </a:pPr>
            </a:p>
            <a:p>
              <a:pPr algn="l" marL="561344" indent="-280672" lvl="1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Collision-avoidance outages should trigger additional conditions</a:t>
              </a:r>
            </a:p>
            <a:p>
              <a:pPr algn="l">
                <a:lnSpc>
                  <a:spcPts val="3640"/>
                </a:lnSpc>
              </a:pPr>
            </a:p>
            <a:p>
              <a:pPr algn="l" marL="561344" indent="-280672" lvl="1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Persistent post-failure objects should matter in deployment decisions</a:t>
              </a:r>
            </a:p>
            <a:p>
              <a:pPr algn="l">
                <a:lnSpc>
                  <a:spcPts val="3640"/>
                </a:lnSpc>
              </a:pPr>
            </a:p>
            <a:p>
              <a:pPr algn="l" marL="561344" indent="-280672" lvl="1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Accountability should focus on environmental effect over time, not only initial promises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714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-944299" y="944299"/>
            <a:ext cx="10287000" cy="8398402"/>
            <a:chOff x="0" y="0"/>
            <a:chExt cx="2847470" cy="23247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47470" cy="2324701"/>
            </a:xfrm>
            <a:custGeom>
              <a:avLst/>
              <a:gdLst/>
              <a:ahLst/>
              <a:cxnLst/>
              <a:rect r="r" b="b" t="t" l="l"/>
              <a:pathLst>
                <a:path h="2324701" w="2847470">
                  <a:moveTo>
                    <a:pt x="0" y="0"/>
                  </a:moveTo>
                  <a:lnTo>
                    <a:pt x="2847470" y="0"/>
                  </a:lnTo>
                  <a:lnTo>
                    <a:pt x="2847470" y="2324701"/>
                  </a:lnTo>
                  <a:lnTo>
                    <a:pt x="0" y="2324701"/>
                  </a:lnTo>
                  <a:close/>
                </a:path>
              </a:pathLst>
            </a:custGeom>
            <a:blipFill>
              <a:blip r:embed="rId2"/>
              <a:stretch>
                <a:fillRect l="-13287" t="0" r="-1328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8867448" y="1028700"/>
            <a:ext cx="8766959" cy="8311463"/>
            <a:chOff x="0" y="0"/>
            <a:chExt cx="11689279" cy="1108195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38100"/>
              <a:ext cx="11689279" cy="28278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500"/>
                </a:lnSpc>
              </a:pPr>
              <a:r>
                <a:rPr lang="en-US" sz="5000">
                  <a:solidFill>
                    <a:srgbClr val="E4E6EB"/>
                  </a:solidFill>
                  <a:latin typeface="Mokoto"/>
                  <a:ea typeface="Mokoto"/>
                  <a:cs typeface="Mokoto"/>
                  <a:sym typeface="Mokoto"/>
                </a:rPr>
                <a:t>FROM MITIGATION TO CAPACITY MANAGEMENT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3282881"/>
              <a:ext cx="11689279" cy="77990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518165" indent="-259082" lvl="1">
                <a:lnSpc>
                  <a:spcPts val="3360"/>
                </a:lnSpc>
                <a:buFont typeface="Arial"/>
                <a:buChar char="•"/>
              </a:pPr>
              <a:r>
                <a:rPr lang="en-US" sz="24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This is not yet a complete legal regime of capacity management</a:t>
              </a:r>
            </a:p>
            <a:p>
              <a:pPr algn="l">
                <a:lnSpc>
                  <a:spcPts val="3360"/>
                </a:lnSpc>
              </a:pPr>
            </a:p>
            <a:p>
              <a:pPr algn="l" marL="518165" indent="-259082" lvl="1">
                <a:lnSpc>
                  <a:spcPts val="3360"/>
                </a:lnSpc>
                <a:buFont typeface="Arial"/>
                <a:buChar char="•"/>
              </a:pPr>
              <a:r>
                <a:rPr lang="en-US" sz="24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It is </a:t>
              </a:r>
              <a:r>
                <a:rPr lang="en-US" sz="24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a move toward regulating cumulative burden in orbit</a:t>
              </a:r>
            </a:p>
            <a:p>
              <a:pPr algn="l">
                <a:lnSpc>
                  <a:spcPts val="3360"/>
                </a:lnSpc>
              </a:pPr>
            </a:p>
            <a:p>
              <a:pPr algn="l" marL="518165" indent="-259082" lvl="1">
                <a:lnSpc>
                  <a:spcPts val="3360"/>
                </a:lnSpc>
                <a:buFont typeface="Arial"/>
                <a:buChar char="•"/>
              </a:pPr>
              <a:r>
                <a:rPr lang="en-US" sz="24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Indi</a:t>
              </a:r>
              <a:r>
                <a:rPr lang="en-US" sz="24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cators and thresholds are be</a:t>
              </a:r>
              <a:r>
                <a:rPr lang="en-US" sz="24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coming more</a:t>
              </a:r>
              <a:r>
                <a:rPr lang="en-US" sz="24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 operational</a:t>
              </a:r>
            </a:p>
            <a:p>
              <a:pPr algn="l">
                <a:lnSpc>
                  <a:spcPts val="3360"/>
                </a:lnSpc>
              </a:pPr>
            </a:p>
            <a:p>
              <a:pPr algn="l" marL="518165" indent="-259082" lvl="1">
                <a:lnSpc>
                  <a:spcPts val="3360"/>
                </a:lnSpc>
                <a:buFont typeface="Arial"/>
                <a:buChar char="•"/>
              </a:pPr>
              <a:r>
                <a:rPr lang="en-US" sz="24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Debris mitigation is becoming less episodic and more system-sensitive</a:t>
              </a:r>
            </a:p>
            <a:p>
              <a:pPr algn="l">
                <a:lnSpc>
                  <a:spcPts val="3360"/>
                </a:lnSpc>
              </a:pPr>
            </a:p>
            <a:p>
              <a:pPr algn="l" marL="518165" indent="-259082" lvl="1">
                <a:lnSpc>
                  <a:spcPts val="3360"/>
                </a:lnSpc>
                <a:buFont typeface="Arial"/>
                <a:buChar char="•"/>
              </a:pPr>
              <a:r>
                <a:rPr lang="en-US" sz="2400">
                  <a:solidFill>
                    <a:srgbClr val="E4E6EB"/>
                  </a:solidFill>
                  <a:latin typeface="Tomorrow"/>
                  <a:ea typeface="Tomorrow"/>
                  <a:cs typeface="Tomorrow"/>
                  <a:sym typeface="Tomorrow"/>
                </a:rPr>
                <a:t>The comparative record suggests that this shift is already underway</a:t>
              </a:r>
            </a:p>
            <a:p>
              <a:pPr algn="l">
                <a:lnSpc>
                  <a:spcPts val="3360"/>
                </a:lnSpc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CE61A862A5564DAFCFE6BA02B8DD9B" ma:contentTypeVersion="19" ma:contentTypeDescription="Create a new document." ma:contentTypeScope="" ma:versionID="388046d6204ac12e7e21ed0536063301">
  <xsd:schema xmlns:xsd="http://www.w3.org/2001/XMLSchema" xmlns:xs="http://www.w3.org/2001/XMLSchema" xmlns:p="http://schemas.microsoft.com/office/2006/metadata/properties" xmlns:ns2="398d74c6-bc1f-4f92-8277-49b0eaee89c7" xmlns:ns3="d930cfc1-9612-4f64-b6b7-0fe027915f97" targetNamespace="http://schemas.microsoft.com/office/2006/metadata/properties" ma:root="true" ma:fieldsID="f0a361136b38c82e1b75275f5d80fc73" ns2:_="" ns3:_="">
    <xsd:import namespace="398d74c6-bc1f-4f92-8277-49b0eaee89c7"/>
    <xsd:import namespace="d930cfc1-9612-4f64-b6b7-0fe027915f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8d74c6-bc1f-4f92-8277-49b0eaee89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f447287-7bbf-40c0-94a6-d180e34fce62}" ma:internalName="TaxCatchAll" ma:showField="CatchAllData" ma:web="398d74c6-bc1f-4f92-8277-49b0eaee89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0cfc1-9612-4f64-b6b7-0fe027915f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2691f12-1220-44b1-ba48-e77f64da29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98d74c6-bc1f-4f92-8277-49b0eaee89c7" xsi:nil="true"/>
    <lcf76f155ced4ddcb4097134ff3c332f xmlns="d930cfc1-9612-4f64-b6b7-0fe027915f9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062736-691F-4276-BD72-AFCA9ABE72BF}"/>
</file>

<file path=customXml/itemProps2.xml><?xml version="1.0" encoding="utf-8"?>
<ds:datastoreItem xmlns:ds="http://schemas.openxmlformats.org/officeDocument/2006/customXml" ds:itemID="{C41810FA-FD27-4DEB-A512-F7804CA2F177}"/>
</file>

<file path=customXml/itemProps3.xml><?xml version="1.0" encoding="utf-8"?>
<ds:datastoreItem xmlns:ds="http://schemas.openxmlformats.org/officeDocument/2006/customXml" ds:itemID="{0B7F9E84-1170-4DDF-9077-906FA264B73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Raoul Cardellini Leipertz - Presentation - Milan Workshop</dc:title>
  <dc:description>Presentation - Cleaning Up Orbit, Polluting the Earth System: Mega-Constellations and Re-entry Governance</dc:description>
  <cp:revision>1</cp:revision>
  <dcterms:created xsi:type="dcterms:W3CDTF">2006-08-16T00:00:00Z</dcterms:created>
  <dcterms:modified xsi:type="dcterms:W3CDTF">2011-08-01T06:04:30Z</dcterms:modified>
  <dc:identifier>DAHLjNVyeFE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0x01010032CE61A862A5564DAFCFE6BA02B8DD9B</vt:lpwstr>
  </property>
</Properties>
</file>