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18"/>
  </p:notesMasterIdLst>
  <p:handoutMasterIdLst>
    <p:handoutMasterId r:id="rId19"/>
  </p:handoutMasterIdLst>
  <p:sldIdLst>
    <p:sldId id="256" r:id="rId5"/>
    <p:sldId id="428" r:id="rId6"/>
    <p:sldId id="429" r:id="rId7"/>
    <p:sldId id="432" r:id="rId8"/>
    <p:sldId id="431" r:id="rId9"/>
    <p:sldId id="433" r:id="rId10"/>
    <p:sldId id="435" r:id="rId11"/>
    <p:sldId id="436" r:id="rId12"/>
    <p:sldId id="438" r:id="rId13"/>
    <p:sldId id="440" r:id="rId14"/>
    <p:sldId id="439" r:id="rId15"/>
    <p:sldId id="427" r:id="rId16"/>
    <p:sldId id="441" r:id="rId17"/>
  </p:sldIdLst>
  <p:sldSz cx="12192000" cy="6858000"/>
  <p:notesSz cx="7102475" cy="89916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2F5"/>
    <a:srgbClr val="5B6369"/>
    <a:srgbClr val="FFFFFF"/>
    <a:srgbClr val="B185C4"/>
    <a:srgbClr val="BBC4CD"/>
    <a:srgbClr val="000000"/>
    <a:srgbClr val="5D5E5E"/>
    <a:srgbClr val="FCBE10"/>
    <a:srgbClr val="BB98D1"/>
    <a:srgbClr val="9BD6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ltLang="zh-CN"/>
          </a:p>
        </p:txBody>
      </p:sp>
      <p:sp>
        <p:nvSpPr>
          <p:cNvPr id="112643" name="Rectangle 3"/>
          <p:cNvSpPr>
            <a:spLocks noGrp="1" noChangeArrowheads="1"/>
          </p:cNvSpPr>
          <p:nvPr>
            <p:ph type="dt" sz="quarter" idx="1"/>
          </p:nvPr>
        </p:nvSpPr>
        <p:spPr bwMode="auto">
          <a:xfrm>
            <a:off x="4022725"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CN"/>
          </a:p>
        </p:txBody>
      </p:sp>
      <p:sp>
        <p:nvSpPr>
          <p:cNvPr id="112644" name="Rectangle 4"/>
          <p:cNvSpPr>
            <a:spLocks noGrp="1" noChangeArrowheads="1"/>
          </p:cNvSpPr>
          <p:nvPr>
            <p:ph type="ftr" sz="quarter" idx="2"/>
          </p:nvPr>
        </p:nvSpPr>
        <p:spPr bwMode="auto">
          <a:xfrm>
            <a:off x="0"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ltLang="zh-CN"/>
          </a:p>
        </p:txBody>
      </p:sp>
      <p:sp>
        <p:nvSpPr>
          <p:cNvPr id="112645" name="Rectangle 5"/>
          <p:cNvSpPr>
            <a:spLocks noGrp="1" noChangeArrowheads="1"/>
          </p:cNvSpPr>
          <p:nvPr>
            <p:ph type="sldNum" sz="quarter" idx="3"/>
          </p:nvPr>
        </p:nvSpPr>
        <p:spPr bwMode="auto">
          <a:xfrm>
            <a:off x="4022725"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47CC803-AC55-4084-86AD-7CA2CEDB1E06}" type="slidenum">
              <a:rPr lang="en-US" altLang="zh-CN"/>
              <a:pPr>
                <a:defRPr/>
              </a:pPr>
              <a:t>‹#›</a:t>
            </a:fld>
            <a:endParaRPr lang="en-US" altLang="zh-CN"/>
          </a:p>
        </p:txBody>
      </p:sp>
    </p:spTree>
    <p:extLst>
      <p:ext uri="{BB962C8B-B14F-4D97-AF65-F5344CB8AC3E}">
        <p14:creationId xmlns:p14="http://schemas.microsoft.com/office/powerpoint/2010/main" val="1782861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4508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CN" altLang="en-US"/>
          </a:p>
        </p:txBody>
      </p:sp>
      <p:sp>
        <p:nvSpPr>
          <p:cNvPr id="3" name="日期占位符 2"/>
          <p:cNvSpPr>
            <a:spLocks noGrp="1"/>
          </p:cNvSpPr>
          <p:nvPr>
            <p:ph type="dt" idx="1"/>
          </p:nvPr>
        </p:nvSpPr>
        <p:spPr>
          <a:xfrm>
            <a:off x="4022725" y="0"/>
            <a:ext cx="3078163" cy="450850"/>
          </a:xfrm>
          <a:prstGeom prst="rect">
            <a:avLst/>
          </a:prstGeom>
        </p:spPr>
        <p:txBody>
          <a:bodyPr vert="horz" lIns="91440" tIns="45720" rIns="91440" bIns="45720" rtlCol="0"/>
          <a:lstStyle>
            <a:lvl1pPr algn="r" eaLnBrk="1" hangingPunct="1">
              <a:defRPr sz="1200">
                <a:latin typeface="Arial" charset="0"/>
              </a:defRPr>
            </a:lvl1pPr>
          </a:lstStyle>
          <a:p>
            <a:pPr>
              <a:defRPr/>
            </a:pPr>
            <a:fld id="{A94A5B3A-0723-47B7-B7DB-194C2E31DB8C}" type="datetimeFigureOut">
              <a:rPr lang="zh-CN" altLang="en-US"/>
              <a:pPr>
                <a:defRPr/>
              </a:pPr>
              <a:t>2026/6/4</a:t>
            </a:fld>
            <a:endParaRPr lang="zh-CN" altLang="en-US"/>
          </a:p>
        </p:txBody>
      </p:sp>
      <p:sp>
        <p:nvSpPr>
          <p:cNvPr id="4" name="幻灯片图像占位符 3"/>
          <p:cNvSpPr>
            <a:spLocks noGrp="1" noRot="1" noChangeAspect="1"/>
          </p:cNvSpPr>
          <p:nvPr>
            <p:ph type="sldImg" idx="2"/>
          </p:nvPr>
        </p:nvSpPr>
        <p:spPr>
          <a:xfrm>
            <a:off x="854075" y="1123950"/>
            <a:ext cx="5394325" cy="30353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09613" y="4327525"/>
            <a:ext cx="5683250" cy="3540125"/>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540750"/>
            <a:ext cx="3078163" cy="4508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4022725" y="8540750"/>
            <a:ext cx="3078163" cy="450850"/>
          </a:xfrm>
          <a:prstGeom prst="rect">
            <a:avLst/>
          </a:prstGeom>
        </p:spPr>
        <p:txBody>
          <a:bodyPr vert="horz" lIns="91440" tIns="45720" rIns="91440" bIns="45720" rtlCol="0" anchor="b"/>
          <a:lstStyle>
            <a:lvl1pPr algn="r" eaLnBrk="1" hangingPunct="1">
              <a:defRPr sz="1200">
                <a:latin typeface="Arial" charset="0"/>
              </a:defRPr>
            </a:lvl1pPr>
          </a:lstStyle>
          <a:p>
            <a:pPr>
              <a:defRPr/>
            </a:pPr>
            <a:fld id="{C4A6CA6B-1A69-4017-A5DE-F18D7C2FAA82}" type="slidenum">
              <a:rPr lang="zh-CN" altLang="en-US" smtClean="0"/>
              <a:pPr>
                <a:defRPr/>
              </a:pPr>
              <a:t>‹#›</a:t>
            </a:fld>
            <a:endParaRPr lang="zh-CN" altLang="en-US"/>
          </a:p>
        </p:txBody>
      </p:sp>
    </p:spTree>
    <p:extLst>
      <p:ext uri="{BB962C8B-B14F-4D97-AF65-F5344CB8AC3E}">
        <p14:creationId xmlns:p14="http://schemas.microsoft.com/office/powerpoint/2010/main" val="30235674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r>
              <a:rPr lang="en-US" altLang="zh-CN"/>
              <a:t>Good morning, everyone. I'm Xiaoran from IFAC-CNR, Florence, Italy. It is a great honor to share the frameworks our team built for assessing long-term orbital capacity and mitigation strategies. Let's get started.</a:t>
            </a:r>
            <a:endParaRPr lang="zh-CN" altLang="en-US"/>
          </a:p>
        </p:txBody>
      </p:sp>
      <p:sp>
        <p:nvSpPr>
          <p:cNvPr id="4" name="灯片编号占位符 3">
            <a:extLst>
              <a:ext uri="{FF2B5EF4-FFF2-40B4-BE49-F238E27FC236}">
                <a16:creationId xmlns:a16="http://schemas.microsoft.com/office/drawing/2014/main" id="{1BED5C12-B3CC-4F3A-B942-B23A05EC659D}"/>
              </a:ext>
            </a:extLst>
          </p:cNvPr>
          <p:cNvSpPr>
            <a:spLocks noGrp="1"/>
          </p:cNvSpPr>
          <p:nvPr>
            <p:ph type="sldNum" sz="quarter" idx="5"/>
          </p:nvPr>
        </p:nvSpPr>
        <p:spPr/>
        <p:txBody>
          <a:bodyPr/>
          <a:lstStyle/>
          <a:p>
            <a:pPr>
              <a:defRPr/>
            </a:pPr>
            <a:fld id="{C4A6CA6B-1A69-4017-A5DE-F18D7C2FAA82}" type="slidenum">
              <a:rPr lang="zh-CN" altLang="en-US" smtClean="0"/>
              <a:pPr>
                <a:defRPr/>
              </a:pPr>
              <a:t>1</a:t>
            </a:fld>
            <a:endParaRPr lang="zh-CN" altLang="en-US"/>
          </a:p>
        </p:txBody>
      </p:sp>
    </p:spTree>
    <p:extLst>
      <p:ext uri="{BB962C8B-B14F-4D97-AF65-F5344CB8AC3E}">
        <p14:creationId xmlns:p14="http://schemas.microsoft.com/office/powerpoint/2010/main" val="105472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pPr>
              <a:spcAft>
                <a:spcPts val="900"/>
              </a:spcAft>
            </a:pPr>
            <a:r>
              <a:rPr lang="en-US" altLang="zh-CN" b="0"/>
              <a:t>Now let's look at the core of SDM6. I want to emphasize that this is not just a simple syntax translation of our old Fortran code. Instead, it is a fundamental framework redesign, driven strictly by the needs of future Space Traffic Management and commercial space operations.</a:t>
            </a:r>
          </a:p>
          <a:p>
            <a:pPr>
              <a:spcAft>
                <a:spcPts val="900"/>
              </a:spcAft>
            </a:pPr>
            <a:r>
              <a:rPr lang="en-US" altLang="zh-CN" b="0"/>
              <a:t>To handle the increasingly complex engineering behaviors of modern satellites, we introduced the space object derived type. To manage the massive, explosive deployment of mega-constellations, we created the constellation derived type. We also achieved decoupling via modular subroutines, and optimized computational efficiency. </a:t>
            </a:r>
          </a:p>
          <a:p>
            <a:pPr>
              <a:spcAft>
                <a:spcPts val="900"/>
              </a:spcAft>
            </a:pPr>
            <a:r>
              <a:rPr lang="en-US" altLang="zh-CN" b="0"/>
              <a:t>Ultimately, this object-oriented approach frees us from rigid coding structures. It makes SDM6 highly extensible, allowing us to easily plug in new physical models as the space environment continues to evolve.</a:t>
            </a:r>
            <a:endParaRPr lang="zh-CN" altLang="en-US" b="0"/>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10</a:t>
            </a:fld>
            <a:endParaRPr lang="zh-CN" altLang="en-US"/>
          </a:p>
        </p:txBody>
      </p:sp>
    </p:spTree>
    <p:extLst>
      <p:ext uri="{BB962C8B-B14F-4D97-AF65-F5344CB8AC3E}">
        <p14:creationId xmlns:p14="http://schemas.microsoft.com/office/powerpoint/2010/main" val="1852607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pPr>
              <a:spcAft>
                <a:spcPts val="900"/>
              </a:spcAft>
            </a:pPr>
            <a:r>
              <a:rPr lang="en-US" altLang="zh-CN" b="0"/>
              <a:t>While </a:t>
            </a:r>
            <a:r>
              <a:rPr lang="en-US" altLang="zh-CN" b="0" err="1"/>
              <a:t>refactoing</a:t>
            </a:r>
            <a:r>
              <a:rPr lang="en-US" altLang="zh-CN" b="0"/>
              <a:t>, we were very careful to keep the trusted physics intact. I want to make it clear that the core physical mechanisms are 100% inherited from the previous, well-validated SDM5 version. This means our underlying orbital perturbation dynamics, the debris cloud generating models, and the basic de-orbiting logistics remain unchanged.</a:t>
            </a:r>
          </a:p>
          <a:p>
            <a:pPr>
              <a:spcAft>
                <a:spcPts val="900"/>
              </a:spcAft>
            </a:pPr>
            <a:r>
              <a:rPr lang="en-US" altLang="zh-CN" b="0"/>
              <a:t>To ensure the new framework works perfectly with these classical models, we conducted rigorous unit verification for each function module. Furthermore, we ran extensive benchmarking to fully verify its long-term evolutionary stability. Through this refactoring, SDM6 now provides a robust, highly efficient, and physically confident modern numerical cornerstone. It is fully ready to support future complex space traffic management assessments.</a:t>
            </a:r>
            <a:endParaRPr lang="zh-CN" altLang="en-US" b="0"/>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11</a:t>
            </a:fld>
            <a:endParaRPr lang="zh-CN" altLang="en-US"/>
          </a:p>
        </p:txBody>
      </p:sp>
    </p:spTree>
    <p:extLst>
      <p:ext uri="{BB962C8B-B14F-4D97-AF65-F5344CB8AC3E}">
        <p14:creationId xmlns:p14="http://schemas.microsoft.com/office/powerpoint/2010/main" val="415559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r>
              <a:rPr lang="en-US" altLang="zh-CN"/>
              <a:t>Now let's have a brief methodological discussion. We've introduced two powerful frameworks today, but how do we actually use them in practice? The key is choosing the right tool for the right job.</a:t>
            </a:r>
          </a:p>
          <a:p>
            <a:r>
              <a:rPr lang="en-US" altLang="zh-CN"/>
              <a:t>Because CSI provides a zero-latency analytical formula, it is perfect for fast, mission-level auditing. For example, if a regulator needs to approve a new constellation license, or if an agency is selecting specific debris candidates for Active Debris Removal, CSI provides an immediate, high-resolution risk profile. However, its limitation is that it is 'blind' to the future on its own. It relies entirely on external models to feed it environmental baseline data.</a:t>
            </a:r>
          </a:p>
          <a:p>
            <a:r>
              <a:rPr lang="en-US" altLang="zh-CN"/>
              <a:t>This is exactly where SDM steps in. To be honest, SDM carries a high computational cost because we must run intensive Monte Carlo simulations to capture stochastic evolution behaviors. It is also highly dependent on input parameters like failure risks. But for setting macro-level capacity policies, like evaluating whether we should adopt a 5-year rule instead of a 25-year rule, this evolutionary engine is absolutely essential.</a:t>
            </a:r>
          </a:p>
          <a:p>
            <a:r>
              <a:rPr lang="en-US" altLang="zh-CN"/>
              <a:t>In short, they form a perfect loop: SDM simulates the dynamic future, and CSI helps us precisely diagnose the local risks within that future.</a:t>
            </a:r>
          </a:p>
          <a:p>
            <a:endParaRPr lang="zh-CN" altLang="en-US"/>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12</a:t>
            </a:fld>
            <a:endParaRPr lang="zh-CN" altLang="en-US"/>
          </a:p>
        </p:txBody>
      </p:sp>
    </p:spTree>
    <p:extLst>
      <p:ext uri="{BB962C8B-B14F-4D97-AF65-F5344CB8AC3E}">
        <p14:creationId xmlns:p14="http://schemas.microsoft.com/office/powerpoint/2010/main" val="16456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r>
              <a:rPr lang="en-US" altLang="zh-CN"/>
              <a:t>This brings us to the current stage of our work. We will continue pushing forward with massive simulations.  I will just leave the detailed summary points on the screen for your reference and stop right here. </a:t>
            </a:r>
          </a:p>
          <a:p>
            <a:r>
              <a:rPr lang="en-US" altLang="zh-CN"/>
              <a:t>As the first presentation in this session, I hope our work serves as a good starting point and sparks some fruitful discussions for the rest of the day.</a:t>
            </a:r>
          </a:p>
          <a:p>
            <a:r>
              <a:rPr lang="en-US" altLang="zh-CN"/>
              <a:t>Thank you very much for your time and attention!</a:t>
            </a:r>
            <a:endParaRPr lang="zh-CN" altLang="en-US"/>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13</a:t>
            </a:fld>
            <a:endParaRPr lang="zh-CN" altLang="en-US"/>
          </a:p>
        </p:txBody>
      </p:sp>
    </p:spTree>
    <p:extLst>
      <p:ext uri="{BB962C8B-B14F-4D97-AF65-F5344CB8AC3E}">
        <p14:creationId xmlns:p14="http://schemas.microsoft.com/office/powerpoint/2010/main" val="280146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r>
              <a:rPr lang="en-US" altLang="zh-CN"/>
              <a:t>As the basic consensus of this workshop, the capacity of our space is not infinite. As policy-makers and operators, we face a fundamental management dilemma: a single metric simply cannot address all regulatory dimensions simultaneously. We need different assessment tools.</a:t>
            </a:r>
          </a:p>
          <a:p>
            <a:r>
              <a:rPr lang="en-US" altLang="zh-CN"/>
              <a:t>To address this challenge, we use two complementary methods.</a:t>
            </a:r>
          </a:p>
          <a:p>
            <a:r>
              <a:rPr lang="en-US" altLang="zh-CN"/>
              <a:t>On one hand, we utilize the Criticality of Spacecraft Index (CSI) as an analytical diagnostic scale. It relies on instantaneous epoch snapshots to perform risk auditing for individual payloads or specific altitude shells.</a:t>
            </a:r>
          </a:p>
          <a:p>
            <a:r>
              <a:rPr lang="en-US" altLang="zh-CN"/>
              <a:t>On the other hand, to see how these localized rules manifest over decades, we drive the system with the Space Debris Mitigation (SDM) model.</a:t>
            </a:r>
          </a:p>
          <a:p>
            <a:r>
              <a:rPr lang="en-US" altLang="zh-CN"/>
              <a:t>Today, I will introduce both. I will start with our latest findings using the CSI metric, and then present the modernized architecture of our SDM6 engine.</a:t>
            </a:r>
            <a:endParaRPr lang="zh-CN" altLang="en-US"/>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2</a:t>
            </a:fld>
            <a:endParaRPr lang="zh-CN" altLang="en-US"/>
          </a:p>
        </p:txBody>
      </p:sp>
    </p:spTree>
    <p:extLst>
      <p:ext uri="{BB962C8B-B14F-4D97-AF65-F5344CB8AC3E}">
        <p14:creationId xmlns:p14="http://schemas.microsoft.com/office/powerpoint/2010/main" val="247188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pPr>
              <a:spcAft>
                <a:spcPts val="900"/>
              </a:spcAft>
            </a:pPr>
            <a:r>
              <a:rPr lang="en-US" altLang="zh-CN"/>
              <a:t>To set a rigorous baseline, let's first look at the classical CSI originally formulated by Dr. Rossi.</a:t>
            </a:r>
          </a:p>
          <a:p>
            <a:pPr>
              <a:spcAft>
                <a:spcPts val="900"/>
              </a:spcAft>
            </a:pPr>
            <a:r>
              <a:rPr lang="en-US" altLang="zh-CN"/>
              <a:t>As shown, the index evaluates an individual object's long-term hazard by coupling its physical attributes with environmental dynamics, including local spatial density, orbital lifetime, and inclination intersection tracks.</a:t>
            </a:r>
          </a:p>
          <a:p>
            <a:pPr>
              <a:spcAft>
                <a:spcPts val="900"/>
              </a:spcAft>
            </a:pPr>
            <a:r>
              <a:rPr lang="en-US" altLang="zh-CN"/>
              <a:t>For our simulation setup, we utilize the 2025 LEO population projected by the SDM model, which is extrapolated from the MASTER-2009 environment. The background spatial density accounts for all objects down to 5 centimeters. But our evaluation focuses strictly on objects with a diameter of 10 centimeters or larger, matching the current SSN tracking capabilities and operational collision avoidance thresholds.</a:t>
            </a:r>
            <a:endParaRPr lang="zh-CN" altLang="en-US"/>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3</a:t>
            </a:fld>
            <a:endParaRPr lang="zh-CN" altLang="en-US"/>
          </a:p>
        </p:txBody>
      </p:sp>
    </p:spTree>
    <p:extLst>
      <p:ext uri="{BB962C8B-B14F-4D97-AF65-F5344CB8AC3E}">
        <p14:creationId xmlns:p14="http://schemas.microsoft.com/office/powerpoint/2010/main" val="392124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pPr>
              <a:spcAft>
                <a:spcPts val="900"/>
              </a:spcAft>
            </a:pPr>
            <a:r>
              <a:rPr lang="en-US" altLang="zh-CN" b="0"/>
              <a:t>On this slide, we outline the normalization references that set our baseline.</a:t>
            </a:r>
          </a:p>
          <a:p>
            <a:pPr>
              <a:spcAft>
                <a:spcPts val="900"/>
              </a:spcAft>
            </a:pPr>
            <a:r>
              <a:rPr lang="en-US" altLang="zh-CN" b="0"/>
              <a:t>More importantly, as shown in the formula at the bottom left, to move from individual space objects to orbital altitude layers, we simply sum up the individual CSI values of all objects located within each specific altitude shell.</a:t>
            </a:r>
          </a:p>
          <a:p>
            <a:pPr>
              <a:spcAft>
                <a:spcPts val="900"/>
              </a:spcAft>
            </a:pPr>
            <a:r>
              <a:rPr lang="en-US" altLang="zh-CN" b="0"/>
              <a:t>Compared to blue line spatial density, in orange dash line CSI assessment, the hazard level is relatively reduced where space objects have shorter orbital lifetimes, and higher hazard levels are shown where high-mass, long-lifetime objects like navigation satellites are concentrated.</a:t>
            </a:r>
            <a:endParaRPr lang="zh-CN" altLang="en-US" b="0"/>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4</a:t>
            </a:fld>
            <a:endParaRPr lang="zh-CN" altLang="en-US"/>
          </a:p>
        </p:txBody>
      </p:sp>
    </p:spTree>
    <p:extLst>
      <p:ext uri="{BB962C8B-B14F-4D97-AF65-F5344CB8AC3E}">
        <p14:creationId xmlns:p14="http://schemas.microsoft.com/office/powerpoint/2010/main" val="307438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pPr>
              <a:spcAft>
                <a:spcPts val="900"/>
              </a:spcAft>
            </a:pPr>
            <a:r>
              <a:rPr lang="en-US" altLang="zh-CN" b="0"/>
              <a:t>Now, let's address the first major improvement: incorporating orbital </a:t>
            </a:r>
            <a:r>
              <a:rPr lang="en-US" altLang="zh-CN" b="0" err="1"/>
              <a:t>eccentricity.Traditional</a:t>
            </a:r>
            <a:r>
              <a:rPr lang="en-US" altLang="zh-CN" b="0"/>
              <a:t> CSI simplifies all trajectories into circular orbits based purely on the semi-major axis. However, highly elliptical or transfer orbits break this assumption. To fix this, we calculate the exact percentage of time an eccentric object j spends inside a specific orbital shell k. The green dashed line in the figure represents the updated CSI, showing a dispersion of the originally sharp, artificial peaks, offering a much higher fidelity representation of the actual environment.</a:t>
            </a:r>
            <a:endParaRPr lang="zh-CN" altLang="en-US" b="0"/>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5</a:t>
            </a:fld>
            <a:endParaRPr lang="zh-CN" altLang="en-US"/>
          </a:p>
        </p:txBody>
      </p:sp>
    </p:spTree>
    <p:extLst>
      <p:ext uri="{BB962C8B-B14F-4D97-AF65-F5344CB8AC3E}">
        <p14:creationId xmlns:p14="http://schemas.microsoft.com/office/powerpoint/2010/main" val="190683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pPr>
              <a:spcAft>
                <a:spcPts val="900"/>
              </a:spcAft>
            </a:pPr>
            <a:r>
              <a:rPr lang="en-US" altLang="zh-CN" b="0"/>
              <a:t>Our second improvement introduces spacecraft collision avoidance maneuverability into the CSI framework.</a:t>
            </a:r>
          </a:p>
          <a:p>
            <a:pPr>
              <a:spcAft>
                <a:spcPts val="900"/>
              </a:spcAft>
            </a:pPr>
            <a:r>
              <a:rPr lang="en-US" altLang="zh-CN" b="0"/>
              <a:t>We defined a scaling factor representing the maneuver failure probability, then categorized the LEO population into three operational tiers. The resulting red curve illustrates that modern active satellites actively 'release' environmental capacity.</a:t>
            </a:r>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6</a:t>
            </a:fld>
            <a:endParaRPr lang="zh-CN" altLang="en-US"/>
          </a:p>
        </p:txBody>
      </p:sp>
    </p:spTree>
    <p:extLst>
      <p:ext uri="{BB962C8B-B14F-4D97-AF65-F5344CB8AC3E}">
        <p14:creationId xmlns:p14="http://schemas.microsoft.com/office/powerpoint/2010/main" val="177028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pPr>
              <a:spcAft>
                <a:spcPts val="900"/>
              </a:spcAft>
            </a:pPr>
            <a:r>
              <a:rPr lang="en-US" altLang="zh-CN" b="0"/>
              <a:t>The third improvement is integrating MOID into the CSI calculation framework.</a:t>
            </a:r>
          </a:p>
          <a:p>
            <a:pPr>
              <a:spcAft>
                <a:spcPts val="900"/>
              </a:spcAft>
            </a:pPr>
            <a:r>
              <a:rPr lang="en-US" altLang="zh-CN" b="0"/>
              <a:t>MOID, meaning Minimum Orbital Intersection Distance, represents the closest possible distance between two objects in orbital geometry. MOID provides a rapid hazard screening tool that can identify potential threats requiring detailed analysis without complex collision probability calculations for all orbital combinations.</a:t>
            </a:r>
          </a:p>
          <a:p>
            <a:pPr>
              <a:spcAft>
                <a:spcPts val="900"/>
              </a:spcAft>
            </a:pPr>
            <a:r>
              <a:rPr lang="en-US" altLang="zh-CN" b="0"/>
              <a:t>As shown by the violet MOID curve, hazard peak significantly reduced around 1400 km. This mainly occurs because the 1400 km region primarily hosts navigation satellites and other large spacecraft deployed in carefully designed orbits that maintain relatively large orbital separations to avoid mutual interference and collision risks. This indicates that traditional methods may overestimate risks in seemingly crowded but actually well-separated regions, while MOID provides more objective risk assessment through geometric analysis.</a:t>
            </a:r>
            <a:endParaRPr lang="zh-CN" altLang="en-US" b="0"/>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7</a:t>
            </a:fld>
            <a:endParaRPr lang="zh-CN" altLang="en-US"/>
          </a:p>
        </p:txBody>
      </p:sp>
    </p:spTree>
    <p:extLst>
      <p:ext uri="{BB962C8B-B14F-4D97-AF65-F5344CB8AC3E}">
        <p14:creationId xmlns:p14="http://schemas.microsoft.com/office/powerpoint/2010/main" val="45302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pPr>
              <a:spcAft>
                <a:spcPts val="900"/>
              </a:spcAft>
            </a:pPr>
            <a:r>
              <a:rPr lang="en-US" altLang="zh-CN" b="0"/>
              <a:t>When we overlay all these improvements, the key finding here is that traditional, simplistic metrics tend to overestimate environmental risk. By combining eccentricity smoothing, maneuverability credits, and MOID constraints, we get a much more realistic capacity profile. This proves a vital point: orbital capacity is not just about the number of objects in space, but heavily depends on their behavior and geometry.</a:t>
            </a:r>
          </a:p>
          <a:p>
            <a:pPr>
              <a:spcAft>
                <a:spcPts val="900"/>
              </a:spcAft>
            </a:pPr>
            <a:r>
              <a:rPr lang="en-US" altLang="zh-CN" b="0"/>
              <a:t>However, CSI only gives us a snapshot of a specific time. To answer the ultimate question, how will these rules and behaviors shape the environment over the next 50 year and more, we need a dynamic simulator. This naturally brings us to the second part of the presentation: our modernized SDM6 engine.</a:t>
            </a:r>
            <a:endParaRPr lang="zh-CN" altLang="en-US" b="0"/>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8</a:t>
            </a:fld>
            <a:endParaRPr lang="zh-CN" altLang="en-US"/>
          </a:p>
        </p:txBody>
      </p:sp>
    </p:spTree>
    <p:extLst>
      <p:ext uri="{BB962C8B-B14F-4D97-AF65-F5344CB8AC3E}">
        <p14:creationId xmlns:p14="http://schemas.microsoft.com/office/powerpoint/2010/main" val="1591618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4075" y="1123950"/>
            <a:ext cx="5394325" cy="3035300"/>
          </a:xfrm>
        </p:spPr>
      </p:sp>
      <p:sp>
        <p:nvSpPr>
          <p:cNvPr id="3" name="备注占位符 2"/>
          <p:cNvSpPr>
            <a:spLocks noGrp="1"/>
          </p:cNvSpPr>
          <p:nvPr>
            <p:ph type="body" idx="1"/>
          </p:nvPr>
        </p:nvSpPr>
        <p:spPr/>
        <p:txBody>
          <a:bodyPr/>
          <a:lstStyle/>
          <a:p>
            <a:pPr>
              <a:spcAft>
                <a:spcPts val="900"/>
              </a:spcAft>
            </a:pPr>
            <a:r>
              <a:rPr lang="en-US" altLang="zh-CN" b="0"/>
              <a:t>What makes SDM stand out among other orbital evolutionary tools is its remarkable balance of speed and fidelity. First, it can perform </a:t>
            </a:r>
            <a:r>
              <a:rPr lang="en-US" altLang="zh-CN" b="0" err="1"/>
              <a:t>centurials</a:t>
            </a:r>
            <a:r>
              <a:rPr lang="en-US" altLang="zh-CN" b="0"/>
              <a:t> of simulation time while tracking objects down to the centimeter scale across all orbital regimes from LEO to GEO.</a:t>
            </a:r>
          </a:p>
          <a:p>
            <a:pPr>
              <a:spcAft>
                <a:spcPts val="900"/>
              </a:spcAft>
            </a:pPr>
            <a:r>
              <a:rPr lang="en-US" altLang="zh-CN" b="0"/>
              <a:t>Second, let us look at the flowchart on the right, SDM is not just a simple trajectory propagator. It models the full-spectrum source-and-sink dynamics of the space environment., capturing every stage of a satellite's lifecycle. Especially, SDM is able to operate a specific explosion or forced collision event.</a:t>
            </a:r>
          </a:p>
          <a:p>
            <a:pPr>
              <a:spcAft>
                <a:spcPts val="900"/>
              </a:spcAft>
            </a:pPr>
            <a:r>
              <a:rPr lang="en-US" altLang="zh-CN" b="0"/>
              <a:t>Because it couples all these complex physical mechanisms, SDM serves as a powerful tool for policy sensitivity analysis. We can quantitatively test how different mitigation rules will actually impact the future environment, providing a solid scientific basis for international standard-setting.</a:t>
            </a:r>
            <a:endParaRPr lang="zh-CN" altLang="en-US" b="0"/>
          </a:p>
        </p:txBody>
      </p:sp>
      <p:sp>
        <p:nvSpPr>
          <p:cNvPr id="4" name="灯片编号占位符 3">
            <a:extLst>
              <a:ext uri="{FF2B5EF4-FFF2-40B4-BE49-F238E27FC236}">
                <a16:creationId xmlns:a16="http://schemas.microsoft.com/office/drawing/2014/main" id="{4A1B1E39-5111-4676-B8BB-DD97D4B186AE}"/>
              </a:ext>
            </a:extLst>
          </p:cNvPr>
          <p:cNvSpPr>
            <a:spLocks noGrp="1"/>
          </p:cNvSpPr>
          <p:nvPr>
            <p:ph type="sldNum" sz="quarter" idx="5"/>
          </p:nvPr>
        </p:nvSpPr>
        <p:spPr/>
        <p:txBody>
          <a:bodyPr/>
          <a:lstStyle/>
          <a:p>
            <a:pPr>
              <a:defRPr/>
            </a:pPr>
            <a:fld id="{C4A6CA6B-1A69-4017-A5DE-F18D7C2FAA82}" type="slidenum">
              <a:rPr lang="zh-CN" altLang="en-US" smtClean="0"/>
              <a:pPr>
                <a:defRPr/>
              </a:pPr>
              <a:t>9</a:t>
            </a:fld>
            <a:endParaRPr lang="zh-CN" altLang="en-US"/>
          </a:p>
        </p:txBody>
      </p:sp>
    </p:spTree>
    <p:extLst>
      <p:ext uri="{BB962C8B-B14F-4D97-AF65-F5344CB8AC3E}">
        <p14:creationId xmlns:p14="http://schemas.microsoft.com/office/powerpoint/2010/main" val="899978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FFFFF"/>
        </a:solidFill>
        <a:effectLst/>
      </p:bgPr>
    </p:bg>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1764EFB0-544A-4673-8AD6-C65EDD740947}"/>
              </a:ext>
            </a:extLst>
          </p:cNvPr>
          <p:cNvSpPr/>
          <p:nvPr userDrawn="1"/>
        </p:nvSpPr>
        <p:spPr bwMode="auto">
          <a:xfrm>
            <a:off x="8719160" y="5073752"/>
            <a:ext cx="3458073" cy="174907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5" name="Rectangle 18"/>
          <p:cNvSpPr>
            <a:spLocks noChangeArrowheads="1"/>
          </p:cNvSpPr>
          <p:nvPr userDrawn="1"/>
        </p:nvSpPr>
        <p:spPr bwMode="gray">
          <a:xfrm>
            <a:off x="-14" y="1221217"/>
            <a:ext cx="12192003" cy="4878025"/>
          </a:xfrm>
          <a:prstGeom prst="rect">
            <a:avLst/>
          </a:prstGeom>
          <a:solidFill>
            <a:schemeClr val="accent5">
              <a:lumMod val="75000"/>
            </a:schemeClr>
          </a:solidFill>
          <a:ln>
            <a:noFill/>
          </a:ln>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8" name="矩形 17">
            <a:extLst>
              <a:ext uri="{FF2B5EF4-FFF2-40B4-BE49-F238E27FC236}">
                <a16:creationId xmlns:a16="http://schemas.microsoft.com/office/drawing/2014/main" id="{203D4AE2-C198-58C9-75C1-7F8E3F18B247}"/>
              </a:ext>
            </a:extLst>
          </p:cNvPr>
          <p:cNvSpPr/>
          <p:nvPr userDrawn="1"/>
        </p:nvSpPr>
        <p:spPr bwMode="auto">
          <a:xfrm>
            <a:off x="-49" y="80318"/>
            <a:ext cx="12192050" cy="100185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15" name="矩形 14">
            <a:extLst>
              <a:ext uri="{FF2B5EF4-FFF2-40B4-BE49-F238E27FC236}">
                <a16:creationId xmlns:a16="http://schemas.microsoft.com/office/drawing/2014/main" id="{99919900-EE2A-465D-8084-21823CB653C2}"/>
              </a:ext>
            </a:extLst>
          </p:cNvPr>
          <p:cNvSpPr/>
          <p:nvPr userDrawn="1"/>
        </p:nvSpPr>
        <p:spPr bwMode="auto">
          <a:xfrm>
            <a:off x="10199802" y="178364"/>
            <a:ext cx="1800520" cy="77601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 name="矩形 20">
            <a:extLst>
              <a:ext uri="{FF2B5EF4-FFF2-40B4-BE49-F238E27FC236}">
                <a16:creationId xmlns:a16="http://schemas.microsoft.com/office/drawing/2014/main" id="{29D9CC49-85F0-4340-B84B-23990CDE2FB5}"/>
              </a:ext>
            </a:extLst>
          </p:cNvPr>
          <p:cNvSpPr/>
          <p:nvPr userDrawn="1"/>
        </p:nvSpPr>
        <p:spPr bwMode="auto">
          <a:xfrm>
            <a:off x="11293305" y="493874"/>
            <a:ext cx="802850" cy="58830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pic>
        <p:nvPicPr>
          <p:cNvPr id="2" name="图片 1">
            <a:extLst>
              <a:ext uri="{FF2B5EF4-FFF2-40B4-BE49-F238E27FC236}">
                <a16:creationId xmlns:a16="http://schemas.microsoft.com/office/drawing/2014/main" id="{7D3B4413-29FE-4D09-A6D2-4AAD6B36C01B}"/>
              </a:ext>
            </a:extLst>
          </p:cNvPr>
          <p:cNvPicPr>
            <a:picLocks noChangeAspect="1"/>
          </p:cNvPicPr>
          <p:nvPr userDrawn="1"/>
        </p:nvPicPr>
        <p:blipFill rotWithShape="1">
          <a:blip r:embed="rId2"/>
          <a:srcRect t="6594"/>
          <a:stretch/>
        </p:blipFill>
        <p:spPr>
          <a:xfrm>
            <a:off x="90028" y="31518"/>
            <a:ext cx="4386298" cy="1160220"/>
          </a:xfrm>
          <a:prstGeom prst="rect">
            <a:avLst/>
          </a:prstGeom>
        </p:spPr>
      </p:pic>
      <p:pic>
        <p:nvPicPr>
          <p:cNvPr id="26" name="图片 25">
            <a:extLst>
              <a:ext uri="{FF2B5EF4-FFF2-40B4-BE49-F238E27FC236}">
                <a16:creationId xmlns:a16="http://schemas.microsoft.com/office/drawing/2014/main" id="{E8189784-05A6-4F00-98E0-BE4CE24FD5BB}"/>
              </a:ext>
            </a:extLst>
          </p:cNvPr>
          <p:cNvPicPr>
            <a:picLocks noChangeAspect="1"/>
          </p:cNvPicPr>
          <p:nvPr userDrawn="1"/>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3000"/>
                    </a14:imgEffect>
                    <a14:imgEffect>
                      <a14:brightnessContrast contrast="10000"/>
                    </a14:imgEffect>
                  </a14:imgLayer>
                </a14:imgProps>
              </a:ext>
            </a:extLst>
          </a:blip>
          <a:stretch>
            <a:fillRect/>
          </a:stretch>
        </p:blipFill>
        <p:spPr>
          <a:xfrm>
            <a:off x="8861005" y="954375"/>
            <a:ext cx="6676724" cy="6676724"/>
          </a:xfrm>
          <a:prstGeom prst="rect">
            <a:avLst/>
          </a:prstGeom>
          <a:noFill/>
          <a:effectLst>
            <a:glow rad="114300">
              <a:schemeClr val="accent3">
                <a:lumMod val="60000"/>
                <a:lumOff val="40000"/>
                <a:alpha val="15000"/>
              </a:schemeClr>
            </a:glow>
            <a:softEdge rad="31750"/>
          </a:effectLst>
        </p:spPr>
      </p:pic>
    </p:spTree>
    <p:extLst>
      <p:ext uri="{BB962C8B-B14F-4D97-AF65-F5344CB8AC3E}">
        <p14:creationId xmlns:p14="http://schemas.microsoft.com/office/powerpoint/2010/main" val="2067576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2"/>
          </p:nvPr>
        </p:nvSpPr>
        <p:spPr>
          <a:xfrm>
            <a:off x="7924800" y="68266"/>
            <a:ext cx="3454400" cy="236537"/>
          </a:xfrm>
          <a:prstGeom prst="rect">
            <a:avLst/>
          </a:prstGeom>
        </p:spPr>
        <p:txBody>
          <a:bodyPr/>
          <a:lstStyle>
            <a:lvl1pPr algn="ctr" eaLnBrk="1" hangingPunct="1">
              <a:defRPr>
                <a:latin typeface="Arial" charset="0"/>
              </a:defRPr>
            </a:lvl1pPr>
          </a:lstStyle>
          <a:p>
            <a:pPr>
              <a:defRPr/>
            </a:pPr>
            <a:endParaRPr lang="en-US" altLang="zh-CN"/>
          </a:p>
        </p:txBody>
      </p:sp>
    </p:spTree>
    <p:extLst>
      <p:ext uri="{BB962C8B-B14F-4D97-AF65-F5344CB8AC3E}">
        <p14:creationId xmlns:p14="http://schemas.microsoft.com/office/powerpoint/2010/main" val="930874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60198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457200"/>
            <a:ext cx="8026400" cy="60198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2"/>
          </p:nvPr>
        </p:nvSpPr>
        <p:spPr>
          <a:xfrm>
            <a:off x="7924800" y="68266"/>
            <a:ext cx="3454400" cy="236537"/>
          </a:xfrm>
          <a:prstGeom prst="rect">
            <a:avLst/>
          </a:prstGeom>
        </p:spPr>
        <p:txBody>
          <a:bodyPr/>
          <a:lstStyle>
            <a:lvl1pPr algn="ctr" eaLnBrk="1" hangingPunct="1">
              <a:defRPr>
                <a:latin typeface="Arial" charset="0"/>
              </a:defRPr>
            </a:lvl1pPr>
          </a:lstStyle>
          <a:p>
            <a:pPr>
              <a:defRPr/>
            </a:pPr>
            <a:endParaRPr lang="en-US" altLang="zh-CN"/>
          </a:p>
        </p:txBody>
      </p:sp>
    </p:spTree>
    <p:extLst>
      <p:ext uri="{BB962C8B-B14F-4D97-AF65-F5344CB8AC3E}">
        <p14:creationId xmlns:p14="http://schemas.microsoft.com/office/powerpoint/2010/main" val="2918458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524000" y="457203"/>
            <a:ext cx="9855200" cy="487363"/>
          </a:xfrm>
        </p:spPr>
        <p:txBody>
          <a:bodyPr/>
          <a:lstStyle/>
          <a:p>
            <a:r>
              <a:rPr lang="zh-CN" altLang="en-US"/>
              <a:t>单击此处编辑母版标题样式</a:t>
            </a:r>
          </a:p>
        </p:txBody>
      </p:sp>
      <p:sp>
        <p:nvSpPr>
          <p:cNvPr id="3" name="表格占位符 2"/>
          <p:cNvSpPr>
            <a:spLocks noGrp="1"/>
          </p:cNvSpPr>
          <p:nvPr>
            <p:ph type="tbl" idx="1"/>
          </p:nvPr>
        </p:nvSpPr>
        <p:spPr>
          <a:xfrm>
            <a:off x="609600" y="1228728"/>
            <a:ext cx="10972800" cy="5248275"/>
          </a:xfrm>
        </p:spPr>
        <p:txBody>
          <a:bodyPr/>
          <a:lstStyle/>
          <a:p>
            <a:pPr lvl="0"/>
            <a:endParaRPr lang="zh-CN" altLang="en-US" noProof="0"/>
          </a:p>
        </p:txBody>
      </p:sp>
      <p:sp>
        <p:nvSpPr>
          <p:cNvPr id="6" name="日期占位符 5"/>
          <p:cNvSpPr>
            <a:spLocks noGrp="1"/>
          </p:cNvSpPr>
          <p:nvPr>
            <p:ph type="dt" sz="half" idx="12"/>
          </p:nvPr>
        </p:nvSpPr>
        <p:spPr>
          <a:xfrm>
            <a:off x="7924800" y="68266"/>
            <a:ext cx="3454400" cy="236537"/>
          </a:xfrm>
          <a:prstGeom prst="rect">
            <a:avLst/>
          </a:prstGeom>
        </p:spPr>
        <p:txBody>
          <a:bodyPr/>
          <a:lstStyle>
            <a:lvl1pPr algn="ctr" eaLnBrk="1" hangingPunct="1">
              <a:defRPr>
                <a:latin typeface="Arial" charset="0"/>
              </a:defRPr>
            </a:lvl1pPr>
          </a:lstStyle>
          <a:p>
            <a:pPr>
              <a:defRPr/>
            </a:pPr>
            <a:endParaRPr lang="en-US" altLang="zh-CN"/>
          </a:p>
        </p:txBody>
      </p:sp>
    </p:spTree>
    <p:extLst>
      <p:ext uri="{BB962C8B-B14F-4D97-AF65-F5344CB8AC3E}">
        <p14:creationId xmlns:p14="http://schemas.microsoft.com/office/powerpoint/2010/main" val="2245537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711200" y="1219203"/>
            <a:ext cx="10972800" cy="5248275"/>
          </a:xfrm>
        </p:spPr>
        <p:txBody>
          <a:bodyPr/>
          <a:lstStyle>
            <a:lvl1pPr>
              <a:defRPr sz="2000">
                <a:latin typeface="Times New Roman" panose="02020603050405020304" pitchFamily="18" charset="0"/>
                <a:ea typeface="楷体" panose="02010609060101010101" pitchFamily="49" charset="-122"/>
                <a:cs typeface="Times New Roman" panose="02020603050405020304" pitchFamily="18" charset="0"/>
              </a:defRPr>
            </a:lvl1pPr>
            <a:lvl2pPr>
              <a:defRPr sz="2000">
                <a:latin typeface="Times New Roman" panose="02020603050405020304" pitchFamily="18" charset="0"/>
                <a:ea typeface="楷体" panose="02010609060101010101" pitchFamily="49" charset="-122"/>
                <a:cs typeface="Times New Roman" panose="02020603050405020304" pitchFamily="18" charset="0"/>
              </a:defRPr>
            </a:lvl2pPr>
            <a:lvl3pPr>
              <a:defRPr sz="1800">
                <a:latin typeface="Times New Roman" panose="02020603050405020304" pitchFamily="18" charset="0"/>
                <a:ea typeface="楷体" panose="02010609060101010101" pitchFamily="49" charset="-122"/>
                <a:cs typeface="Times New Roman" panose="02020603050405020304" pitchFamily="18" charset="0"/>
              </a:defRPr>
            </a:lvl3pPr>
            <a:lvl4pPr>
              <a:defRPr sz="1600">
                <a:latin typeface="Times New Roman" panose="02020603050405020304" pitchFamily="18" charset="0"/>
                <a:ea typeface="楷体" panose="02010609060101010101" pitchFamily="49" charset="-122"/>
                <a:cs typeface="Times New Roman" panose="02020603050405020304" pitchFamily="18" charset="0"/>
              </a:defRPr>
            </a:lvl4pPr>
            <a:lvl5pPr>
              <a:defRPr sz="1600">
                <a:latin typeface="Times New Roman" panose="02020603050405020304" pitchFamily="18" charset="0"/>
                <a:ea typeface="楷体" panose="02010609060101010101" pitchFamily="49" charset="-122"/>
                <a:cs typeface="Times New Roman" panose="02020603050405020304" pitchFamily="18"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29985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6" name="日期占位符 5"/>
          <p:cNvSpPr>
            <a:spLocks noGrp="1"/>
          </p:cNvSpPr>
          <p:nvPr>
            <p:ph type="dt" sz="half" idx="12"/>
          </p:nvPr>
        </p:nvSpPr>
        <p:spPr>
          <a:xfrm>
            <a:off x="7924800" y="68266"/>
            <a:ext cx="3454400" cy="236537"/>
          </a:xfrm>
          <a:prstGeom prst="rect">
            <a:avLst/>
          </a:prstGeom>
        </p:spPr>
        <p:txBody>
          <a:bodyPr/>
          <a:lstStyle>
            <a:lvl1pPr algn="ctr" eaLnBrk="1" hangingPunct="1">
              <a:defRPr>
                <a:latin typeface="Arial" charset="0"/>
              </a:defRPr>
            </a:lvl1pPr>
          </a:lstStyle>
          <a:p>
            <a:pPr>
              <a:defRPr/>
            </a:pPr>
            <a:endParaRPr lang="en-US" altLang="zh-CN"/>
          </a:p>
        </p:txBody>
      </p:sp>
    </p:spTree>
    <p:extLst>
      <p:ext uri="{BB962C8B-B14F-4D97-AF65-F5344CB8AC3E}">
        <p14:creationId xmlns:p14="http://schemas.microsoft.com/office/powerpoint/2010/main" val="3722929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28728"/>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28728"/>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2"/>
          </p:nvPr>
        </p:nvSpPr>
        <p:spPr>
          <a:xfrm>
            <a:off x="7924800" y="68266"/>
            <a:ext cx="3454400" cy="236537"/>
          </a:xfrm>
          <a:prstGeom prst="rect">
            <a:avLst/>
          </a:prstGeom>
        </p:spPr>
        <p:txBody>
          <a:bodyPr/>
          <a:lstStyle>
            <a:lvl1pPr algn="ctr" eaLnBrk="1" hangingPunct="1">
              <a:defRPr>
                <a:latin typeface="Arial" charset="0"/>
              </a:defRPr>
            </a:lvl1pPr>
          </a:lstStyle>
          <a:p>
            <a:pPr>
              <a:defRPr/>
            </a:pPr>
            <a:endParaRPr lang="en-US" altLang="zh-CN"/>
          </a:p>
        </p:txBody>
      </p:sp>
    </p:spTree>
    <p:extLst>
      <p:ext uri="{BB962C8B-B14F-4D97-AF65-F5344CB8AC3E}">
        <p14:creationId xmlns:p14="http://schemas.microsoft.com/office/powerpoint/2010/main" val="1389158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8"/>
          <p:cNvSpPr>
            <a:spLocks noGrp="1"/>
          </p:cNvSpPr>
          <p:nvPr>
            <p:ph type="dt" sz="half" idx="12"/>
          </p:nvPr>
        </p:nvSpPr>
        <p:spPr>
          <a:xfrm>
            <a:off x="7924800" y="68266"/>
            <a:ext cx="3454400" cy="236537"/>
          </a:xfrm>
          <a:prstGeom prst="rect">
            <a:avLst/>
          </a:prstGeom>
        </p:spPr>
        <p:txBody>
          <a:bodyPr/>
          <a:lstStyle>
            <a:lvl1pPr algn="ctr" eaLnBrk="1" hangingPunct="1">
              <a:defRPr>
                <a:latin typeface="Arial" charset="0"/>
              </a:defRPr>
            </a:lvl1pPr>
          </a:lstStyle>
          <a:p>
            <a:pPr>
              <a:defRPr/>
            </a:pPr>
            <a:endParaRPr lang="en-US" altLang="zh-CN"/>
          </a:p>
        </p:txBody>
      </p:sp>
    </p:spTree>
    <p:extLst>
      <p:ext uri="{BB962C8B-B14F-4D97-AF65-F5344CB8AC3E}">
        <p14:creationId xmlns:p14="http://schemas.microsoft.com/office/powerpoint/2010/main" val="3907267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5" name="日期占位符 4"/>
          <p:cNvSpPr>
            <a:spLocks noGrp="1"/>
          </p:cNvSpPr>
          <p:nvPr>
            <p:ph type="dt" sz="half" idx="12"/>
          </p:nvPr>
        </p:nvSpPr>
        <p:spPr>
          <a:xfrm>
            <a:off x="7924800" y="68266"/>
            <a:ext cx="3454400" cy="236537"/>
          </a:xfrm>
          <a:prstGeom prst="rect">
            <a:avLst/>
          </a:prstGeom>
        </p:spPr>
        <p:txBody>
          <a:bodyPr/>
          <a:lstStyle>
            <a:lvl1pPr algn="ctr" eaLnBrk="1" hangingPunct="1">
              <a:defRPr>
                <a:latin typeface="Arial" charset="0"/>
              </a:defRPr>
            </a:lvl1pPr>
          </a:lstStyle>
          <a:p>
            <a:pPr>
              <a:defRPr/>
            </a:pPr>
            <a:endParaRPr lang="en-US" altLang="zh-CN"/>
          </a:p>
        </p:txBody>
      </p:sp>
    </p:spTree>
    <p:extLst>
      <p:ext uri="{BB962C8B-B14F-4D97-AF65-F5344CB8AC3E}">
        <p14:creationId xmlns:p14="http://schemas.microsoft.com/office/powerpoint/2010/main" val="3618133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日期占位符 3"/>
          <p:cNvSpPr>
            <a:spLocks noGrp="1"/>
          </p:cNvSpPr>
          <p:nvPr>
            <p:ph type="dt" sz="half" idx="12"/>
          </p:nvPr>
        </p:nvSpPr>
        <p:spPr>
          <a:xfrm>
            <a:off x="7924800" y="68266"/>
            <a:ext cx="3454400" cy="236537"/>
          </a:xfrm>
          <a:prstGeom prst="rect">
            <a:avLst/>
          </a:prstGeom>
        </p:spPr>
        <p:txBody>
          <a:bodyPr/>
          <a:lstStyle>
            <a:lvl1pPr algn="ctr" eaLnBrk="1" hangingPunct="1">
              <a:defRPr>
                <a:latin typeface="Arial" charset="0"/>
              </a:defRPr>
            </a:lvl1pPr>
          </a:lstStyle>
          <a:p>
            <a:pPr>
              <a:defRPr/>
            </a:pPr>
            <a:endParaRPr lang="en-US" altLang="zh-CN"/>
          </a:p>
        </p:txBody>
      </p:sp>
    </p:spTree>
    <p:extLst>
      <p:ext uri="{BB962C8B-B14F-4D97-AF65-F5344CB8AC3E}">
        <p14:creationId xmlns:p14="http://schemas.microsoft.com/office/powerpoint/2010/main" val="2210437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日期占位符 6"/>
          <p:cNvSpPr>
            <a:spLocks noGrp="1"/>
          </p:cNvSpPr>
          <p:nvPr>
            <p:ph type="dt" sz="half" idx="12"/>
          </p:nvPr>
        </p:nvSpPr>
        <p:spPr>
          <a:xfrm>
            <a:off x="7924800" y="68266"/>
            <a:ext cx="3454400" cy="236537"/>
          </a:xfrm>
          <a:prstGeom prst="rect">
            <a:avLst/>
          </a:prstGeom>
        </p:spPr>
        <p:txBody>
          <a:bodyPr/>
          <a:lstStyle>
            <a:lvl1pPr algn="ctr" eaLnBrk="1" hangingPunct="1">
              <a:defRPr>
                <a:latin typeface="Arial" charset="0"/>
              </a:defRPr>
            </a:lvl1pPr>
          </a:lstStyle>
          <a:p>
            <a:pPr>
              <a:defRPr/>
            </a:pPr>
            <a:endParaRPr lang="en-US" altLang="zh-CN"/>
          </a:p>
        </p:txBody>
      </p:sp>
    </p:spTree>
    <p:extLst>
      <p:ext uri="{BB962C8B-B14F-4D97-AF65-F5344CB8AC3E}">
        <p14:creationId xmlns:p14="http://schemas.microsoft.com/office/powerpoint/2010/main" val="3539034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日期占位符 6"/>
          <p:cNvSpPr>
            <a:spLocks noGrp="1"/>
          </p:cNvSpPr>
          <p:nvPr>
            <p:ph type="dt" sz="half" idx="12"/>
          </p:nvPr>
        </p:nvSpPr>
        <p:spPr>
          <a:xfrm>
            <a:off x="7924800" y="68266"/>
            <a:ext cx="3454400" cy="236537"/>
          </a:xfrm>
          <a:prstGeom prst="rect">
            <a:avLst/>
          </a:prstGeom>
        </p:spPr>
        <p:txBody>
          <a:bodyPr/>
          <a:lstStyle>
            <a:lvl1pPr algn="ctr" eaLnBrk="1" hangingPunct="1">
              <a:defRPr>
                <a:latin typeface="Arial" charset="0"/>
              </a:defRPr>
            </a:lvl1pPr>
          </a:lstStyle>
          <a:p>
            <a:pPr>
              <a:defRPr/>
            </a:pPr>
            <a:endParaRPr lang="en-US" altLang="zh-CN"/>
          </a:p>
        </p:txBody>
      </p:sp>
    </p:spTree>
    <p:extLst>
      <p:ext uri="{BB962C8B-B14F-4D97-AF65-F5344CB8AC3E}">
        <p14:creationId xmlns:p14="http://schemas.microsoft.com/office/powerpoint/2010/main" val="3757011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gray">
          <a:xfrm>
            <a:off x="-1347" y="128077"/>
            <a:ext cx="12193347" cy="572314"/>
          </a:xfrm>
          <a:prstGeom prst="rect">
            <a:avLst/>
          </a:prstGeom>
          <a:gradFill flip="none" rotWithShape="1">
            <a:gsLst>
              <a:gs pos="66000">
                <a:schemeClr val="accent5">
                  <a:lumMod val="60000"/>
                  <a:lumOff val="40000"/>
                </a:schemeClr>
              </a:gs>
              <a:gs pos="21000">
                <a:schemeClr val="accent5">
                  <a:lumMod val="50000"/>
                </a:schemeClr>
              </a:gs>
              <a:gs pos="95000">
                <a:schemeClr val="bg2"/>
              </a:gs>
              <a:gs pos="80000">
                <a:schemeClr val="bg1"/>
              </a:gs>
              <a:gs pos="100000">
                <a:schemeClr val="tx2"/>
              </a:gs>
            </a:gsLst>
            <a:lin ang="0" scaled="1"/>
            <a:tileRect/>
          </a:gradFill>
          <a:ln>
            <a:noFill/>
          </a:ln>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27" name="Rectangle 3"/>
          <p:cNvSpPr>
            <a:spLocks noGrp="1" noChangeArrowheads="1"/>
          </p:cNvSpPr>
          <p:nvPr>
            <p:ph type="body" idx="1"/>
          </p:nvPr>
        </p:nvSpPr>
        <p:spPr bwMode="auto">
          <a:xfrm>
            <a:off x="609600" y="1228728"/>
            <a:ext cx="109728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2"/>
          <p:cNvSpPr>
            <a:spLocks noGrp="1" noChangeArrowheads="1"/>
          </p:cNvSpPr>
          <p:nvPr>
            <p:ph type="title"/>
          </p:nvPr>
        </p:nvSpPr>
        <p:spPr bwMode="white">
          <a:xfrm>
            <a:off x="1524000" y="204283"/>
            <a:ext cx="9855200" cy="40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34" name="Rectangle 29"/>
          <p:cNvSpPr>
            <a:spLocks noChangeArrowheads="1"/>
          </p:cNvSpPr>
          <p:nvPr/>
        </p:nvSpPr>
        <p:spPr bwMode="gray">
          <a:xfrm>
            <a:off x="0" y="100344"/>
            <a:ext cx="389467" cy="361950"/>
          </a:xfrm>
          <a:prstGeom prst="rect">
            <a:avLst/>
          </a:prstGeom>
          <a:solidFill>
            <a:schemeClr val="accent5">
              <a:lumMod val="20000"/>
              <a:lumOff val="80000"/>
            </a:schemeClr>
          </a:solidFill>
          <a:ln>
            <a:solidFill>
              <a:schemeClr val="tx1"/>
            </a:solidFill>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7" name="Footer Placeholder 4"/>
          <p:cNvSpPr txBox="1">
            <a:spLocks/>
          </p:cNvSpPr>
          <p:nvPr userDrawn="1"/>
        </p:nvSpPr>
        <p:spPr>
          <a:xfrm>
            <a:off x="4038600" y="6356354"/>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zh-CN" altLang="en-US" sz="1200">
              <a:solidFill>
                <a:prstClr val="black">
                  <a:tint val="75000"/>
                </a:prstClr>
              </a:solidFill>
              <a:latin typeface="Calibri" panose="020F0502020204030204"/>
              <a:ea typeface="宋体" panose="02010600030101010101" pitchFamily="2" charset="-122"/>
            </a:endParaRPr>
          </a:p>
        </p:txBody>
      </p:sp>
      <p:grpSp>
        <p:nvGrpSpPr>
          <p:cNvPr id="2" name="组合 1">
            <a:extLst>
              <a:ext uri="{FF2B5EF4-FFF2-40B4-BE49-F238E27FC236}">
                <a16:creationId xmlns:a16="http://schemas.microsoft.com/office/drawing/2014/main" id="{457B4A77-BF06-47E9-BA00-664E52644C47}"/>
              </a:ext>
            </a:extLst>
          </p:cNvPr>
          <p:cNvGrpSpPr/>
          <p:nvPr userDrawn="1"/>
        </p:nvGrpSpPr>
        <p:grpSpPr>
          <a:xfrm>
            <a:off x="11528686" y="4959989"/>
            <a:ext cx="2097824" cy="2158417"/>
            <a:chOff x="11518958" y="4852981"/>
            <a:chExt cx="2097824" cy="2158417"/>
          </a:xfrm>
        </p:grpSpPr>
        <p:pic>
          <p:nvPicPr>
            <p:cNvPr id="8" name="图片 7">
              <a:extLst>
                <a:ext uri="{FF2B5EF4-FFF2-40B4-BE49-F238E27FC236}">
                  <a16:creationId xmlns:a16="http://schemas.microsoft.com/office/drawing/2014/main" id="{98F0D3F8-AF79-4540-B21F-DA895ED16DCF}"/>
                </a:ext>
              </a:extLst>
            </p:cNvPr>
            <p:cNvPicPr>
              <a:picLocks noChangeAspect="1"/>
            </p:cNvPicPr>
            <p:nvPr userDrawn="1"/>
          </p:nvPicPr>
          <p:blipFill>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sharpenSoften amount="-3000"/>
                      </a14:imgEffect>
                      <a14:imgEffect>
                        <a14:brightnessContrast contrast="10000"/>
                      </a14:imgEffect>
                    </a14:imgLayer>
                  </a14:imgProps>
                </a:ext>
              </a:extLst>
            </a:blip>
            <a:stretch>
              <a:fillRect/>
            </a:stretch>
          </p:blipFill>
          <p:spPr>
            <a:xfrm>
              <a:off x="11573973" y="4968589"/>
              <a:ext cx="2042809" cy="2042809"/>
            </a:xfrm>
            <a:prstGeom prst="rect">
              <a:avLst/>
            </a:prstGeom>
            <a:noFill/>
            <a:effectLst>
              <a:glow rad="114300">
                <a:schemeClr val="accent3">
                  <a:lumMod val="60000"/>
                  <a:lumOff val="40000"/>
                  <a:alpha val="15000"/>
                </a:schemeClr>
              </a:glow>
              <a:softEdge rad="31750"/>
            </a:effectLst>
          </p:spPr>
        </p:pic>
        <p:sp>
          <p:nvSpPr>
            <p:cNvPr id="9" name="文本框 8">
              <a:extLst>
                <a:ext uri="{FF2B5EF4-FFF2-40B4-BE49-F238E27FC236}">
                  <a16:creationId xmlns:a16="http://schemas.microsoft.com/office/drawing/2014/main" id="{83D248F1-CDE5-4E69-B341-AE8DC99D25DA}"/>
                </a:ext>
              </a:extLst>
            </p:cNvPr>
            <p:cNvSpPr txBox="1"/>
            <p:nvPr userDrawn="1"/>
          </p:nvSpPr>
          <p:spPr>
            <a:xfrm>
              <a:off x="11518958" y="4852981"/>
              <a:ext cx="2042809" cy="2158417"/>
            </a:xfrm>
            <a:prstGeom prst="rect">
              <a:avLst/>
            </a:prstGeom>
            <a:solidFill>
              <a:schemeClr val="bg1">
                <a:alpha val="86000"/>
              </a:schemeClr>
            </a:solidFill>
            <a:effectLst>
              <a:softEdge rad="152400"/>
            </a:effectLst>
          </p:spPr>
          <p:txBody>
            <a:bodyPr wrap="square" rtlCol="0">
              <a:spAutoFit/>
            </a:bodyPr>
            <a:lstStyle/>
            <a:p>
              <a:endParaRPr lang="zh-CN" altLang="en-US"/>
            </a:p>
          </p:txBody>
        </p:sp>
      </p:grpSp>
      <p:sp>
        <p:nvSpPr>
          <p:cNvPr id="18" name="Slide Number Placeholder 5"/>
          <p:cNvSpPr txBox="1">
            <a:spLocks/>
          </p:cNvSpPr>
          <p:nvPr userDrawn="1"/>
        </p:nvSpPr>
        <p:spPr>
          <a:xfrm>
            <a:off x="9367554" y="644838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F3940964-C7FD-4473-8F06-8D0C407B351B}" type="slidenum">
              <a:rPr lang="zh-CN" altLang="en-US" sz="1200"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a:t>
            </a:fld>
            <a:r>
              <a:rPr lang="en-US" altLang="zh-CN" sz="1200">
                <a:solidFill>
                  <a:prstClr val="black">
                    <a:tint val="75000"/>
                  </a:prstClr>
                </a:solidFill>
                <a:latin typeface="Calibri" panose="020F0502020204030204"/>
                <a:ea typeface="宋体" panose="02010600030101010101" pitchFamily="2" charset="-122"/>
              </a:rPr>
              <a:t>/13</a:t>
            </a:r>
          </a:p>
        </p:txBody>
      </p:sp>
    </p:spTree>
  </p:cSld>
  <p:clrMap bg1="lt1" tx1="dk1" bg2="lt2" tx2="dk2" accent1="accent1" accent2="accent2" accent3="accent3" accent4="accent4" accent5="accent5" accent6="accent6" hlink="hlink" folHlink="folHlink"/>
  <p:sldLayoutIdLst>
    <p:sldLayoutId id="2147483742" r:id="rId1"/>
    <p:sldLayoutId id="2147483741"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txStyles>
    <p:titleStyle>
      <a:lvl1pPr algn="l" rtl="0" eaLnBrk="0" fontAlgn="base" hangingPunct="0">
        <a:spcBef>
          <a:spcPct val="0"/>
        </a:spcBef>
        <a:spcAft>
          <a:spcPct val="0"/>
        </a:spcAft>
        <a:defRPr sz="2800" b="1">
          <a:solidFill>
            <a:srgbClr val="FFFFFF"/>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400">
          <a:solidFill>
            <a:schemeClr val="tx1"/>
          </a:solidFill>
          <a:latin typeface="Times New Roman" panose="02020603050405020304" pitchFamily="18" charset="0"/>
          <a:ea typeface="黑体" pitchFamily="2" charset="-122"/>
          <a:cs typeface="Times New Roman" panose="02020603050405020304" pitchFamily="18" charset="0"/>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Times New Roman" panose="02020603050405020304" pitchFamily="18" charset="0"/>
          <a:ea typeface="黑体" pitchFamily="2" charset="-122"/>
          <a:cs typeface="Times New Roman" panose="02020603050405020304" pitchFamily="18" charset="0"/>
        </a:defRPr>
      </a:lvl2pPr>
      <a:lvl3pPr marL="1143000" indent="-228600" algn="l" rtl="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黑体" pitchFamily="2" charset="-122"/>
          <a:cs typeface="Times New Roman" panose="02020603050405020304" pitchFamily="18" charset="0"/>
        </a:defRPr>
      </a:lvl3pPr>
      <a:lvl4pPr marL="1600200" indent="-228600" algn="l" rtl="0" eaLnBrk="0" fontAlgn="base" hangingPunct="0">
        <a:spcBef>
          <a:spcPct val="20000"/>
        </a:spcBef>
        <a:spcAft>
          <a:spcPct val="0"/>
        </a:spcAft>
        <a:buChar char="–"/>
        <a:defRPr>
          <a:solidFill>
            <a:schemeClr val="tx1"/>
          </a:solidFill>
          <a:latin typeface="Times New Roman" panose="02020603050405020304" pitchFamily="18" charset="0"/>
          <a:ea typeface="黑体" pitchFamily="2" charset="-122"/>
          <a:cs typeface="Times New Roman" panose="02020603050405020304" pitchFamily="18" charset="0"/>
        </a:defRPr>
      </a:lvl4pPr>
      <a:lvl5pPr marL="2057400" indent="-228600" algn="l" rtl="0" eaLnBrk="0" fontAlgn="base" hangingPunct="0">
        <a:spcBef>
          <a:spcPct val="20000"/>
        </a:spcBef>
        <a:spcAft>
          <a:spcPct val="0"/>
        </a:spcAft>
        <a:buChar char="»"/>
        <a:defRPr>
          <a:solidFill>
            <a:schemeClr val="tx1"/>
          </a:solidFill>
          <a:latin typeface="Times New Roman" panose="02020603050405020304" pitchFamily="18" charset="0"/>
          <a:ea typeface="黑体" pitchFamily="2" charset="-122"/>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4.bin"/><Relationship Id="rId7"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13.png"/><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7.bin"/><Relationship Id="rId7"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20.png"/><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893BFFE-A2A6-4684-B0BE-68C4948DF015}"/>
              </a:ext>
            </a:extLst>
          </p:cNvPr>
          <p:cNvSpPr txBox="1"/>
          <p:nvPr/>
        </p:nvSpPr>
        <p:spPr>
          <a:xfrm>
            <a:off x="383013" y="1991932"/>
            <a:ext cx="11261120" cy="1995611"/>
          </a:xfrm>
          <a:prstGeom prst="rect">
            <a:avLst/>
          </a:prstGeom>
          <a:noFill/>
        </p:spPr>
        <p:txBody>
          <a:bodyPr wrap="square" rtlCol="0">
            <a:spAutoFit/>
          </a:bodyPr>
          <a:lstStyle/>
          <a:p>
            <a:pPr>
              <a:lnSpc>
                <a:spcPct val="130000"/>
              </a:lnSpc>
            </a:pPr>
            <a:r>
              <a:rPr lang="en-US" altLang="zh-CN" sz="3200" b="1">
                <a:solidFill>
                  <a:schemeClr val="accent4">
                    <a:lumMod val="20000"/>
                    <a:lumOff val="80000"/>
                  </a:schemeClr>
                </a:solidFill>
                <a:effectLst>
                  <a:outerShdw blurRad="76200" dist="38100" algn="l" rotWithShape="0">
                    <a:schemeClr val="accent4">
                      <a:lumMod val="60000"/>
                      <a:lumOff val="40000"/>
                      <a:alpha val="60000"/>
                    </a:schemeClr>
                  </a:outerShdw>
                </a:effectLst>
                <a:latin typeface="+mn-lt"/>
                <a:cs typeface="Times New Roman" panose="02020603050405020304" pitchFamily="18" charset="0"/>
              </a:rPr>
              <a:t>SDM 6.0: A Modernized Evolutionary Framework for Assessing Long-Term Orbital Capacity and Mitigation Strategies</a:t>
            </a:r>
            <a:endParaRPr lang="zh-CN" altLang="en-US" sz="3200" b="1">
              <a:solidFill>
                <a:schemeClr val="accent4">
                  <a:lumMod val="20000"/>
                  <a:lumOff val="80000"/>
                </a:schemeClr>
              </a:solidFill>
              <a:effectLst>
                <a:outerShdw blurRad="76200" dist="38100" algn="l" rotWithShape="0">
                  <a:schemeClr val="accent4">
                    <a:lumMod val="60000"/>
                    <a:lumOff val="40000"/>
                    <a:alpha val="60000"/>
                  </a:schemeClr>
                </a:outerShdw>
              </a:effectLst>
              <a:latin typeface="+mn-lt"/>
              <a:cs typeface="Times New Roman" panose="02020603050405020304" pitchFamily="18" charset="0"/>
            </a:endParaRPr>
          </a:p>
        </p:txBody>
      </p:sp>
      <p:sp>
        <p:nvSpPr>
          <p:cNvPr id="5" name="文本框 4">
            <a:extLst>
              <a:ext uri="{FF2B5EF4-FFF2-40B4-BE49-F238E27FC236}">
                <a16:creationId xmlns:a16="http://schemas.microsoft.com/office/drawing/2014/main" id="{17153E55-3562-46F8-9A5C-D162CFF25D05}"/>
              </a:ext>
            </a:extLst>
          </p:cNvPr>
          <p:cNvSpPr txBox="1"/>
          <p:nvPr/>
        </p:nvSpPr>
        <p:spPr>
          <a:xfrm>
            <a:off x="550718" y="4285159"/>
            <a:ext cx="10850526" cy="1288110"/>
          </a:xfrm>
          <a:prstGeom prst="rect">
            <a:avLst/>
          </a:prstGeom>
          <a:noFill/>
        </p:spPr>
        <p:txBody>
          <a:bodyPr wrap="square" rtlCol="0">
            <a:spAutoFit/>
          </a:bodyPr>
          <a:lstStyle>
            <a:defPPr>
              <a:defRPr lang="en-US"/>
            </a:defPPr>
            <a:lvl1pPr>
              <a:defRPr sz="2000" b="1">
                <a:latin typeface="+mn-lt"/>
              </a:defRPr>
            </a:lvl1pPr>
          </a:lstStyle>
          <a:p>
            <a:pPr>
              <a:lnSpc>
                <a:spcPct val="135000"/>
              </a:lnSpc>
            </a:pPr>
            <a:r>
              <a:rPr lang="en-US" altLang="zh-CN" b="0"/>
              <a:t>Xiaoran Yan, Alessandro Rossi, Giulia Schettino</a:t>
            </a:r>
          </a:p>
          <a:p>
            <a:pPr>
              <a:lnSpc>
                <a:spcPct val="135000"/>
              </a:lnSpc>
            </a:pPr>
            <a:r>
              <a:rPr lang="it-IT" altLang="zh-CN" b="0"/>
              <a:t>Istituto di Fisica Applicata “Nello Carrara” (</a:t>
            </a:r>
            <a:r>
              <a:rPr lang="en-US" altLang="zh-CN" b="0"/>
              <a:t>IFAC-CNR), Italy </a:t>
            </a:r>
          </a:p>
          <a:p>
            <a:pPr>
              <a:lnSpc>
                <a:spcPct val="135000"/>
              </a:lnSpc>
            </a:pPr>
            <a:r>
              <a:rPr lang="en-US" altLang="zh-CN" b="0"/>
              <a:t>x.yan@ifac.cnr.it</a:t>
            </a:r>
          </a:p>
        </p:txBody>
      </p:sp>
      <p:sp>
        <p:nvSpPr>
          <p:cNvPr id="6" name="文本框 5">
            <a:extLst>
              <a:ext uri="{FF2B5EF4-FFF2-40B4-BE49-F238E27FC236}">
                <a16:creationId xmlns:a16="http://schemas.microsoft.com/office/drawing/2014/main" id="{FE63CB69-5C94-4DC7-A0DB-1C29BEA59F55}"/>
              </a:ext>
            </a:extLst>
          </p:cNvPr>
          <p:cNvSpPr txBox="1"/>
          <p:nvPr/>
        </p:nvSpPr>
        <p:spPr>
          <a:xfrm>
            <a:off x="0" y="6213048"/>
            <a:ext cx="12192000" cy="450829"/>
          </a:xfrm>
          <a:prstGeom prst="rect">
            <a:avLst/>
          </a:prstGeom>
          <a:noFill/>
        </p:spPr>
        <p:txBody>
          <a:bodyPr wrap="square" rtlCol="0">
            <a:spAutoFit/>
          </a:bodyPr>
          <a:lstStyle/>
          <a:p>
            <a:pPr algn="just">
              <a:lnSpc>
                <a:spcPct val="130000"/>
              </a:lnSpc>
            </a:pPr>
            <a:r>
              <a:rPr lang="en-US" altLang="zh-CN" sz="2000" i="1">
                <a:solidFill>
                  <a:srgbClr val="BBC4CD"/>
                </a:solidFill>
                <a:latin typeface="+mn-ea"/>
                <a:cs typeface="Times New Roman" panose="02020603050405020304" pitchFamily="18" charset="0"/>
              </a:rPr>
              <a:t>Second Space Capacity Allocation For The Sustainability Of Space Activities Workshop</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EF160C4-1F51-4CAF-A959-F071A658EDC0}"/>
              </a:ext>
            </a:extLst>
          </p:cNvPr>
          <p:cNvGrpSpPr/>
          <p:nvPr/>
        </p:nvGrpSpPr>
        <p:grpSpPr>
          <a:xfrm>
            <a:off x="375022" y="1147635"/>
            <a:ext cx="11629854" cy="430887"/>
            <a:chOff x="289777" y="1582999"/>
            <a:chExt cx="11629854" cy="430887"/>
          </a:xfrm>
        </p:grpSpPr>
        <p:sp>
          <p:nvSpPr>
            <p:cNvPr id="20" name="矩形 19">
              <a:extLst>
                <a:ext uri="{FF2B5EF4-FFF2-40B4-BE49-F238E27FC236}">
                  <a16:creationId xmlns:a16="http://schemas.microsoft.com/office/drawing/2014/main" id="{06544619-1837-4153-AF63-FC5D5D38D584}"/>
                </a:ext>
              </a:extLst>
            </p:cNvPr>
            <p:cNvSpPr/>
            <p:nvPr/>
          </p:nvSpPr>
          <p:spPr>
            <a:xfrm>
              <a:off x="289777" y="1647515"/>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F9720F08-58F8-4E73-9370-6D92CE3B8EB5}"/>
                </a:ext>
              </a:extLst>
            </p:cNvPr>
            <p:cNvSpPr txBox="1"/>
            <p:nvPr/>
          </p:nvSpPr>
          <p:spPr>
            <a:xfrm>
              <a:off x="812798" y="1582999"/>
              <a:ext cx="11106833" cy="430887"/>
            </a:xfrm>
            <a:prstGeom prst="rect">
              <a:avLst/>
            </a:prstGeom>
            <a:noFill/>
          </p:spPr>
          <p:txBody>
            <a:bodyPr wrap="square" rtlCol="0">
              <a:spAutoFit/>
            </a:bodyPr>
            <a:lstStyle/>
            <a:p>
              <a:r>
                <a:rPr lang="fr-FR" altLang="zh-CN" sz="2200" b="1">
                  <a:solidFill>
                    <a:schemeClr val="tx2"/>
                  </a:solidFill>
                  <a:effectLst>
                    <a:outerShdw blurRad="38100" dist="38100" dir="2700000" algn="tl">
                      <a:srgbClr val="000000">
                        <a:alpha val="43137"/>
                      </a:srgbClr>
                    </a:outerShdw>
                  </a:effectLst>
                  <a:latin typeface="+mn-lt"/>
                </a:rPr>
                <a:t>SDM6.0 : </a:t>
              </a:r>
              <a:r>
                <a:rPr lang="en-US" altLang="zh-CN" sz="2200" b="1">
                  <a:solidFill>
                    <a:schemeClr val="tx2"/>
                  </a:solidFill>
                  <a:effectLst>
                    <a:outerShdw blurRad="38100" dist="38100" dir="2700000" algn="tl">
                      <a:srgbClr val="000000">
                        <a:alpha val="43137"/>
                      </a:srgbClr>
                    </a:outerShdw>
                  </a:effectLst>
                  <a:latin typeface="+mn-lt"/>
                </a:rPr>
                <a:t>Object-Oriented Refactoring for Commercial Space &amp; STM</a:t>
              </a:r>
            </a:p>
          </p:txBody>
        </p:sp>
      </p:grpSp>
      <p:graphicFrame>
        <p:nvGraphicFramePr>
          <p:cNvPr id="2" name="表格 1">
            <a:extLst>
              <a:ext uri="{FF2B5EF4-FFF2-40B4-BE49-F238E27FC236}">
                <a16:creationId xmlns:a16="http://schemas.microsoft.com/office/drawing/2014/main" id="{40995FD5-8991-4362-A73E-7BB6CC8BCDCD}"/>
              </a:ext>
            </a:extLst>
          </p:cNvPr>
          <p:cNvGraphicFramePr>
            <a:graphicFrameLocks noGrp="1"/>
          </p:cNvGraphicFramePr>
          <p:nvPr>
            <p:extLst>
              <p:ext uri="{D42A27DB-BD31-4B8C-83A1-F6EECF244321}">
                <p14:modId xmlns:p14="http://schemas.microsoft.com/office/powerpoint/2010/main" val="804668321"/>
              </p:ext>
            </p:extLst>
          </p:nvPr>
        </p:nvGraphicFramePr>
        <p:xfrm>
          <a:off x="187123" y="1851953"/>
          <a:ext cx="11817753" cy="4904446"/>
        </p:xfrm>
        <a:graphic>
          <a:graphicData uri="http://schemas.openxmlformats.org/drawingml/2006/table">
            <a:tbl>
              <a:tblPr firstRow="1" bandRow="1">
                <a:tableStyleId>{00A15C55-8517-42AA-B614-E9B94910E393}</a:tableStyleId>
              </a:tblPr>
              <a:tblGrid>
                <a:gridCol w="3939251">
                  <a:extLst>
                    <a:ext uri="{9D8B030D-6E8A-4147-A177-3AD203B41FA5}">
                      <a16:colId xmlns:a16="http://schemas.microsoft.com/office/drawing/2014/main" val="749907501"/>
                    </a:ext>
                  </a:extLst>
                </a:gridCol>
                <a:gridCol w="3939251">
                  <a:extLst>
                    <a:ext uri="{9D8B030D-6E8A-4147-A177-3AD203B41FA5}">
                      <a16:colId xmlns:a16="http://schemas.microsoft.com/office/drawing/2014/main" val="612204265"/>
                    </a:ext>
                  </a:extLst>
                </a:gridCol>
                <a:gridCol w="3939251">
                  <a:extLst>
                    <a:ext uri="{9D8B030D-6E8A-4147-A177-3AD203B41FA5}">
                      <a16:colId xmlns:a16="http://schemas.microsoft.com/office/drawing/2014/main" val="1780286438"/>
                    </a:ext>
                  </a:extLst>
                </a:gridCol>
              </a:tblGrid>
              <a:tr h="567156">
                <a:tc>
                  <a:txBody>
                    <a:bodyPr/>
                    <a:lstStyle/>
                    <a:p>
                      <a:pPr algn="ctr"/>
                      <a:r>
                        <a:rPr lang="en-US" altLang="zh-CN" sz="1800">
                          <a:solidFill>
                            <a:schemeClr val="tx1"/>
                          </a:solidFill>
                        </a:rPr>
                        <a:t>Drivers</a:t>
                      </a:r>
                      <a:endParaRPr lang="zh-CN" altLang="en-US" sz="180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altLang="zh-CN" sz="1800">
                          <a:solidFill>
                            <a:schemeClr val="tx1"/>
                          </a:solidFill>
                        </a:rPr>
                        <a:t>Solutions</a:t>
                      </a:r>
                      <a:endParaRPr lang="zh-CN" altLang="en-US" sz="180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altLang="zh-CN" sz="1800">
                          <a:solidFill>
                            <a:schemeClr val="tx1"/>
                          </a:solidFill>
                        </a:rPr>
                        <a:t>Capabilities</a:t>
                      </a:r>
                      <a:endParaRPr lang="zh-CN" altLang="en-US" sz="180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636548631"/>
                  </a:ext>
                </a:extLst>
              </a:tr>
              <a:tr h="1411210">
                <a:tc>
                  <a:txBody>
                    <a:bodyPr/>
                    <a:lstStyle/>
                    <a:p>
                      <a:pPr algn="l"/>
                      <a:r>
                        <a:rPr lang="en-US" altLang="zh-CN" sz="1800">
                          <a:solidFill>
                            <a:schemeClr val="tx1"/>
                          </a:solidFill>
                        </a:rPr>
                        <a:t>Next-generation satellites present complex attributes such as collision avoidance, deorbiting, and flexible appendages.</a:t>
                      </a:r>
                      <a:endParaRPr lang="zh-CN" altLang="en-US" sz="1800">
                        <a:solidFill>
                          <a:schemeClr val="tx1"/>
                        </a:solidFill>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zh-CN" sz="1800">
                          <a:solidFill>
                            <a:schemeClr val="tx1"/>
                          </a:solidFill>
                        </a:rPr>
                        <a:t>Encapsulates </a:t>
                      </a:r>
                      <a:r>
                        <a:rPr lang="en-US" altLang="zh-CN" sz="1800" b="0" i="1" err="1">
                          <a:solidFill>
                            <a:schemeClr val="tx1">
                              <a:lumMod val="50000"/>
                              <a:lumOff val="50000"/>
                            </a:schemeClr>
                          </a:solidFill>
                          <a:highlight>
                            <a:srgbClr val="C0C0C0"/>
                          </a:highlight>
                        </a:rPr>
                        <a:t>SpaceObject</a:t>
                      </a:r>
                      <a:r>
                        <a:rPr lang="en-US" altLang="zh-CN" sz="1800" b="0" i="1">
                          <a:solidFill>
                            <a:schemeClr val="tx1"/>
                          </a:solidFill>
                        </a:rPr>
                        <a:t> </a:t>
                      </a:r>
                      <a:r>
                        <a:rPr lang="en-US" altLang="zh-CN" sz="1800" b="0">
                          <a:solidFill>
                            <a:schemeClr val="tx1"/>
                          </a:solidFill>
                        </a:rPr>
                        <a:t>derived type</a:t>
                      </a:r>
                      <a:r>
                        <a:rPr lang="en-US" altLang="zh-CN" sz="1800">
                          <a:solidFill>
                            <a:schemeClr val="tx1"/>
                          </a:solidFill>
                        </a:rPr>
                        <a:t> and implements dynamically extensible control tags for customizable control logic.</a:t>
                      </a:r>
                      <a:endParaRPr lang="zh-CN" altLang="en-US" sz="1800">
                        <a:solidFill>
                          <a:schemeClr val="tx1"/>
                        </a:solidFill>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2F5"/>
                    </a:solidFill>
                  </a:tcPr>
                </a:tc>
                <a:tc>
                  <a:txBody>
                    <a:bodyPr/>
                    <a:lstStyle/>
                    <a:p>
                      <a:pPr algn="l"/>
                      <a:r>
                        <a:rPr lang="en-US" altLang="zh-CN" sz="1800">
                          <a:solidFill>
                            <a:schemeClr val="tx1"/>
                          </a:solidFill>
                        </a:rPr>
                        <a:t>Decouple control logic, high-fidelity validating emerging PMD and ADR regulatory policies.</a:t>
                      </a:r>
                      <a:endParaRPr lang="zh-CN" altLang="en-US" sz="1800">
                        <a:solidFill>
                          <a:schemeClr val="tx1"/>
                        </a:solidFill>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969576"/>
                  </a:ext>
                </a:extLst>
              </a:tr>
              <a:tr h="1411210">
                <a:tc>
                  <a:txBody>
                    <a:bodyPr/>
                    <a:lstStyle/>
                    <a:p>
                      <a:pPr algn="l"/>
                      <a:r>
                        <a:rPr lang="en-US" altLang="zh-CN" sz="1800" b="0">
                          <a:solidFill>
                            <a:schemeClr val="tx1"/>
                          </a:solidFill>
                        </a:rPr>
                        <a:t>Commercial </a:t>
                      </a:r>
                      <a:r>
                        <a:rPr lang="en-US" altLang="zh-CN" sz="1800" b="0" err="1">
                          <a:solidFill>
                            <a:schemeClr val="tx1"/>
                          </a:solidFill>
                        </a:rPr>
                        <a:t>megaconstellation</a:t>
                      </a:r>
                      <a:r>
                        <a:rPr lang="en-US" altLang="zh-CN" sz="1800" b="0">
                          <a:solidFill>
                            <a:schemeClr val="tx1"/>
                          </a:solidFill>
                        </a:rPr>
                        <a:t> deployment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zh-CN" sz="1800">
                          <a:solidFill>
                            <a:schemeClr val="tx1"/>
                          </a:solidFill>
                        </a:rPr>
                        <a:t>Introduced constellation derived data type </a:t>
                      </a:r>
                      <a:r>
                        <a:rPr lang="en-US" altLang="zh-CN" sz="1800" b="0" i="1" err="1">
                          <a:solidFill>
                            <a:schemeClr val="tx1">
                              <a:lumMod val="50000"/>
                              <a:lumOff val="50000"/>
                            </a:schemeClr>
                          </a:solidFill>
                          <a:highlight>
                            <a:srgbClr val="C0C0C0"/>
                          </a:highlight>
                        </a:rPr>
                        <a:t>ConstState</a:t>
                      </a:r>
                      <a:r>
                        <a:rPr lang="en-US" altLang="zh-CN" sz="1800">
                          <a:solidFill>
                            <a:schemeClr val="tx1"/>
                          </a:solidFill>
                        </a:rPr>
                        <a:t>, on-demand dynamic memory allocation and persistent tracking of satellite lifecycle IDs.</a:t>
                      </a:r>
                      <a:endParaRPr lang="zh-CN" altLang="en-US" sz="180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2F5"/>
                    </a:solidFill>
                  </a:tcPr>
                </a:tc>
                <a:tc>
                  <a:txBody>
                    <a:bodyPr/>
                    <a:lstStyle/>
                    <a:p>
                      <a:pPr algn="l"/>
                      <a:r>
                        <a:rPr lang="en-US" altLang="zh-CN" sz="1800">
                          <a:solidFill>
                            <a:schemeClr val="tx1"/>
                          </a:solidFill>
                        </a:rPr>
                        <a:t>Supports full-lifecycle STM simulations including tailored launch schedules, on-orbit refueling, and automated replenishment management.</a:t>
                      </a:r>
                      <a:endParaRPr lang="zh-CN" altLang="en-US" sz="180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068768"/>
                  </a:ext>
                </a:extLst>
              </a:tr>
              <a:tr h="1411210">
                <a:tc>
                  <a:txBody>
                    <a:bodyPr/>
                    <a:lstStyle/>
                    <a:p>
                      <a:pPr algn="l"/>
                      <a:r>
                        <a:rPr lang="en-US" altLang="zh-CN" sz="1800" b="0">
                          <a:solidFill>
                            <a:schemeClr val="tx1"/>
                          </a:solidFill>
                        </a:rPr>
                        <a:t>Exponential catalog growth of trackable space objects</a:t>
                      </a: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lang="en-US" altLang="zh-CN" sz="1800">
                          <a:solidFill>
                            <a:schemeClr val="tx1"/>
                          </a:solidFill>
                        </a:rPr>
                        <a:t>Modular subroutines. Optimized via Swap-and-Pop, achieving </a:t>
                      </a:r>
                      <a:r>
                        <a:rPr lang="en-US" altLang="zh-CN" sz="1800" i="1">
                          <a:solidFill>
                            <a:schemeClr val="tx1"/>
                          </a:solidFill>
                        </a:rPr>
                        <a:t>O</a:t>
                      </a:r>
                      <a:r>
                        <a:rPr lang="en-US" altLang="zh-CN" sz="1800" i="0">
                          <a:solidFill>
                            <a:schemeClr val="tx1"/>
                          </a:solidFill>
                        </a:rPr>
                        <a:t>(1)</a:t>
                      </a:r>
                      <a:r>
                        <a:rPr lang="en-US" altLang="zh-CN" sz="1800" i="1">
                          <a:solidFill>
                            <a:schemeClr val="tx1"/>
                          </a:solidFill>
                        </a:rPr>
                        <a:t> </a:t>
                      </a:r>
                      <a:r>
                        <a:rPr lang="en-US" altLang="zh-CN" sz="1800">
                          <a:solidFill>
                            <a:schemeClr val="tx1"/>
                          </a:solidFill>
                        </a:rPr>
                        <a:t>complexity for rapid deallocation of inactive objects.</a:t>
                      </a:r>
                      <a:endParaRPr lang="zh-CN" altLang="en-US" sz="1800">
                        <a:solidFill>
                          <a:schemeClr val="tx1"/>
                        </a:solidFill>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FF2F5"/>
                    </a:solidFill>
                  </a:tcPr>
                </a:tc>
                <a:tc>
                  <a:txBody>
                    <a:bodyPr/>
                    <a:lstStyle/>
                    <a:p>
                      <a:pPr algn="l"/>
                      <a:r>
                        <a:rPr lang="en-US" altLang="zh-CN" sz="1800">
                          <a:solidFill>
                            <a:schemeClr val="tx1"/>
                          </a:solidFill>
                        </a:rPr>
                        <a:t>Minimized processing latency, paving the technical path toward million-scale catalog extrapolation.</a:t>
                      </a:r>
                      <a:endParaRPr lang="zh-CN" altLang="en-US" sz="1800">
                        <a:solidFill>
                          <a:schemeClr val="tx1"/>
                        </a:solidFill>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8811720"/>
                  </a:ext>
                </a:extLst>
              </a:tr>
            </a:tbl>
          </a:graphicData>
        </a:graphic>
      </p:graphicFrame>
      <p:sp>
        <p:nvSpPr>
          <p:cNvPr id="21" name="标题 2">
            <a:extLst>
              <a:ext uri="{FF2B5EF4-FFF2-40B4-BE49-F238E27FC236}">
                <a16:creationId xmlns:a16="http://schemas.microsoft.com/office/drawing/2014/main" id="{01B50E0E-E607-4415-B086-60162B7D32B2}"/>
              </a:ext>
            </a:extLst>
          </p:cNvPr>
          <p:cNvSpPr txBox="1">
            <a:spLocks/>
          </p:cNvSpPr>
          <p:nvPr/>
        </p:nvSpPr>
        <p:spPr bwMode="white">
          <a:xfrm>
            <a:off x="375022" y="175246"/>
            <a:ext cx="21135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FFFFFF"/>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indent="-180000" algn="ctr">
              <a:buSzPct val="70000"/>
              <a:buFont typeface="Times New Roman" panose="02020603050405020304" pitchFamily="18" charset="0"/>
              <a:buChar char="•"/>
            </a:pPr>
            <a:r>
              <a:rPr lang="en-US" altLang="zh-CN" sz="2000" b="0" kern="0">
                <a:latin typeface="+mn-ea"/>
                <a:ea typeface="+mn-ea"/>
                <a:cs typeface="Times New Roman" panose="02020603050405020304" pitchFamily="18" charset="0"/>
              </a:rPr>
              <a:t>Introduction</a:t>
            </a:r>
            <a:r>
              <a:rPr lang="zh-CN" altLang="en-US" sz="2000" b="0" kern="0">
                <a:latin typeface="+mn-ea"/>
                <a:ea typeface="+mn-ea"/>
                <a:cs typeface="Times New Roman" panose="02020603050405020304" pitchFamily="18" charset="0"/>
              </a:rPr>
              <a:t> </a:t>
            </a:r>
          </a:p>
        </p:txBody>
      </p:sp>
      <p:sp>
        <p:nvSpPr>
          <p:cNvPr id="23" name="标题 2">
            <a:extLst>
              <a:ext uri="{FF2B5EF4-FFF2-40B4-BE49-F238E27FC236}">
                <a16:creationId xmlns:a16="http://schemas.microsoft.com/office/drawing/2014/main" id="{346AACB6-DF0B-4963-A803-8DD78722EC5C}"/>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err="1">
                <a:latin typeface="+mn-ea"/>
                <a:ea typeface="+mn-ea"/>
              </a:rPr>
              <a:t>CSI+Ecc+Maneuver</a:t>
            </a:r>
            <a:r>
              <a:rPr lang="zh-CN" altLang="en-US" b="0">
                <a:latin typeface="+mn-ea"/>
                <a:ea typeface="+mn-ea"/>
              </a:rPr>
              <a:t> </a:t>
            </a:r>
          </a:p>
        </p:txBody>
      </p:sp>
      <p:sp>
        <p:nvSpPr>
          <p:cNvPr id="25" name="标题 2">
            <a:extLst>
              <a:ext uri="{FF2B5EF4-FFF2-40B4-BE49-F238E27FC236}">
                <a16:creationId xmlns:a16="http://schemas.microsoft.com/office/drawing/2014/main" id="{9F17FA44-B86F-4254-BC43-185587787E34}"/>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a:latin typeface="+mn-ea"/>
                <a:ea typeface="+mn-ea"/>
              </a:rPr>
              <a:t>SDM6.0</a:t>
            </a:r>
            <a:endParaRPr lang="zh-CN" altLang="en-US">
              <a:latin typeface="+mn-ea"/>
              <a:ea typeface="+mn-ea"/>
            </a:endParaRPr>
          </a:p>
        </p:txBody>
      </p:sp>
      <p:sp>
        <p:nvSpPr>
          <p:cNvPr id="26" name="标题 2">
            <a:extLst>
              <a:ext uri="{FF2B5EF4-FFF2-40B4-BE49-F238E27FC236}">
                <a16:creationId xmlns:a16="http://schemas.microsoft.com/office/drawing/2014/main" id="{E0010BFE-49A9-449D-81D9-F76C8BBC84B3}"/>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Discussion</a:t>
            </a:r>
            <a:endParaRPr lang="zh-CN" altLang="en-US" b="0">
              <a:latin typeface="+mn-ea"/>
              <a:ea typeface="+mn-ea"/>
            </a:endParaRPr>
          </a:p>
        </p:txBody>
      </p:sp>
      <p:sp>
        <p:nvSpPr>
          <p:cNvPr id="36" name="标题 2">
            <a:extLst>
              <a:ext uri="{FF2B5EF4-FFF2-40B4-BE49-F238E27FC236}">
                <a16:creationId xmlns:a16="http://schemas.microsoft.com/office/drawing/2014/main" id="{BECFB452-75DE-40CF-8DEA-1834528328F7}"/>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CSI+MOID</a:t>
            </a:r>
            <a:r>
              <a:rPr lang="zh-CN" altLang="en-US" b="0">
                <a:latin typeface="+mn-ea"/>
                <a:ea typeface="+mn-ea"/>
              </a:rPr>
              <a:t> </a:t>
            </a:r>
          </a:p>
        </p:txBody>
      </p:sp>
    </p:spTree>
    <p:extLst>
      <p:ext uri="{BB962C8B-B14F-4D97-AF65-F5344CB8AC3E}">
        <p14:creationId xmlns:p14="http://schemas.microsoft.com/office/powerpoint/2010/main" val="26513726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71FB7CCD-F659-4EE9-B47E-A6E7A02BE877}"/>
              </a:ext>
            </a:extLst>
          </p:cNvPr>
          <p:cNvGrpSpPr/>
          <p:nvPr/>
        </p:nvGrpSpPr>
        <p:grpSpPr>
          <a:xfrm>
            <a:off x="375022" y="2004736"/>
            <a:ext cx="5250274" cy="1589602"/>
            <a:chOff x="289777" y="2432119"/>
            <a:chExt cx="5250274" cy="1589602"/>
          </a:xfrm>
        </p:grpSpPr>
        <p:sp>
          <p:nvSpPr>
            <p:cNvPr id="28" name="矩形 27">
              <a:extLst>
                <a:ext uri="{FF2B5EF4-FFF2-40B4-BE49-F238E27FC236}">
                  <a16:creationId xmlns:a16="http://schemas.microsoft.com/office/drawing/2014/main" id="{BC532755-F067-4AE1-8E1F-EDE541D871CD}"/>
                </a:ext>
              </a:extLst>
            </p:cNvPr>
            <p:cNvSpPr/>
            <p:nvPr/>
          </p:nvSpPr>
          <p:spPr>
            <a:xfrm>
              <a:off x="289777" y="2496635"/>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0D8DC11A-B0BF-4DC3-85A2-B1FD7AFD1074}"/>
                </a:ext>
              </a:extLst>
            </p:cNvPr>
            <p:cNvSpPr txBox="1"/>
            <p:nvPr/>
          </p:nvSpPr>
          <p:spPr>
            <a:xfrm>
              <a:off x="812799" y="2432119"/>
              <a:ext cx="4727252" cy="1589602"/>
            </a:xfrm>
            <a:prstGeom prst="rect">
              <a:avLst/>
            </a:prstGeom>
            <a:noFill/>
          </p:spPr>
          <p:txBody>
            <a:bodyPr wrap="square" rtlCol="0">
              <a:spAutoFit/>
            </a:bodyPr>
            <a:lstStyle/>
            <a:p>
              <a:pPr>
                <a:spcAft>
                  <a:spcPts val="900"/>
                </a:spcAft>
              </a:pPr>
              <a:r>
                <a:rPr lang="en-US" altLang="zh-CN" sz="2000" b="1">
                  <a:solidFill>
                    <a:srgbClr val="000000"/>
                  </a:solidFill>
                  <a:latin typeface="+mn-ea"/>
                </a:rPr>
                <a:t>100% Inherited Physical Mechanisms</a:t>
              </a:r>
            </a:p>
            <a:p>
              <a:pPr marL="342900" indent="-342900">
                <a:lnSpc>
                  <a:spcPct val="120000"/>
                </a:lnSpc>
                <a:spcAft>
                  <a:spcPts val="900"/>
                </a:spcAft>
                <a:buFont typeface="Arial" panose="020B0604020202020204" pitchFamily="34" charset="0"/>
                <a:buChar char="•"/>
              </a:pPr>
              <a:r>
                <a:rPr lang="en-US" altLang="zh-CN" sz="2000">
                  <a:solidFill>
                    <a:srgbClr val="000000"/>
                  </a:solidFill>
                  <a:latin typeface="+mn-ea"/>
                </a:rPr>
                <a:t>Orbital perturbation dynamics, NASA Standard Breakup Model / EVOLVE-4 model, de-orbiting logistics, etc.</a:t>
              </a:r>
              <a:endParaRPr lang="zh-CN" altLang="en-US" sz="2000">
                <a:solidFill>
                  <a:srgbClr val="000000"/>
                </a:solidFill>
                <a:latin typeface="+mn-ea"/>
              </a:endParaRPr>
            </a:p>
          </p:txBody>
        </p:sp>
      </p:grpSp>
      <p:grpSp>
        <p:nvGrpSpPr>
          <p:cNvPr id="30" name="组合 29">
            <a:extLst>
              <a:ext uri="{FF2B5EF4-FFF2-40B4-BE49-F238E27FC236}">
                <a16:creationId xmlns:a16="http://schemas.microsoft.com/office/drawing/2014/main" id="{BCBBFF40-69D2-47C4-943E-C34A2F07483C}"/>
              </a:ext>
            </a:extLst>
          </p:cNvPr>
          <p:cNvGrpSpPr/>
          <p:nvPr/>
        </p:nvGrpSpPr>
        <p:grpSpPr>
          <a:xfrm>
            <a:off x="375022" y="3662577"/>
            <a:ext cx="6488765" cy="1958934"/>
            <a:chOff x="289777" y="3429000"/>
            <a:chExt cx="6488765" cy="1958934"/>
          </a:xfrm>
        </p:grpSpPr>
        <p:sp>
          <p:nvSpPr>
            <p:cNvPr id="31" name="矩形 30">
              <a:extLst>
                <a:ext uri="{FF2B5EF4-FFF2-40B4-BE49-F238E27FC236}">
                  <a16:creationId xmlns:a16="http://schemas.microsoft.com/office/drawing/2014/main" id="{230442A3-2367-4E50-A6CE-40CFDA5F7B88}"/>
                </a:ext>
              </a:extLst>
            </p:cNvPr>
            <p:cNvSpPr/>
            <p:nvPr/>
          </p:nvSpPr>
          <p:spPr>
            <a:xfrm>
              <a:off x="289777" y="3493516"/>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3CA816E0-1812-4BE3-99BB-2C2B0A19005D}"/>
                </a:ext>
              </a:extLst>
            </p:cNvPr>
            <p:cNvSpPr txBox="1"/>
            <p:nvPr/>
          </p:nvSpPr>
          <p:spPr>
            <a:xfrm>
              <a:off x="812798" y="3429000"/>
              <a:ext cx="5965744" cy="1958934"/>
            </a:xfrm>
            <a:prstGeom prst="rect">
              <a:avLst/>
            </a:prstGeom>
            <a:noFill/>
          </p:spPr>
          <p:txBody>
            <a:bodyPr wrap="square" rtlCol="0">
              <a:spAutoFit/>
            </a:bodyPr>
            <a:lstStyle>
              <a:defPPr>
                <a:defRPr lang="en-US"/>
              </a:defPPr>
              <a:lvl1pPr>
                <a:spcAft>
                  <a:spcPts val="900"/>
                </a:spcAft>
                <a:defRPr sz="2000">
                  <a:solidFill>
                    <a:srgbClr val="000000"/>
                  </a:solidFill>
                  <a:latin typeface="+mn-ea"/>
                </a:defRPr>
              </a:lvl1pPr>
            </a:lstStyle>
            <a:p>
              <a:r>
                <a:rPr lang="en-US" altLang="zh-CN" b="1"/>
                <a:t>Unit Verification</a:t>
              </a:r>
              <a:endParaRPr lang="en-US" altLang="zh-CN"/>
            </a:p>
            <a:p>
              <a:pPr marL="342900" indent="-342900">
                <a:lnSpc>
                  <a:spcPct val="120000"/>
                </a:lnSpc>
                <a:spcAft>
                  <a:spcPts val="0"/>
                </a:spcAft>
                <a:buFont typeface="Arial" panose="020B0604020202020204" pitchFamily="34" charset="0"/>
                <a:buChar char="•"/>
              </a:pPr>
              <a:r>
                <a:rPr lang="en-US" altLang="zh-CN"/>
                <a:t>Orbital Extrapolation</a:t>
              </a:r>
            </a:p>
            <a:p>
              <a:pPr marL="342900" indent="-342900">
                <a:lnSpc>
                  <a:spcPct val="120000"/>
                </a:lnSpc>
                <a:spcAft>
                  <a:spcPts val="0"/>
                </a:spcAft>
                <a:buFont typeface="Arial" panose="020B0604020202020204" pitchFamily="34" charset="0"/>
                <a:buChar char="•"/>
              </a:pPr>
              <a:r>
                <a:rPr lang="en-US" altLang="zh-CN"/>
                <a:t>Breakup (Explosion/Collision) Events</a:t>
              </a:r>
            </a:p>
            <a:p>
              <a:pPr marL="342900" indent="-342900">
                <a:lnSpc>
                  <a:spcPct val="120000"/>
                </a:lnSpc>
                <a:spcAft>
                  <a:spcPts val="0"/>
                </a:spcAft>
                <a:buFont typeface="Arial" panose="020B0604020202020204" pitchFamily="34" charset="0"/>
                <a:buChar char="•"/>
              </a:pPr>
              <a:r>
                <a:rPr lang="en-US" altLang="zh-CN"/>
                <a:t>De-orbiting / Decay</a:t>
              </a:r>
            </a:p>
            <a:p>
              <a:pPr marL="342900" indent="-342900">
                <a:lnSpc>
                  <a:spcPct val="120000"/>
                </a:lnSpc>
                <a:spcAft>
                  <a:spcPts val="0"/>
                </a:spcAft>
                <a:buFont typeface="Arial" panose="020B0604020202020204" pitchFamily="34" charset="0"/>
                <a:buChar char="•"/>
              </a:pPr>
              <a:r>
                <a:rPr lang="en-US" altLang="zh-CN"/>
                <a:t>Constellation Deployment.</a:t>
              </a:r>
              <a:endParaRPr lang="zh-CN" altLang="en-US"/>
            </a:p>
          </p:txBody>
        </p:sp>
      </p:grpSp>
      <p:grpSp>
        <p:nvGrpSpPr>
          <p:cNvPr id="33" name="组合 32">
            <a:extLst>
              <a:ext uri="{FF2B5EF4-FFF2-40B4-BE49-F238E27FC236}">
                <a16:creationId xmlns:a16="http://schemas.microsoft.com/office/drawing/2014/main" id="{5EF6DB4E-DAB2-4E73-87E6-9179B895347B}"/>
              </a:ext>
            </a:extLst>
          </p:cNvPr>
          <p:cNvGrpSpPr/>
          <p:nvPr/>
        </p:nvGrpSpPr>
        <p:grpSpPr>
          <a:xfrm>
            <a:off x="375022" y="5689750"/>
            <a:ext cx="6141525" cy="1220270"/>
            <a:chOff x="289777" y="4733657"/>
            <a:chExt cx="5720977" cy="1220270"/>
          </a:xfrm>
        </p:grpSpPr>
        <p:sp>
          <p:nvSpPr>
            <p:cNvPr id="34" name="矩形 33">
              <a:extLst>
                <a:ext uri="{FF2B5EF4-FFF2-40B4-BE49-F238E27FC236}">
                  <a16:creationId xmlns:a16="http://schemas.microsoft.com/office/drawing/2014/main" id="{A6511811-5E0B-4715-8A9A-15DCF84259DE}"/>
                </a:ext>
              </a:extLst>
            </p:cNvPr>
            <p:cNvSpPr/>
            <p:nvPr/>
          </p:nvSpPr>
          <p:spPr>
            <a:xfrm>
              <a:off x="289777" y="4798173"/>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F48BA096-BCD7-4588-B6B1-D5F8C8C935EF}"/>
                </a:ext>
              </a:extLst>
            </p:cNvPr>
            <p:cNvSpPr txBox="1"/>
            <p:nvPr/>
          </p:nvSpPr>
          <p:spPr>
            <a:xfrm>
              <a:off x="812798" y="4733657"/>
              <a:ext cx="5197956" cy="1220270"/>
            </a:xfrm>
            <a:prstGeom prst="rect">
              <a:avLst/>
            </a:prstGeom>
            <a:noFill/>
          </p:spPr>
          <p:txBody>
            <a:bodyPr wrap="square" rtlCol="0">
              <a:spAutoFit/>
            </a:bodyPr>
            <a:lstStyle/>
            <a:p>
              <a:pPr>
                <a:spcAft>
                  <a:spcPts val="900"/>
                </a:spcAft>
              </a:pPr>
              <a:r>
                <a:rPr lang="en-US" altLang="zh-CN" sz="2000" b="1">
                  <a:solidFill>
                    <a:srgbClr val="000000"/>
                  </a:solidFill>
                  <a:latin typeface="+mn-ea"/>
                </a:rPr>
                <a:t>Benchmarking</a:t>
              </a:r>
            </a:p>
            <a:p>
              <a:pPr marL="342900" indent="-342900">
                <a:lnSpc>
                  <a:spcPct val="120000"/>
                </a:lnSpc>
                <a:buFont typeface="Arial" panose="020B0604020202020204" pitchFamily="34" charset="0"/>
                <a:buChar char="•"/>
              </a:pPr>
              <a:r>
                <a:rPr lang="en-US" altLang="zh-CN" sz="2000">
                  <a:solidFill>
                    <a:srgbClr val="000000"/>
                  </a:solidFill>
                  <a:latin typeface="+mn-ea"/>
                </a:rPr>
                <a:t>Long-term evolutionary stability fully verified.</a:t>
              </a:r>
              <a:endParaRPr lang="zh-CN" altLang="en-US" sz="2000">
                <a:solidFill>
                  <a:srgbClr val="000000"/>
                </a:solidFill>
                <a:latin typeface="+mn-ea"/>
              </a:endParaRPr>
            </a:p>
          </p:txBody>
        </p:sp>
      </p:grpSp>
      <p:pic>
        <p:nvPicPr>
          <p:cNvPr id="6" name="图片 5">
            <a:extLst>
              <a:ext uri="{FF2B5EF4-FFF2-40B4-BE49-F238E27FC236}">
                <a16:creationId xmlns:a16="http://schemas.microsoft.com/office/drawing/2014/main" id="{99ED160D-7978-4A08-997F-B3BDDF71FF7F}"/>
              </a:ext>
            </a:extLst>
          </p:cNvPr>
          <p:cNvPicPr>
            <a:picLocks noChangeAspect="1"/>
          </p:cNvPicPr>
          <p:nvPr/>
        </p:nvPicPr>
        <p:blipFill>
          <a:blip r:embed="rId3">
            <a:clrChange>
              <a:clrFrom>
                <a:srgbClr val="EFF1F0"/>
              </a:clrFrom>
              <a:clrTo>
                <a:srgbClr val="EFF1F0">
                  <a:alpha val="0"/>
                </a:srgbClr>
              </a:clrTo>
            </a:clrChange>
          </a:blip>
          <a:stretch>
            <a:fillRect/>
          </a:stretch>
        </p:blipFill>
        <p:spPr>
          <a:xfrm>
            <a:off x="6244620" y="1423279"/>
            <a:ext cx="5704312" cy="5704312"/>
          </a:xfrm>
          <a:prstGeom prst="rect">
            <a:avLst/>
          </a:prstGeom>
        </p:spPr>
      </p:pic>
      <p:grpSp>
        <p:nvGrpSpPr>
          <p:cNvPr id="25" name="组合 24">
            <a:extLst>
              <a:ext uri="{FF2B5EF4-FFF2-40B4-BE49-F238E27FC236}">
                <a16:creationId xmlns:a16="http://schemas.microsoft.com/office/drawing/2014/main" id="{2B7A993B-B922-447C-A682-DED394B6B257}"/>
              </a:ext>
            </a:extLst>
          </p:cNvPr>
          <p:cNvGrpSpPr/>
          <p:nvPr/>
        </p:nvGrpSpPr>
        <p:grpSpPr>
          <a:xfrm>
            <a:off x="375022" y="1147635"/>
            <a:ext cx="11629854" cy="430887"/>
            <a:chOff x="289777" y="1582999"/>
            <a:chExt cx="11629854" cy="430887"/>
          </a:xfrm>
        </p:grpSpPr>
        <p:sp>
          <p:nvSpPr>
            <p:cNvPr id="26" name="矩形 25">
              <a:extLst>
                <a:ext uri="{FF2B5EF4-FFF2-40B4-BE49-F238E27FC236}">
                  <a16:creationId xmlns:a16="http://schemas.microsoft.com/office/drawing/2014/main" id="{76CA140F-D1EF-4F05-9962-B2C2347E6482}"/>
                </a:ext>
              </a:extLst>
            </p:cNvPr>
            <p:cNvSpPr/>
            <p:nvPr/>
          </p:nvSpPr>
          <p:spPr>
            <a:xfrm>
              <a:off x="289777" y="1647515"/>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A74C5B0B-D26B-40D0-A1A2-E3BB0E5F9E8C}"/>
                </a:ext>
              </a:extLst>
            </p:cNvPr>
            <p:cNvSpPr txBox="1"/>
            <p:nvPr/>
          </p:nvSpPr>
          <p:spPr>
            <a:xfrm>
              <a:off x="812798" y="1582999"/>
              <a:ext cx="11106833" cy="430887"/>
            </a:xfrm>
            <a:prstGeom prst="rect">
              <a:avLst/>
            </a:prstGeom>
            <a:noFill/>
          </p:spPr>
          <p:txBody>
            <a:bodyPr wrap="square" rtlCol="0">
              <a:spAutoFit/>
            </a:bodyPr>
            <a:lstStyle/>
            <a:p>
              <a:r>
                <a:rPr lang="fr-FR" altLang="zh-CN" sz="2200" b="1">
                  <a:solidFill>
                    <a:schemeClr val="tx2"/>
                  </a:solidFill>
                  <a:effectLst>
                    <a:outerShdw blurRad="38100" dist="38100" dir="2700000" algn="tl">
                      <a:srgbClr val="000000">
                        <a:alpha val="43137"/>
                      </a:srgbClr>
                    </a:outerShdw>
                  </a:effectLst>
                  <a:latin typeface="+mn-lt"/>
                </a:rPr>
                <a:t>SDM6.0 : </a:t>
              </a:r>
              <a:r>
                <a:rPr lang="en-US" altLang="zh-CN" sz="2200" b="1">
                  <a:solidFill>
                    <a:schemeClr val="tx2"/>
                  </a:solidFill>
                  <a:effectLst>
                    <a:outerShdw blurRad="38100" dist="38100" dir="2700000" algn="tl">
                      <a:srgbClr val="000000">
                        <a:alpha val="43137"/>
                      </a:srgbClr>
                    </a:outerShdw>
                  </a:effectLst>
                  <a:latin typeface="+mn-lt"/>
                </a:rPr>
                <a:t>Object-Oriented Refactoring for Commercial Space &amp; STM</a:t>
              </a:r>
            </a:p>
          </p:txBody>
        </p:sp>
      </p:grpSp>
      <p:sp>
        <p:nvSpPr>
          <p:cNvPr id="37" name="标题 2">
            <a:extLst>
              <a:ext uri="{FF2B5EF4-FFF2-40B4-BE49-F238E27FC236}">
                <a16:creationId xmlns:a16="http://schemas.microsoft.com/office/drawing/2014/main" id="{13455967-DDFE-4BB7-BC27-16F356187D0A}"/>
              </a:ext>
            </a:extLst>
          </p:cNvPr>
          <p:cNvSpPr txBox="1">
            <a:spLocks/>
          </p:cNvSpPr>
          <p:nvPr/>
        </p:nvSpPr>
        <p:spPr bwMode="white">
          <a:xfrm>
            <a:off x="375022" y="175246"/>
            <a:ext cx="21135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FFFFFF"/>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indent="-180000" algn="ctr">
              <a:buSzPct val="70000"/>
              <a:buFont typeface="Times New Roman" panose="02020603050405020304" pitchFamily="18" charset="0"/>
              <a:buChar char="•"/>
            </a:pPr>
            <a:r>
              <a:rPr lang="en-US" altLang="zh-CN" sz="2000" b="0" kern="0">
                <a:latin typeface="+mn-ea"/>
                <a:ea typeface="+mn-ea"/>
                <a:cs typeface="Times New Roman" panose="02020603050405020304" pitchFamily="18" charset="0"/>
              </a:rPr>
              <a:t>Introduction</a:t>
            </a:r>
            <a:r>
              <a:rPr lang="zh-CN" altLang="en-US" sz="2000" b="0" kern="0">
                <a:latin typeface="+mn-ea"/>
                <a:ea typeface="+mn-ea"/>
                <a:cs typeface="Times New Roman" panose="02020603050405020304" pitchFamily="18" charset="0"/>
              </a:rPr>
              <a:t> </a:t>
            </a:r>
          </a:p>
        </p:txBody>
      </p:sp>
      <p:sp>
        <p:nvSpPr>
          <p:cNvPr id="38" name="标题 2">
            <a:extLst>
              <a:ext uri="{FF2B5EF4-FFF2-40B4-BE49-F238E27FC236}">
                <a16:creationId xmlns:a16="http://schemas.microsoft.com/office/drawing/2014/main" id="{CF0EFF4F-18D7-4185-A296-04859BA1AA22}"/>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err="1">
                <a:latin typeface="+mn-ea"/>
                <a:ea typeface="+mn-ea"/>
              </a:rPr>
              <a:t>CSI+Ecc+Maneuver</a:t>
            </a:r>
            <a:r>
              <a:rPr lang="zh-CN" altLang="en-US" b="0">
                <a:latin typeface="+mn-ea"/>
                <a:ea typeface="+mn-ea"/>
              </a:rPr>
              <a:t> </a:t>
            </a:r>
          </a:p>
        </p:txBody>
      </p:sp>
      <p:sp>
        <p:nvSpPr>
          <p:cNvPr id="39" name="标题 2">
            <a:extLst>
              <a:ext uri="{FF2B5EF4-FFF2-40B4-BE49-F238E27FC236}">
                <a16:creationId xmlns:a16="http://schemas.microsoft.com/office/drawing/2014/main" id="{F59641C2-EF25-4D5C-B143-78D9F8EC77FA}"/>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a:latin typeface="+mn-ea"/>
                <a:ea typeface="+mn-ea"/>
              </a:rPr>
              <a:t>SDM6.0</a:t>
            </a:r>
            <a:endParaRPr lang="zh-CN" altLang="en-US">
              <a:latin typeface="+mn-ea"/>
              <a:ea typeface="+mn-ea"/>
            </a:endParaRPr>
          </a:p>
        </p:txBody>
      </p:sp>
      <p:sp>
        <p:nvSpPr>
          <p:cNvPr id="40" name="标题 2">
            <a:extLst>
              <a:ext uri="{FF2B5EF4-FFF2-40B4-BE49-F238E27FC236}">
                <a16:creationId xmlns:a16="http://schemas.microsoft.com/office/drawing/2014/main" id="{7CA202EC-3170-4EEF-B949-18F19CFF6CF3}"/>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Discussion</a:t>
            </a:r>
            <a:endParaRPr lang="zh-CN" altLang="en-US" b="0">
              <a:latin typeface="+mn-ea"/>
              <a:ea typeface="+mn-ea"/>
            </a:endParaRPr>
          </a:p>
        </p:txBody>
      </p:sp>
      <p:sp>
        <p:nvSpPr>
          <p:cNvPr id="41" name="标题 2">
            <a:extLst>
              <a:ext uri="{FF2B5EF4-FFF2-40B4-BE49-F238E27FC236}">
                <a16:creationId xmlns:a16="http://schemas.microsoft.com/office/drawing/2014/main" id="{B77E8F5F-FDDA-4DF8-834E-543CEFECBCBC}"/>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CSI+MOID</a:t>
            </a:r>
            <a:r>
              <a:rPr lang="zh-CN" altLang="en-US" b="0">
                <a:latin typeface="+mn-ea"/>
                <a:ea typeface="+mn-ea"/>
              </a:rPr>
              <a:t> </a:t>
            </a:r>
          </a:p>
        </p:txBody>
      </p:sp>
    </p:spTree>
    <p:extLst>
      <p:ext uri="{BB962C8B-B14F-4D97-AF65-F5344CB8AC3E}">
        <p14:creationId xmlns:p14="http://schemas.microsoft.com/office/powerpoint/2010/main" val="7416489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2"/>
          <p:cNvSpPr>
            <a:spLocks noGrp="1"/>
          </p:cNvSpPr>
          <p:nvPr>
            <p:ph type="title" idx="4294967295"/>
          </p:nvPr>
        </p:nvSpPr>
        <p:spPr>
          <a:xfrm>
            <a:off x="375022" y="175246"/>
            <a:ext cx="2113535" cy="487363"/>
          </a:xfrm>
        </p:spPr>
        <p:txBody>
          <a:bodyPr/>
          <a:lstStyle/>
          <a:p>
            <a:pPr indent="-180000" algn="ctr">
              <a:buSzPct val="70000"/>
              <a:buFont typeface="Times New Roman" panose="02020603050405020304" pitchFamily="18" charset="0"/>
              <a:buChar char="•"/>
            </a:pPr>
            <a:r>
              <a:rPr lang="en-US" altLang="zh-CN" sz="2000" b="0">
                <a:latin typeface="+mn-ea"/>
                <a:ea typeface="+mn-ea"/>
                <a:cs typeface="Times New Roman" panose="02020603050405020304" pitchFamily="18" charset="0"/>
              </a:rPr>
              <a:t>Introduction</a:t>
            </a:r>
            <a:r>
              <a:rPr lang="zh-CN" altLang="en-US" sz="2000" b="0">
                <a:latin typeface="+mn-ea"/>
                <a:ea typeface="+mn-ea"/>
                <a:cs typeface="Times New Roman" panose="02020603050405020304" pitchFamily="18" charset="0"/>
              </a:rPr>
              <a:t> </a:t>
            </a:r>
          </a:p>
        </p:txBody>
      </p:sp>
      <p:sp>
        <p:nvSpPr>
          <p:cNvPr id="3" name="标题 2">
            <a:extLst>
              <a:ext uri="{FF2B5EF4-FFF2-40B4-BE49-F238E27FC236}">
                <a16:creationId xmlns:a16="http://schemas.microsoft.com/office/drawing/2014/main" id="{0B18813B-C6C7-4A4C-A6F4-3C70F950D093}"/>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err="1">
                <a:latin typeface="+mn-ea"/>
                <a:ea typeface="+mn-ea"/>
              </a:rPr>
              <a:t>CSI+Ecc+Maneuver</a:t>
            </a:r>
            <a:r>
              <a:rPr lang="zh-CN" altLang="en-US" b="0">
                <a:latin typeface="+mn-ea"/>
                <a:ea typeface="+mn-ea"/>
              </a:rPr>
              <a:t> </a:t>
            </a:r>
          </a:p>
        </p:txBody>
      </p:sp>
      <p:sp>
        <p:nvSpPr>
          <p:cNvPr id="4" name="标题 2">
            <a:extLst>
              <a:ext uri="{FF2B5EF4-FFF2-40B4-BE49-F238E27FC236}">
                <a16:creationId xmlns:a16="http://schemas.microsoft.com/office/drawing/2014/main" id="{0FA9072D-2D1C-4C35-B78D-4FD47C431B90}"/>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SDM6.0</a:t>
            </a:r>
            <a:endParaRPr lang="zh-CN" altLang="en-US" b="0">
              <a:latin typeface="+mn-ea"/>
              <a:ea typeface="+mn-ea"/>
            </a:endParaRPr>
          </a:p>
        </p:txBody>
      </p:sp>
      <p:sp>
        <p:nvSpPr>
          <p:cNvPr id="5" name="标题 2">
            <a:extLst>
              <a:ext uri="{FF2B5EF4-FFF2-40B4-BE49-F238E27FC236}">
                <a16:creationId xmlns:a16="http://schemas.microsoft.com/office/drawing/2014/main" id="{FD2A1F74-C456-409B-8C31-2A2BD2E54CCD}"/>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a:latin typeface="+mn-ea"/>
                <a:ea typeface="+mn-ea"/>
              </a:rPr>
              <a:t>Discussion</a:t>
            </a:r>
            <a:endParaRPr lang="zh-CN" altLang="en-US">
              <a:latin typeface="+mn-ea"/>
              <a:ea typeface="+mn-ea"/>
            </a:endParaRPr>
          </a:p>
        </p:txBody>
      </p:sp>
      <p:sp>
        <p:nvSpPr>
          <p:cNvPr id="22" name="标题 2">
            <a:extLst>
              <a:ext uri="{FF2B5EF4-FFF2-40B4-BE49-F238E27FC236}">
                <a16:creationId xmlns:a16="http://schemas.microsoft.com/office/drawing/2014/main" id="{C50D7044-A006-40AD-B882-F947A86F1416}"/>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CSI+MOID</a:t>
            </a:r>
            <a:r>
              <a:rPr lang="zh-CN" altLang="en-US" b="0">
                <a:latin typeface="+mn-ea"/>
                <a:ea typeface="+mn-ea"/>
              </a:rPr>
              <a:t> </a:t>
            </a:r>
          </a:p>
        </p:txBody>
      </p:sp>
      <p:grpSp>
        <p:nvGrpSpPr>
          <p:cNvPr id="14" name="组合 13">
            <a:extLst>
              <a:ext uri="{FF2B5EF4-FFF2-40B4-BE49-F238E27FC236}">
                <a16:creationId xmlns:a16="http://schemas.microsoft.com/office/drawing/2014/main" id="{012873BD-9D3E-40B3-BCEA-D800477877C4}"/>
              </a:ext>
            </a:extLst>
          </p:cNvPr>
          <p:cNvGrpSpPr/>
          <p:nvPr/>
        </p:nvGrpSpPr>
        <p:grpSpPr>
          <a:xfrm>
            <a:off x="375022" y="1147635"/>
            <a:ext cx="10007468" cy="430887"/>
            <a:chOff x="289777" y="1582999"/>
            <a:chExt cx="10007468" cy="430887"/>
          </a:xfrm>
        </p:grpSpPr>
        <p:sp>
          <p:nvSpPr>
            <p:cNvPr id="15" name="矩形 14">
              <a:extLst>
                <a:ext uri="{FF2B5EF4-FFF2-40B4-BE49-F238E27FC236}">
                  <a16:creationId xmlns:a16="http://schemas.microsoft.com/office/drawing/2014/main" id="{6BA2BA1E-AABF-4CE6-B411-2496367D6A57}"/>
                </a:ext>
              </a:extLst>
            </p:cNvPr>
            <p:cNvSpPr/>
            <p:nvPr/>
          </p:nvSpPr>
          <p:spPr>
            <a:xfrm>
              <a:off x="289777" y="1647515"/>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0E32B8C3-A462-4D96-8944-A75E4914C508}"/>
                </a:ext>
              </a:extLst>
            </p:cNvPr>
            <p:cNvSpPr txBox="1"/>
            <p:nvPr/>
          </p:nvSpPr>
          <p:spPr>
            <a:xfrm>
              <a:off x="812798" y="1582999"/>
              <a:ext cx="9484447" cy="430887"/>
            </a:xfrm>
            <a:prstGeom prst="rect">
              <a:avLst/>
            </a:prstGeom>
            <a:noFill/>
          </p:spPr>
          <p:txBody>
            <a:bodyPr wrap="square" rtlCol="0">
              <a:spAutoFit/>
            </a:bodyPr>
            <a:lstStyle/>
            <a:p>
              <a:r>
                <a:rPr lang="en-US" altLang="zh-CN" sz="2200" b="1">
                  <a:solidFill>
                    <a:schemeClr val="tx2"/>
                  </a:solidFill>
                  <a:effectLst>
                    <a:outerShdw blurRad="38100" dist="38100" dir="2700000" algn="tl">
                      <a:srgbClr val="000000">
                        <a:alpha val="43137"/>
                      </a:srgbClr>
                    </a:outerShdw>
                  </a:effectLst>
                  <a:latin typeface="+mn-lt"/>
                </a:rPr>
                <a:t>Methodological Discussion</a:t>
              </a:r>
            </a:p>
          </p:txBody>
        </p:sp>
      </p:grpSp>
      <p:graphicFrame>
        <p:nvGraphicFramePr>
          <p:cNvPr id="25" name="表格 24">
            <a:extLst>
              <a:ext uri="{FF2B5EF4-FFF2-40B4-BE49-F238E27FC236}">
                <a16:creationId xmlns:a16="http://schemas.microsoft.com/office/drawing/2014/main" id="{72700A3A-A743-4A14-BC34-B94376C885ED}"/>
              </a:ext>
            </a:extLst>
          </p:cNvPr>
          <p:cNvGraphicFramePr>
            <a:graphicFrameLocks noGrp="1"/>
          </p:cNvGraphicFramePr>
          <p:nvPr>
            <p:extLst>
              <p:ext uri="{D42A27DB-BD31-4B8C-83A1-F6EECF244321}">
                <p14:modId xmlns:p14="http://schemas.microsoft.com/office/powerpoint/2010/main" val="3787223971"/>
              </p:ext>
            </p:extLst>
          </p:nvPr>
        </p:nvGraphicFramePr>
        <p:xfrm>
          <a:off x="164938" y="1930123"/>
          <a:ext cx="11862124" cy="4773396"/>
        </p:xfrm>
        <a:graphic>
          <a:graphicData uri="http://schemas.openxmlformats.org/drawingml/2006/table">
            <a:tbl>
              <a:tblPr firstRow="1" bandRow="1">
                <a:tableStyleId>{00A15C55-8517-42AA-B614-E9B94910E393}</a:tableStyleId>
              </a:tblPr>
              <a:tblGrid>
                <a:gridCol w="2638419">
                  <a:extLst>
                    <a:ext uri="{9D8B030D-6E8A-4147-A177-3AD203B41FA5}">
                      <a16:colId xmlns:a16="http://schemas.microsoft.com/office/drawing/2014/main" val="612204265"/>
                    </a:ext>
                  </a:extLst>
                </a:gridCol>
                <a:gridCol w="2625170">
                  <a:extLst>
                    <a:ext uri="{9D8B030D-6E8A-4147-A177-3AD203B41FA5}">
                      <a16:colId xmlns:a16="http://schemas.microsoft.com/office/drawing/2014/main" val="1780286438"/>
                    </a:ext>
                  </a:extLst>
                </a:gridCol>
                <a:gridCol w="3633004">
                  <a:extLst>
                    <a:ext uri="{9D8B030D-6E8A-4147-A177-3AD203B41FA5}">
                      <a16:colId xmlns:a16="http://schemas.microsoft.com/office/drawing/2014/main" val="3212840894"/>
                    </a:ext>
                  </a:extLst>
                </a:gridCol>
                <a:gridCol w="2965531">
                  <a:extLst>
                    <a:ext uri="{9D8B030D-6E8A-4147-A177-3AD203B41FA5}">
                      <a16:colId xmlns:a16="http://schemas.microsoft.com/office/drawing/2014/main" val="760126927"/>
                    </a:ext>
                  </a:extLst>
                </a:gridCol>
              </a:tblGrid>
              <a:tr h="567156">
                <a:tc>
                  <a:txBody>
                    <a:bodyPr/>
                    <a:lstStyle/>
                    <a:p>
                      <a:pPr algn="ctr"/>
                      <a:r>
                        <a:rPr lang="en-US" altLang="zh-CN" sz="1800">
                          <a:solidFill>
                            <a:schemeClr val="tx1"/>
                          </a:solidFill>
                        </a:rPr>
                        <a:t>Metric/Framework</a:t>
                      </a:r>
                      <a:endParaRPr lang="zh-CN" altLang="en-US" sz="180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altLang="zh-CN" sz="1800">
                          <a:solidFill>
                            <a:schemeClr val="tx1"/>
                          </a:solidFill>
                        </a:rPr>
                        <a:t>Strengths</a:t>
                      </a:r>
                      <a:endParaRPr lang="zh-CN" altLang="en-US" sz="180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altLang="zh-CN" sz="1800">
                          <a:solidFill>
                            <a:schemeClr val="tx1"/>
                          </a:solidFill>
                        </a:rPr>
                        <a:t>Limitations</a:t>
                      </a:r>
                      <a:endParaRPr lang="zh-CN" altLang="en-US" sz="180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altLang="zh-CN" sz="1800">
                          <a:solidFill>
                            <a:schemeClr val="tx1"/>
                          </a:solidFill>
                        </a:rPr>
                        <a:t>Targeted Scenarios</a:t>
                      </a:r>
                      <a:endParaRPr lang="zh-CN" altLang="en-US" sz="180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636548631"/>
                  </a:ext>
                </a:extLst>
              </a:tr>
              <a:tr h="1411210">
                <a:tc>
                  <a:txBody>
                    <a:bodyPr/>
                    <a:lstStyle/>
                    <a:p>
                      <a:pPr algn="l"/>
                      <a:r>
                        <a:rPr lang="en-US" altLang="zh-CN" sz="1800" b="1">
                          <a:solidFill>
                            <a:schemeClr val="tx1"/>
                          </a:solidFill>
                        </a:rPr>
                        <a:t>CSI</a:t>
                      </a:r>
                    </a:p>
                    <a:p>
                      <a:pPr algn="l"/>
                      <a:r>
                        <a:rPr lang="en-US" altLang="zh-CN"/>
                        <a:t>(Analytical Scale)</a:t>
                      </a:r>
                      <a:endParaRPr lang="zh-CN" altLang="en-US" sz="1800">
                        <a:solidFill>
                          <a:schemeClr val="tx1"/>
                        </a:solidFill>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2F5"/>
                    </a:solidFill>
                  </a:tcPr>
                </a:tc>
                <a:tc>
                  <a:txBody>
                    <a:bodyPr/>
                    <a:lstStyle/>
                    <a:p>
                      <a:pPr algn="l"/>
                      <a:r>
                        <a:rPr lang="en-US" altLang="zh-CN" sz="1800">
                          <a:solidFill>
                            <a:schemeClr val="tx1"/>
                          </a:solidFill>
                        </a:rPr>
                        <a:t>Zero-latency analytical formula.</a:t>
                      </a:r>
                      <a:endParaRPr lang="zh-CN" altLang="en-US" sz="1800">
                        <a:solidFill>
                          <a:schemeClr val="tx1"/>
                        </a:solidFill>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zh-CN" sz="1800">
                          <a:solidFill>
                            <a:schemeClr val="tx1"/>
                          </a:solidFill>
                        </a:rPr>
                        <a:t>Relies on external baseline models for ongoing environment feed.</a:t>
                      </a:r>
                      <a:endParaRPr lang="zh-CN" altLang="en-US" sz="1800">
                        <a:solidFill>
                          <a:schemeClr val="tx1"/>
                        </a:solidFill>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altLang="zh-CN" sz="1800">
                          <a:solidFill>
                            <a:schemeClr val="tx1"/>
                          </a:solidFill>
                        </a:rPr>
                        <a:t>Mission-Level auditing for example constellation licensing.</a:t>
                      </a:r>
                    </a:p>
                    <a:p>
                      <a:pPr marL="0" indent="0" algn="l">
                        <a:buFont typeface="Arial" panose="020B0604020202020204" pitchFamily="34" charset="0"/>
                        <a:buNone/>
                      </a:pPr>
                      <a:endParaRPr lang="en-US" altLang="zh-CN" sz="600">
                        <a:solidFill>
                          <a:schemeClr val="tx1"/>
                        </a:solidFill>
                      </a:endParaRPr>
                    </a:p>
                    <a:p>
                      <a:pPr marL="0" indent="0" algn="l">
                        <a:buFont typeface="Arial" panose="020B0604020202020204" pitchFamily="34" charset="0"/>
                        <a:buNone/>
                      </a:pPr>
                      <a:r>
                        <a:rPr lang="en-US" altLang="zh-CN" sz="1800">
                          <a:solidFill>
                            <a:schemeClr val="tx1"/>
                          </a:solidFill>
                        </a:rPr>
                        <a:t>Active Debris Removal (ADR) candidate profiling.</a:t>
                      </a:r>
                      <a:endParaRPr lang="zh-CN" altLang="en-US" sz="1800">
                        <a:solidFill>
                          <a:schemeClr val="tx1"/>
                        </a:solidFill>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969576"/>
                  </a:ext>
                </a:extLst>
              </a:tr>
              <a:tr h="1411210">
                <a:tc>
                  <a:txBody>
                    <a:bodyPr/>
                    <a:lstStyle/>
                    <a:p>
                      <a:pPr algn="l"/>
                      <a:r>
                        <a:rPr lang="en-US" altLang="zh-CN" sz="1800" b="1">
                          <a:solidFill>
                            <a:schemeClr val="tx1"/>
                          </a:solidFill>
                        </a:rPr>
                        <a:t>SDM6.0</a:t>
                      </a:r>
                    </a:p>
                    <a:p>
                      <a:pPr algn="l"/>
                      <a:r>
                        <a:rPr lang="en-US" altLang="zh-CN" sz="1800">
                          <a:solidFill>
                            <a:schemeClr val="tx1"/>
                          </a:solidFill>
                        </a:rPr>
                        <a:t>(Evolutionary Engine)</a:t>
                      </a:r>
                      <a:endParaRPr lang="zh-CN" altLang="en-US" sz="180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2F5"/>
                    </a:solidFill>
                  </a:tcPr>
                </a:tc>
                <a:tc>
                  <a:txBody>
                    <a:bodyPr/>
                    <a:lstStyle/>
                    <a:p>
                      <a:pPr algn="l"/>
                      <a:r>
                        <a:rPr lang="en-US" altLang="zh-CN" sz="1800">
                          <a:solidFill>
                            <a:schemeClr val="tx1"/>
                          </a:solidFill>
                        </a:rPr>
                        <a:t>Simulates complex, full-spectrum source-sink dynamics (launches, explosions, cratering).</a:t>
                      </a:r>
                      <a:endParaRPr lang="zh-CN" altLang="en-US" sz="180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altLang="zh-CN" sz="1800">
                          <a:solidFill>
                            <a:schemeClr val="tx1"/>
                          </a:solidFill>
                        </a:rPr>
                        <a:t>High computational cost by intensive multi-run Monte Carlo simulations required to capture stochastic evolution behaviors.</a:t>
                      </a:r>
                    </a:p>
                    <a:p>
                      <a:pPr marL="0" indent="0" algn="l">
                        <a:buFont typeface="Arial" panose="020B0604020202020204" pitchFamily="34" charset="0"/>
                        <a:buNone/>
                      </a:pPr>
                      <a:endParaRPr lang="en-US" altLang="zh-CN" sz="600">
                        <a:solidFill>
                          <a:schemeClr val="tx1"/>
                        </a:solidFill>
                      </a:endParaRPr>
                    </a:p>
                    <a:p>
                      <a:pPr marL="0" indent="0" algn="l">
                        <a:buFont typeface="Arial" panose="020B0604020202020204" pitchFamily="34" charset="0"/>
                        <a:buNone/>
                      </a:pPr>
                      <a:r>
                        <a:rPr lang="en-US" altLang="zh-CN" sz="1800">
                          <a:solidFill>
                            <a:schemeClr val="tx1"/>
                          </a:solidFill>
                        </a:rPr>
                        <a:t>Highly dependent on input parameters (e.g., failure risks, and PMD compliance rates).</a:t>
                      </a:r>
                      <a:endParaRPr lang="zh-CN" altLang="en-US" sz="180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zh-CN" sz="1800">
                          <a:solidFill>
                            <a:schemeClr val="tx1"/>
                          </a:solidFill>
                        </a:rPr>
                        <a:t>Capacity policy standard setting (e.g., 5-year vs 25-year rule evaluation).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068768"/>
                  </a:ext>
                </a:extLst>
              </a:tr>
            </a:tbl>
          </a:graphicData>
        </a:graphic>
      </p:graphicFrame>
    </p:spTree>
    <p:extLst>
      <p:ext uri="{BB962C8B-B14F-4D97-AF65-F5344CB8AC3E}">
        <p14:creationId xmlns:p14="http://schemas.microsoft.com/office/powerpoint/2010/main" val="18818541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2"/>
          <p:cNvSpPr>
            <a:spLocks noGrp="1"/>
          </p:cNvSpPr>
          <p:nvPr>
            <p:ph type="title" idx="4294967295"/>
          </p:nvPr>
        </p:nvSpPr>
        <p:spPr>
          <a:xfrm>
            <a:off x="375022" y="175246"/>
            <a:ext cx="2113535" cy="487363"/>
          </a:xfrm>
        </p:spPr>
        <p:txBody>
          <a:bodyPr/>
          <a:lstStyle/>
          <a:p>
            <a:pPr indent="-180000" algn="ctr">
              <a:buSzPct val="70000"/>
              <a:buFont typeface="Times New Roman" panose="02020603050405020304" pitchFamily="18" charset="0"/>
              <a:buChar char="•"/>
            </a:pPr>
            <a:r>
              <a:rPr lang="en-US" altLang="zh-CN" sz="2000" b="0">
                <a:latin typeface="+mn-ea"/>
                <a:ea typeface="+mn-ea"/>
                <a:cs typeface="Times New Roman" panose="02020603050405020304" pitchFamily="18" charset="0"/>
              </a:rPr>
              <a:t>Introduction</a:t>
            </a:r>
            <a:r>
              <a:rPr lang="zh-CN" altLang="en-US" sz="2000" b="0">
                <a:latin typeface="+mn-ea"/>
                <a:ea typeface="+mn-ea"/>
                <a:cs typeface="Times New Roman" panose="02020603050405020304" pitchFamily="18" charset="0"/>
              </a:rPr>
              <a:t> </a:t>
            </a:r>
          </a:p>
        </p:txBody>
      </p:sp>
      <p:sp>
        <p:nvSpPr>
          <p:cNvPr id="3" name="标题 2">
            <a:extLst>
              <a:ext uri="{FF2B5EF4-FFF2-40B4-BE49-F238E27FC236}">
                <a16:creationId xmlns:a16="http://schemas.microsoft.com/office/drawing/2014/main" id="{0B18813B-C6C7-4A4C-A6F4-3C70F950D093}"/>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err="1">
                <a:latin typeface="+mn-ea"/>
                <a:ea typeface="+mn-ea"/>
              </a:rPr>
              <a:t>CSI+Ecc+Maneuver</a:t>
            </a:r>
            <a:r>
              <a:rPr lang="zh-CN" altLang="en-US" b="0">
                <a:latin typeface="+mn-ea"/>
                <a:ea typeface="+mn-ea"/>
              </a:rPr>
              <a:t> </a:t>
            </a:r>
          </a:p>
        </p:txBody>
      </p:sp>
      <p:sp>
        <p:nvSpPr>
          <p:cNvPr id="4" name="标题 2">
            <a:extLst>
              <a:ext uri="{FF2B5EF4-FFF2-40B4-BE49-F238E27FC236}">
                <a16:creationId xmlns:a16="http://schemas.microsoft.com/office/drawing/2014/main" id="{0FA9072D-2D1C-4C35-B78D-4FD47C431B90}"/>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SDM6.0</a:t>
            </a:r>
            <a:endParaRPr lang="zh-CN" altLang="en-US" b="0">
              <a:latin typeface="+mn-ea"/>
              <a:ea typeface="+mn-ea"/>
            </a:endParaRPr>
          </a:p>
        </p:txBody>
      </p:sp>
      <p:sp>
        <p:nvSpPr>
          <p:cNvPr id="5" name="标题 2">
            <a:extLst>
              <a:ext uri="{FF2B5EF4-FFF2-40B4-BE49-F238E27FC236}">
                <a16:creationId xmlns:a16="http://schemas.microsoft.com/office/drawing/2014/main" id="{FD2A1F74-C456-409B-8C31-2A2BD2E54CCD}"/>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a:latin typeface="+mn-ea"/>
                <a:ea typeface="+mn-ea"/>
              </a:rPr>
              <a:t>Discussion</a:t>
            </a:r>
            <a:endParaRPr lang="zh-CN" altLang="en-US">
              <a:latin typeface="+mn-ea"/>
              <a:ea typeface="+mn-ea"/>
            </a:endParaRPr>
          </a:p>
        </p:txBody>
      </p:sp>
      <p:sp>
        <p:nvSpPr>
          <p:cNvPr id="22" name="标题 2">
            <a:extLst>
              <a:ext uri="{FF2B5EF4-FFF2-40B4-BE49-F238E27FC236}">
                <a16:creationId xmlns:a16="http://schemas.microsoft.com/office/drawing/2014/main" id="{C50D7044-A006-40AD-B882-F947A86F1416}"/>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CSI+MOID</a:t>
            </a:r>
            <a:r>
              <a:rPr lang="zh-CN" altLang="en-US" b="0">
                <a:latin typeface="+mn-ea"/>
                <a:ea typeface="+mn-ea"/>
              </a:rPr>
              <a:t> </a:t>
            </a:r>
          </a:p>
        </p:txBody>
      </p:sp>
      <p:sp>
        <p:nvSpPr>
          <p:cNvPr id="23" name="文本框 22">
            <a:extLst>
              <a:ext uri="{FF2B5EF4-FFF2-40B4-BE49-F238E27FC236}">
                <a16:creationId xmlns:a16="http://schemas.microsoft.com/office/drawing/2014/main" id="{9C8B4C6F-645F-45D4-9B4B-6622200D9F22}"/>
              </a:ext>
            </a:extLst>
          </p:cNvPr>
          <p:cNvSpPr txBox="1"/>
          <p:nvPr/>
        </p:nvSpPr>
        <p:spPr>
          <a:xfrm>
            <a:off x="128372" y="5315654"/>
            <a:ext cx="8778627" cy="1200329"/>
          </a:xfrm>
          <a:prstGeom prst="rect">
            <a:avLst/>
          </a:prstGeom>
          <a:noFill/>
        </p:spPr>
        <p:txBody>
          <a:bodyPr wrap="square" rtlCol="0">
            <a:spAutoFit/>
          </a:bodyPr>
          <a:lstStyle/>
          <a:p>
            <a:pPr algn="ctr"/>
            <a:r>
              <a:rPr lang="en-US" altLang="zh-CN" sz="7200" b="1">
                <a:solidFill>
                  <a:schemeClr val="tx2"/>
                </a:solidFill>
                <a:effectLst>
                  <a:outerShdw blurRad="38100" dist="38100" dir="2700000" algn="tl">
                    <a:srgbClr val="000000">
                      <a:alpha val="43137"/>
                    </a:srgbClr>
                  </a:outerShdw>
                </a:effectLst>
                <a:latin typeface="+mj-ea"/>
                <a:ea typeface="+mj-ea"/>
                <a:cs typeface="Times New Roman" panose="02020603050405020304" pitchFamily="18" charset="0"/>
              </a:rPr>
              <a:t>Thank you</a:t>
            </a:r>
            <a:r>
              <a:rPr lang="zh-CN" altLang="en-US" sz="7200" b="1">
                <a:solidFill>
                  <a:schemeClr val="tx2"/>
                </a:solidFill>
                <a:effectLst>
                  <a:outerShdw blurRad="38100" dist="38100" dir="2700000" algn="tl">
                    <a:srgbClr val="000000">
                      <a:alpha val="43137"/>
                    </a:srgbClr>
                  </a:outerShdw>
                </a:effectLst>
                <a:latin typeface="+mj-ea"/>
                <a:ea typeface="+mj-ea"/>
                <a:cs typeface="Times New Roman" panose="02020603050405020304" pitchFamily="18" charset="0"/>
              </a:rPr>
              <a:t>！</a:t>
            </a:r>
          </a:p>
        </p:txBody>
      </p:sp>
      <p:sp>
        <p:nvSpPr>
          <p:cNvPr id="24" name="矩形 23">
            <a:extLst>
              <a:ext uri="{FF2B5EF4-FFF2-40B4-BE49-F238E27FC236}">
                <a16:creationId xmlns:a16="http://schemas.microsoft.com/office/drawing/2014/main" id="{28673F5F-A6D9-4C84-B29A-2B54BE168976}"/>
              </a:ext>
            </a:extLst>
          </p:cNvPr>
          <p:cNvSpPr/>
          <p:nvPr/>
        </p:nvSpPr>
        <p:spPr>
          <a:xfrm>
            <a:off x="128372" y="6342358"/>
            <a:ext cx="11773851" cy="498085"/>
          </a:xfrm>
          <a:prstGeom prst="rect">
            <a:avLst/>
          </a:prstGeom>
        </p:spPr>
        <p:txBody>
          <a:bodyPr wrap="square">
            <a:spAutoFit/>
          </a:bodyPr>
          <a:lstStyle/>
          <a:p>
            <a:pPr>
              <a:lnSpc>
                <a:spcPct val="150000"/>
              </a:lnSpc>
              <a:defRPr/>
            </a:pPr>
            <a:r>
              <a:rPr lang="en-US" altLang="zh-CN" sz="2000">
                <a:latin typeface="+mn-ea"/>
              </a:rPr>
              <a:t>Xiaoran </a:t>
            </a:r>
            <a:r>
              <a:rPr lang="en-US" altLang="zh-CN" sz="2000" err="1">
                <a:latin typeface="+mn-ea"/>
              </a:rPr>
              <a:t>yan</a:t>
            </a:r>
            <a:r>
              <a:rPr lang="fr-FR" altLang="zh-CN" sz="2000">
                <a:latin typeface="+mn-ea"/>
              </a:rPr>
              <a:t>, </a:t>
            </a:r>
            <a:r>
              <a:rPr lang="en-US" altLang="zh-CN" sz="2000">
                <a:latin typeface="+mn-ea"/>
              </a:rPr>
              <a:t>Alessandro Rossi, </a:t>
            </a:r>
            <a:r>
              <a:rPr lang="en-US" altLang="zh-CN" sz="2000"/>
              <a:t>Giulia Schettino (IFAC-CNR)</a:t>
            </a:r>
            <a:endParaRPr lang="fr-FR" altLang="zh-CN" sz="2000">
              <a:latin typeface="+mn-ea"/>
            </a:endParaRPr>
          </a:p>
        </p:txBody>
      </p:sp>
      <p:grpSp>
        <p:nvGrpSpPr>
          <p:cNvPr id="14" name="组合 13">
            <a:extLst>
              <a:ext uri="{FF2B5EF4-FFF2-40B4-BE49-F238E27FC236}">
                <a16:creationId xmlns:a16="http://schemas.microsoft.com/office/drawing/2014/main" id="{012873BD-9D3E-40B3-BCEA-D800477877C4}"/>
              </a:ext>
            </a:extLst>
          </p:cNvPr>
          <p:cNvGrpSpPr/>
          <p:nvPr/>
        </p:nvGrpSpPr>
        <p:grpSpPr>
          <a:xfrm>
            <a:off x="375022" y="1147635"/>
            <a:ext cx="10007468" cy="430887"/>
            <a:chOff x="289777" y="1582999"/>
            <a:chExt cx="10007468" cy="430887"/>
          </a:xfrm>
        </p:grpSpPr>
        <p:sp>
          <p:nvSpPr>
            <p:cNvPr id="15" name="矩形 14">
              <a:extLst>
                <a:ext uri="{FF2B5EF4-FFF2-40B4-BE49-F238E27FC236}">
                  <a16:creationId xmlns:a16="http://schemas.microsoft.com/office/drawing/2014/main" id="{6BA2BA1E-AABF-4CE6-B411-2496367D6A57}"/>
                </a:ext>
              </a:extLst>
            </p:cNvPr>
            <p:cNvSpPr/>
            <p:nvPr/>
          </p:nvSpPr>
          <p:spPr>
            <a:xfrm>
              <a:off x="289777" y="1647515"/>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0E32B8C3-A462-4D96-8944-A75E4914C508}"/>
                </a:ext>
              </a:extLst>
            </p:cNvPr>
            <p:cNvSpPr txBox="1"/>
            <p:nvPr/>
          </p:nvSpPr>
          <p:spPr>
            <a:xfrm>
              <a:off x="812798" y="1582999"/>
              <a:ext cx="9484447" cy="430887"/>
            </a:xfrm>
            <a:prstGeom prst="rect">
              <a:avLst/>
            </a:prstGeom>
            <a:noFill/>
          </p:spPr>
          <p:txBody>
            <a:bodyPr wrap="square" rtlCol="0">
              <a:spAutoFit/>
            </a:bodyPr>
            <a:lstStyle/>
            <a:p>
              <a:r>
                <a:rPr lang="en-US" altLang="zh-CN" sz="2200" b="1">
                  <a:solidFill>
                    <a:schemeClr val="tx2"/>
                  </a:solidFill>
                  <a:effectLst>
                    <a:outerShdw blurRad="38100" dist="38100" dir="2700000" algn="tl">
                      <a:srgbClr val="000000">
                        <a:alpha val="43137"/>
                      </a:srgbClr>
                    </a:outerShdw>
                  </a:effectLst>
                  <a:latin typeface="+mn-lt"/>
                </a:rPr>
                <a:t>Summary</a:t>
              </a:r>
            </a:p>
          </p:txBody>
        </p:sp>
      </p:grpSp>
      <p:grpSp>
        <p:nvGrpSpPr>
          <p:cNvPr id="17" name="组合 16">
            <a:extLst>
              <a:ext uri="{FF2B5EF4-FFF2-40B4-BE49-F238E27FC236}">
                <a16:creationId xmlns:a16="http://schemas.microsoft.com/office/drawing/2014/main" id="{1A4D71E8-34AC-4CF6-A404-B5634D712748}"/>
              </a:ext>
            </a:extLst>
          </p:cNvPr>
          <p:cNvGrpSpPr/>
          <p:nvPr/>
        </p:nvGrpSpPr>
        <p:grpSpPr>
          <a:xfrm>
            <a:off x="375022" y="2004736"/>
            <a:ext cx="11441956" cy="1131079"/>
            <a:chOff x="289777" y="2432119"/>
            <a:chExt cx="11441956" cy="1131079"/>
          </a:xfrm>
        </p:grpSpPr>
        <p:sp>
          <p:nvSpPr>
            <p:cNvPr id="18" name="矩形 17">
              <a:extLst>
                <a:ext uri="{FF2B5EF4-FFF2-40B4-BE49-F238E27FC236}">
                  <a16:creationId xmlns:a16="http://schemas.microsoft.com/office/drawing/2014/main" id="{2C61DC70-66E7-49E9-BBB2-24EF235B54B7}"/>
                </a:ext>
              </a:extLst>
            </p:cNvPr>
            <p:cNvSpPr/>
            <p:nvPr/>
          </p:nvSpPr>
          <p:spPr>
            <a:xfrm>
              <a:off x="289777" y="2496635"/>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188D0763-E625-45A9-B46B-902992A6900C}"/>
                </a:ext>
              </a:extLst>
            </p:cNvPr>
            <p:cNvSpPr txBox="1"/>
            <p:nvPr/>
          </p:nvSpPr>
          <p:spPr>
            <a:xfrm>
              <a:off x="812799" y="2432119"/>
              <a:ext cx="10918934" cy="1131079"/>
            </a:xfrm>
            <a:prstGeom prst="rect">
              <a:avLst/>
            </a:prstGeom>
            <a:noFill/>
          </p:spPr>
          <p:txBody>
            <a:bodyPr wrap="square" rtlCol="0">
              <a:spAutoFit/>
            </a:bodyPr>
            <a:lstStyle/>
            <a:p>
              <a:pPr>
                <a:spcAft>
                  <a:spcPts val="900"/>
                </a:spcAft>
              </a:pPr>
              <a:r>
                <a:rPr lang="en-US" altLang="zh-CN" sz="2000" b="1">
                  <a:solidFill>
                    <a:srgbClr val="000000"/>
                  </a:solidFill>
                  <a:latin typeface="+mn-ea"/>
                </a:rPr>
                <a:t>CSI Enhancements: </a:t>
              </a:r>
            </a:p>
            <a:p>
              <a:pPr>
                <a:spcAft>
                  <a:spcPts val="900"/>
                </a:spcAft>
              </a:pPr>
              <a:r>
                <a:rPr lang="en-US" altLang="zh-CN" sz="2000">
                  <a:solidFill>
                    <a:srgbClr val="000000"/>
                  </a:solidFill>
                  <a:latin typeface="+mn-ea"/>
                </a:rPr>
                <a:t>Integrates considerations of eccentricity, maneuverability, and MOID, revealing the authentic risk characteristics and differentiated regulatory requirements across distinct orbital regimes.</a:t>
              </a:r>
            </a:p>
          </p:txBody>
        </p:sp>
      </p:grpSp>
      <p:grpSp>
        <p:nvGrpSpPr>
          <p:cNvPr id="33" name="组合 32">
            <a:extLst>
              <a:ext uri="{FF2B5EF4-FFF2-40B4-BE49-F238E27FC236}">
                <a16:creationId xmlns:a16="http://schemas.microsoft.com/office/drawing/2014/main" id="{7577ECB4-F651-4D4E-B65C-BFDEE4B3F17A}"/>
              </a:ext>
            </a:extLst>
          </p:cNvPr>
          <p:cNvGrpSpPr/>
          <p:nvPr/>
        </p:nvGrpSpPr>
        <p:grpSpPr>
          <a:xfrm>
            <a:off x="375022" y="3270612"/>
            <a:ext cx="11441956" cy="1131079"/>
            <a:chOff x="289777" y="2432119"/>
            <a:chExt cx="11441956" cy="1131079"/>
          </a:xfrm>
        </p:grpSpPr>
        <p:sp>
          <p:nvSpPr>
            <p:cNvPr id="35" name="矩形 34">
              <a:extLst>
                <a:ext uri="{FF2B5EF4-FFF2-40B4-BE49-F238E27FC236}">
                  <a16:creationId xmlns:a16="http://schemas.microsoft.com/office/drawing/2014/main" id="{771E8C90-5E44-441E-90F2-AAD34FC5849F}"/>
                </a:ext>
              </a:extLst>
            </p:cNvPr>
            <p:cNvSpPr/>
            <p:nvPr/>
          </p:nvSpPr>
          <p:spPr>
            <a:xfrm>
              <a:off x="289777" y="2496635"/>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674E5C54-6AAB-436B-9922-322A30DB5838}"/>
                </a:ext>
              </a:extLst>
            </p:cNvPr>
            <p:cNvSpPr txBox="1"/>
            <p:nvPr/>
          </p:nvSpPr>
          <p:spPr>
            <a:xfrm>
              <a:off x="812799" y="2432119"/>
              <a:ext cx="10918934" cy="1131079"/>
            </a:xfrm>
            <a:prstGeom prst="rect">
              <a:avLst/>
            </a:prstGeom>
            <a:noFill/>
          </p:spPr>
          <p:txBody>
            <a:bodyPr wrap="square" rtlCol="0">
              <a:spAutoFit/>
            </a:bodyPr>
            <a:lstStyle/>
            <a:p>
              <a:pPr>
                <a:spcAft>
                  <a:spcPts val="900"/>
                </a:spcAft>
              </a:pPr>
              <a:r>
                <a:rPr lang="en-US" altLang="zh-CN" sz="2000" b="1">
                  <a:solidFill>
                    <a:srgbClr val="000000"/>
                  </a:solidFill>
                  <a:latin typeface="+mn-ea"/>
                </a:rPr>
                <a:t>SDM6.0 Refactoring:</a:t>
              </a:r>
            </a:p>
            <a:p>
              <a:pPr>
                <a:spcAft>
                  <a:spcPts val="900"/>
                </a:spcAft>
              </a:pPr>
              <a:r>
                <a:rPr lang="en-US" altLang="zh-CN" sz="2000">
                  <a:solidFill>
                    <a:srgbClr val="000000"/>
                  </a:solidFill>
                  <a:latin typeface="+mn-ea"/>
                </a:rPr>
                <a:t>Completes the object-oriented refactoring and unit verification, establishing a extendable architecture for long-term maintenance and the future integration of emerging physical models.</a:t>
              </a:r>
            </a:p>
          </p:txBody>
        </p:sp>
      </p:grpSp>
      <p:grpSp>
        <p:nvGrpSpPr>
          <p:cNvPr id="37" name="组合 36">
            <a:extLst>
              <a:ext uri="{FF2B5EF4-FFF2-40B4-BE49-F238E27FC236}">
                <a16:creationId xmlns:a16="http://schemas.microsoft.com/office/drawing/2014/main" id="{3BF1202F-75D1-4A06-8FA8-090E6721D8A7}"/>
              </a:ext>
            </a:extLst>
          </p:cNvPr>
          <p:cNvGrpSpPr/>
          <p:nvPr/>
        </p:nvGrpSpPr>
        <p:grpSpPr>
          <a:xfrm>
            <a:off x="375022" y="4536489"/>
            <a:ext cx="11441953" cy="823302"/>
            <a:chOff x="289777" y="2432119"/>
            <a:chExt cx="11441953" cy="823302"/>
          </a:xfrm>
        </p:grpSpPr>
        <p:sp>
          <p:nvSpPr>
            <p:cNvPr id="38" name="矩形 37">
              <a:extLst>
                <a:ext uri="{FF2B5EF4-FFF2-40B4-BE49-F238E27FC236}">
                  <a16:creationId xmlns:a16="http://schemas.microsoft.com/office/drawing/2014/main" id="{82512259-229A-4ABD-B9E8-920EF3DBAC22}"/>
                </a:ext>
              </a:extLst>
            </p:cNvPr>
            <p:cNvSpPr/>
            <p:nvPr/>
          </p:nvSpPr>
          <p:spPr>
            <a:xfrm>
              <a:off x="289777" y="2496635"/>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E0634DF8-C1F3-4ADA-8435-DA023E2F4898}"/>
                </a:ext>
              </a:extLst>
            </p:cNvPr>
            <p:cNvSpPr txBox="1"/>
            <p:nvPr/>
          </p:nvSpPr>
          <p:spPr>
            <a:xfrm>
              <a:off x="812797" y="2432119"/>
              <a:ext cx="10918933" cy="823302"/>
            </a:xfrm>
            <a:prstGeom prst="rect">
              <a:avLst/>
            </a:prstGeom>
            <a:noFill/>
          </p:spPr>
          <p:txBody>
            <a:bodyPr wrap="square" rtlCol="0">
              <a:spAutoFit/>
            </a:bodyPr>
            <a:lstStyle/>
            <a:p>
              <a:pPr>
                <a:spcAft>
                  <a:spcPts val="900"/>
                </a:spcAft>
              </a:pPr>
              <a:r>
                <a:rPr lang="en-US" altLang="zh-CN" sz="2000" b="1">
                  <a:solidFill>
                    <a:srgbClr val="000000"/>
                  </a:solidFill>
                  <a:latin typeface="+mn-ea"/>
                </a:rPr>
                <a:t>Future Works:</a:t>
              </a:r>
            </a:p>
            <a:p>
              <a:pPr>
                <a:spcAft>
                  <a:spcPts val="900"/>
                </a:spcAft>
              </a:pPr>
              <a:r>
                <a:rPr lang="en-US" altLang="zh-CN" sz="2000">
                  <a:solidFill>
                    <a:srgbClr val="000000"/>
                  </a:solidFill>
                  <a:latin typeface="+mn-ea"/>
                </a:rPr>
                <a:t>Algorithm upgrade, massive stochastic simulation, SDM+CSI coupling analyzation.</a:t>
              </a:r>
            </a:p>
          </p:txBody>
        </p:sp>
      </p:grpSp>
    </p:spTree>
    <p:extLst>
      <p:ext uri="{BB962C8B-B14F-4D97-AF65-F5344CB8AC3E}">
        <p14:creationId xmlns:p14="http://schemas.microsoft.com/office/powerpoint/2010/main" val="16526630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927B0A84-097E-450D-9911-B856D891CDF7}"/>
              </a:ext>
            </a:extLst>
          </p:cNvPr>
          <p:cNvGrpSpPr/>
          <p:nvPr/>
        </p:nvGrpSpPr>
        <p:grpSpPr>
          <a:xfrm>
            <a:off x="375022" y="2004736"/>
            <a:ext cx="6399258" cy="1589602"/>
            <a:chOff x="289777" y="2432119"/>
            <a:chExt cx="6399258" cy="1589602"/>
          </a:xfrm>
        </p:grpSpPr>
        <p:sp>
          <p:nvSpPr>
            <p:cNvPr id="14" name="矩形 13">
              <a:extLst>
                <a:ext uri="{FF2B5EF4-FFF2-40B4-BE49-F238E27FC236}">
                  <a16:creationId xmlns:a16="http://schemas.microsoft.com/office/drawing/2014/main" id="{B736112A-A7EA-45A8-9CC6-F43F13DBCD40}"/>
                </a:ext>
              </a:extLst>
            </p:cNvPr>
            <p:cNvSpPr/>
            <p:nvPr/>
          </p:nvSpPr>
          <p:spPr>
            <a:xfrm>
              <a:off x="289777" y="2496635"/>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5C509CDE-35C0-497D-A4BE-2BA4AFE213AA}"/>
                </a:ext>
              </a:extLst>
            </p:cNvPr>
            <p:cNvSpPr txBox="1"/>
            <p:nvPr/>
          </p:nvSpPr>
          <p:spPr>
            <a:xfrm>
              <a:off x="812799" y="2432119"/>
              <a:ext cx="5876236" cy="1589602"/>
            </a:xfrm>
            <a:prstGeom prst="rect">
              <a:avLst/>
            </a:prstGeom>
            <a:noFill/>
          </p:spPr>
          <p:txBody>
            <a:bodyPr wrap="square" rtlCol="0">
              <a:spAutoFit/>
            </a:bodyPr>
            <a:lstStyle/>
            <a:p>
              <a:pPr>
                <a:spcAft>
                  <a:spcPts val="900"/>
                </a:spcAft>
              </a:pPr>
              <a:r>
                <a:rPr lang="en-US" altLang="zh-CN" sz="2000" b="1">
                  <a:solidFill>
                    <a:srgbClr val="000000"/>
                  </a:solidFill>
                  <a:latin typeface="+mn-ea"/>
                </a:rPr>
                <a:t>The Management Dilemma</a:t>
              </a:r>
            </a:p>
            <a:p>
              <a:pPr marL="342900" indent="-342900">
                <a:lnSpc>
                  <a:spcPct val="120000"/>
                </a:lnSpc>
                <a:spcAft>
                  <a:spcPts val="0"/>
                </a:spcAft>
                <a:buFont typeface="Arial" panose="020B0604020202020204" pitchFamily="34" charset="0"/>
                <a:buChar char="•"/>
              </a:pPr>
              <a:r>
                <a:rPr lang="en-US" altLang="zh-CN" sz="2000">
                  <a:solidFill>
                    <a:srgbClr val="000000"/>
                  </a:solidFill>
                  <a:latin typeface="+mn-ea"/>
                </a:rPr>
                <a:t>Navigating between short-term space traffic coordination and long-term environment health targets requires distinct metric dimensions.</a:t>
              </a:r>
              <a:endParaRPr lang="zh-CN" altLang="en-US" sz="2000">
                <a:solidFill>
                  <a:srgbClr val="000000"/>
                </a:solidFill>
                <a:latin typeface="+mn-ea"/>
              </a:endParaRPr>
            </a:p>
          </p:txBody>
        </p:sp>
      </p:grpSp>
      <p:grpSp>
        <p:nvGrpSpPr>
          <p:cNvPr id="48" name="组合 47">
            <a:extLst>
              <a:ext uri="{FF2B5EF4-FFF2-40B4-BE49-F238E27FC236}">
                <a16:creationId xmlns:a16="http://schemas.microsoft.com/office/drawing/2014/main" id="{01721AE7-00DB-44AF-B77C-624F0EC7FEB0}"/>
              </a:ext>
            </a:extLst>
          </p:cNvPr>
          <p:cNvGrpSpPr/>
          <p:nvPr/>
        </p:nvGrpSpPr>
        <p:grpSpPr>
          <a:xfrm>
            <a:off x="375022" y="3887225"/>
            <a:ext cx="6393525" cy="1220270"/>
            <a:chOff x="289777" y="3429000"/>
            <a:chExt cx="6393525" cy="1220270"/>
          </a:xfrm>
        </p:grpSpPr>
        <p:sp>
          <p:nvSpPr>
            <p:cNvPr id="16" name="矩形 15">
              <a:extLst>
                <a:ext uri="{FF2B5EF4-FFF2-40B4-BE49-F238E27FC236}">
                  <a16:creationId xmlns:a16="http://schemas.microsoft.com/office/drawing/2014/main" id="{0472CB75-F05C-4408-99E8-547C4017A57E}"/>
                </a:ext>
              </a:extLst>
            </p:cNvPr>
            <p:cNvSpPr/>
            <p:nvPr/>
          </p:nvSpPr>
          <p:spPr>
            <a:xfrm>
              <a:off x="289777" y="3493516"/>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082D2A0B-0FA4-4BCB-AE56-998A21431D6E}"/>
                </a:ext>
              </a:extLst>
            </p:cNvPr>
            <p:cNvSpPr txBox="1"/>
            <p:nvPr/>
          </p:nvSpPr>
          <p:spPr>
            <a:xfrm>
              <a:off x="812799" y="3429000"/>
              <a:ext cx="5870503" cy="1220270"/>
            </a:xfrm>
            <a:prstGeom prst="rect">
              <a:avLst/>
            </a:prstGeom>
            <a:noFill/>
          </p:spPr>
          <p:txBody>
            <a:bodyPr wrap="square" rtlCol="0">
              <a:spAutoFit/>
            </a:bodyPr>
            <a:lstStyle>
              <a:defPPr>
                <a:defRPr lang="en-US"/>
              </a:defPPr>
              <a:lvl1pPr>
                <a:spcAft>
                  <a:spcPts val="900"/>
                </a:spcAft>
                <a:defRPr sz="2000">
                  <a:solidFill>
                    <a:srgbClr val="000000"/>
                  </a:solidFill>
                  <a:latin typeface="+mn-ea"/>
                </a:defRPr>
              </a:lvl1pPr>
            </a:lstStyle>
            <a:p>
              <a:r>
                <a:rPr lang="en-US" altLang="zh-CN" b="1"/>
                <a:t>CSI : Analytical Diagnostic Scale</a:t>
              </a:r>
            </a:p>
            <a:p>
              <a:pPr marL="342900" indent="-342900">
                <a:lnSpc>
                  <a:spcPct val="120000"/>
                </a:lnSpc>
                <a:spcAft>
                  <a:spcPts val="0"/>
                </a:spcAft>
                <a:buFont typeface="Arial" panose="020B0604020202020204" pitchFamily="34" charset="0"/>
                <a:buChar char="•"/>
              </a:pPr>
              <a:r>
                <a:rPr lang="en-US" altLang="zh-CN"/>
                <a:t>Evaluates individual spacecraft and altitude shells via instantaneous epoch snapshots.</a:t>
              </a:r>
            </a:p>
          </p:txBody>
        </p:sp>
      </p:grpSp>
      <p:grpSp>
        <p:nvGrpSpPr>
          <p:cNvPr id="10" name="组合 9">
            <a:extLst>
              <a:ext uri="{FF2B5EF4-FFF2-40B4-BE49-F238E27FC236}">
                <a16:creationId xmlns:a16="http://schemas.microsoft.com/office/drawing/2014/main" id="{5E51A494-8351-49EB-819A-9458D05AC4CA}"/>
              </a:ext>
            </a:extLst>
          </p:cNvPr>
          <p:cNvGrpSpPr/>
          <p:nvPr/>
        </p:nvGrpSpPr>
        <p:grpSpPr>
          <a:xfrm>
            <a:off x="375022" y="5400382"/>
            <a:ext cx="6061326" cy="1131079"/>
            <a:chOff x="289777" y="4733657"/>
            <a:chExt cx="6061326" cy="1131079"/>
          </a:xfrm>
        </p:grpSpPr>
        <p:sp>
          <p:nvSpPr>
            <p:cNvPr id="20" name="矩形 19">
              <a:extLst>
                <a:ext uri="{FF2B5EF4-FFF2-40B4-BE49-F238E27FC236}">
                  <a16:creationId xmlns:a16="http://schemas.microsoft.com/office/drawing/2014/main" id="{A1D6F268-ECB2-47D7-A9F6-2DE8BB8FDEAA}"/>
                </a:ext>
              </a:extLst>
            </p:cNvPr>
            <p:cNvSpPr/>
            <p:nvPr/>
          </p:nvSpPr>
          <p:spPr>
            <a:xfrm>
              <a:off x="289777" y="4798173"/>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3CF72CCA-CF00-47F0-AA01-0999377CEAFC}"/>
                </a:ext>
              </a:extLst>
            </p:cNvPr>
            <p:cNvSpPr txBox="1"/>
            <p:nvPr/>
          </p:nvSpPr>
          <p:spPr>
            <a:xfrm>
              <a:off x="812798" y="4733657"/>
              <a:ext cx="5538305" cy="1131079"/>
            </a:xfrm>
            <a:prstGeom prst="rect">
              <a:avLst/>
            </a:prstGeom>
            <a:noFill/>
          </p:spPr>
          <p:txBody>
            <a:bodyPr wrap="square" rtlCol="0">
              <a:spAutoFit/>
            </a:bodyPr>
            <a:lstStyle/>
            <a:p>
              <a:pPr>
                <a:spcAft>
                  <a:spcPts val="900"/>
                </a:spcAft>
              </a:pPr>
              <a:r>
                <a:rPr lang="en-US" altLang="zh-CN" sz="2000" b="1">
                  <a:solidFill>
                    <a:srgbClr val="000000"/>
                  </a:solidFill>
                  <a:latin typeface="+mn-ea"/>
                </a:rPr>
                <a:t>SDM : High-Fidelity Evolutionary Engine</a:t>
              </a:r>
            </a:p>
            <a:p>
              <a:pPr marL="342900" indent="-342900">
                <a:spcAft>
                  <a:spcPts val="900"/>
                </a:spcAft>
                <a:buFont typeface="Arial" panose="020B0604020202020204" pitchFamily="34" charset="0"/>
                <a:buChar char="•"/>
              </a:pPr>
              <a:r>
                <a:rPr lang="en-US" altLang="zh-CN" sz="2000">
                  <a:solidFill>
                    <a:srgbClr val="000000"/>
                  </a:solidFill>
                  <a:latin typeface="+mn-ea"/>
                </a:rPr>
                <a:t>Simulates macro-environmental trends by coupling multi-regime physical mechanisms.</a:t>
              </a:r>
            </a:p>
          </p:txBody>
        </p:sp>
      </p:grpSp>
      <p:pic>
        <p:nvPicPr>
          <p:cNvPr id="7" name="图片 6">
            <a:extLst>
              <a:ext uri="{FF2B5EF4-FFF2-40B4-BE49-F238E27FC236}">
                <a16:creationId xmlns:a16="http://schemas.microsoft.com/office/drawing/2014/main" id="{107841B2-3DA8-4949-8F3C-F850742243E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52970" y="720484"/>
            <a:ext cx="4816916" cy="3150687"/>
          </a:xfrm>
          <a:prstGeom prst="rect">
            <a:avLst/>
          </a:prstGeom>
        </p:spPr>
      </p:pic>
      <p:pic>
        <p:nvPicPr>
          <p:cNvPr id="9" name="图片 8">
            <a:extLst>
              <a:ext uri="{FF2B5EF4-FFF2-40B4-BE49-F238E27FC236}">
                <a16:creationId xmlns:a16="http://schemas.microsoft.com/office/drawing/2014/main" id="{24F1B985-602B-4C55-BBF8-B4E495FBC1F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48175" y="3793122"/>
            <a:ext cx="4626505" cy="2973735"/>
          </a:xfrm>
          <a:prstGeom prst="rect">
            <a:avLst/>
          </a:prstGeom>
        </p:spPr>
      </p:pic>
      <p:grpSp>
        <p:nvGrpSpPr>
          <p:cNvPr id="24" name="组合 23">
            <a:extLst>
              <a:ext uri="{FF2B5EF4-FFF2-40B4-BE49-F238E27FC236}">
                <a16:creationId xmlns:a16="http://schemas.microsoft.com/office/drawing/2014/main" id="{C246B4B0-02D9-4D79-B3F6-7D3E1A3E427A}"/>
              </a:ext>
            </a:extLst>
          </p:cNvPr>
          <p:cNvGrpSpPr/>
          <p:nvPr/>
        </p:nvGrpSpPr>
        <p:grpSpPr>
          <a:xfrm>
            <a:off x="375022" y="1147635"/>
            <a:ext cx="7298992" cy="430887"/>
            <a:chOff x="289777" y="1582999"/>
            <a:chExt cx="7298992" cy="430887"/>
          </a:xfrm>
        </p:grpSpPr>
        <p:sp>
          <p:nvSpPr>
            <p:cNvPr id="25" name="矩形 24">
              <a:extLst>
                <a:ext uri="{FF2B5EF4-FFF2-40B4-BE49-F238E27FC236}">
                  <a16:creationId xmlns:a16="http://schemas.microsoft.com/office/drawing/2014/main" id="{F1349E3A-3088-490C-AFA8-8E06FD323340}"/>
                </a:ext>
              </a:extLst>
            </p:cNvPr>
            <p:cNvSpPr/>
            <p:nvPr/>
          </p:nvSpPr>
          <p:spPr>
            <a:xfrm>
              <a:off x="289777" y="1647515"/>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1775E79A-5037-4226-A44C-5FB1BE24600A}"/>
                </a:ext>
              </a:extLst>
            </p:cNvPr>
            <p:cNvSpPr txBox="1"/>
            <p:nvPr/>
          </p:nvSpPr>
          <p:spPr>
            <a:xfrm>
              <a:off x="812798" y="1582999"/>
              <a:ext cx="6775971" cy="430887"/>
            </a:xfrm>
            <a:prstGeom prst="rect">
              <a:avLst/>
            </a:prstGeom>
            <a:noFill/>
          </p:spPr>
          <p:txBody>
            <a:bodyPr wrap="square" rtlCol="0">
              <a:spAutoFit/>
            </a:bodyPr>
            <a:lstStyle/>
            <a:p>
              <a:r>
                <a:rPr lang="en-US" altLang="zh-CN" sz="2200" b="1">
                  <a:solidFill>
                    <a:schemeClr val="tx2"/>
                  </a:solidFill>
                  <a:effectLst>
                    <a:outerShdw blurRad="38100" dist="38100" dir="2700000" algn="tl">
                      <a:srgbClr val="000000">
                        <a:alpha val="43137"/>
                      </a:srgbClr>
                    </a:outerShdw>
                  </a:effectLst>
                  <a:latin typeface="+mn-lt"/>
                </a:rPr>
                <a:t>Assessing Space Carrying Capacity</a:t>
              </a:r>
            </a:p>
          </p:txBody>
        </p:sp>
      </p:grpSp>
      <p:sp>
        <p:nvSpPr>
          <p:cNvPr id="29" name="文本框 37">
            <a:extLst>
              <a:ext uri="{FF2B5EF4-FFF2-40B4-BE49-F238E27FC236}">
                <a16:creationId xmlns:a16="http://schemas.microsoft.com/office/drawing/2014/main" id="{B4FD7B69-646B-405A-8EB8-5481966863CF}"/>
              </a:ext>
            </a:extLst>
          </p:cNvPr>
          <p:cNvSpPr txBox="1"/>
          <p:nvPr/>
        </p:nvSpPr>
        <p:spPr>
          <a:xfrm>
            <a:off x="6785064" y="6550223"/>
            <a:ext cx="5029254"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defRPr/>
            </a:pPr>
            <a:r>
              <a:rPr kumimoji="0" lang="en-US" altLang="zh-CN" sz="1400" b="0" i="0" u="none" strike="noStrike" kern="1200" cap="none" spc="0" normalizeH="0" baseline="0" noProof="0">
                <a:ln>
                  <a:noFill/>
                </a:ln>
                <a:solidFill>
                  <a:prstClr val="black"/>
                </a:solidFill>
                <a:effectLst/>
                <a:uLnTx/>
                <a:uFillTx/>
                <a:latin typeface="+mn-ea"/>
              </a:rPr>
              <a:t>ESA report 2025</a:t>
            </a:r>
          </a:p>
        </p:txBody>
      </p:sp>
      <p:sp>
        <p:nvSpPr>
          <p:cNvPr id="23" name="标题 2">
            <a:extLst>
              <a:ext uri="{FF2B5EF4-FFF2-40B4-BE49-F238E27FC236}">
                <a16:creationId xmlns:a16="http://schemas.microsoft.com/office/drawing/2014/main" id="{CDA83D46-754B-4972-822C-BEF8D46CF60D}"/>
              </a:ext>
            </a:extLst>
          </p:cNvPr>
          <p:cNvSpPr txBox="1">
            <a:spLocks/>
          </p:cNvSpPr>
          <p:nvPr/>
        </p:nvSpPr>
        <p:spPr bwMode="white">
          <a:xfrm>
            <a:off x="375022" y="175246"/>
            <a:ext cx="21135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FFFFFF"/>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indent="-180000" algn="ctr">
              <a:buSzPct val="70000"/>
              <a:buFont typeface="Times New Roman" panose="02020603050405020304" pitchFamily="18" charset="0"/>
              <a:buChar char="•"/>
            </a:pPr>
            <a:r>
              <a:rPr lang="en-US" altLang="zh-CN" sz="2000" kern="0">
                <a:latin typeface="+mn-ea"/>
                <a:ea typeface="+mn-ea"/>
                <a:cs typeface="Times New Roman" panose="02020603050405020304" pitchFamily="18" charset="0"/>
              </a:rPr>
              <a:t>Introduction</a:t>
            </a:r>
            <a:r>
              <a:rPr lang="zh-CN" altLang="en-US" sz="2000" kern="0">
                <a:latin typeface="+mn-ea"/>
                <a:ea typeface="+mn-ea"/>
                <a:cs typeface="Times New Roman" panose="02020603050405020304" pitchFamily="18" charset="0"/>
              </a:rPr>
              <a:t> </a:t>
            </a:r>
          </a:p>
        </p:txBody>
      </p:sp>
      <p:sp>
        <p:nvSpPr>
          <p:cNvPr id="28" name="标题 2">
            <a:extLst>
              <a:ext uri="{FF2B5EF4-FFF2-40B4-BE49-F238E27FC236}">
                <a16:creationId xmlns:a16="http://schemas.microsoft.com/office/drawing/2014/main" id="{CB3D64C3-4F78-414C-AE0E-82E3A9C5F121}"/>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err="1">
                <a:latin typeface="+mn-ea"/>
                <a:ea typeface="+mn-ea"/>
              </a:rPr>
              <a:t>CSI+Ecc+Maneuver</a:t>
            </a:r>
            <a:r>
              <a:rPr lang="zh-CN" altLang="en-US" b="0">
                <a:latin typeface="+mn-ea"/>
                <a:ea typeface="+mn-ea"/>
              </a:rPr>
              <a:t> </a:t>
            </a:r>
          </a:p>
        </p:txBody>
      </p:sp>
      <p:sp>
        <p:nvSpPr>
          <p:cNvPr id="30" name="标题 2">
            <a:extLst>
              <a:ext uri="{FF2B5EF4-FFF2-40B4-BE49-F238E27FC236}">
                <a16:creationId xmlns:a16="http://schemas.microsoft.com/office/drawing/2014/main" id="{8C121F6E-BAD0-47B5-9079-D3EDDBDF19F2}"/>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SDM6.0</a:t>
            </a:r>
            <a:endParaRPr lang="zh-CN" altLang="en-US" b="0">
              <a:latin typeface="+mn-ea"/>
              <a:ea typeface="+mn-ea"/>
            </a:endParaRPr>
          </a:p>
        </p:txBody>
      </p:sp>
      <p:sp>
        <p:nvSpPr>
          <p:cNvPr id="31" name="标题 2">
            <a:extLst>
              <a:ext uri="{FF2B5EF4-FFF2-40B4-BE49-F238E27FC236}">
                <a16:creationId xmlns:a16="http://schemas.microsoft.com/office/drawing/2014/main" id="{603C3527-3499-4C01-80B0-4B08200D0A16}"/>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Discussion</a:t>
            </a:r>
            <a:endParaRPr lang="zh-CN" altLang="en-US" b="0">
              <a:latin typeface="+mn-ea"/>
              <a:ea typeface="+mn-ea"/>
            </a:endParaRPr>
          </a:p>
        </p:txBody>
      </p:sp>
      <p:sp>
        <p:nvSpPr>
          <p:cNvPr id="32" name="标题 2">
            <a:extLst>
              <a:ext uri="{FF2B5EF4-FFF2-40B4-BE49-F238E27FC236}">
                <a16:creationId xmlns:a16="http://schemas.microsoft.com/office/drawing/2014/main" id="{BDF87725-50B8-4E8F-B082-A77F744FC686}"/>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CSI+MOID</a:t>
            </a:r>
            <a:r>
              <a:rPr lang="zh-CN" altLang="en-US" b="0">
                <a:latin typeface="+mn-ea"/>
                <a:ea typeface="+mn-ea"/>
              </a:rPr>
              <a:t> </a:t>
            </a:r>
          </a:p>
        </p:txBody>
      </p:sp>
      <p:sp>
        <p:nvSpPr>
          <p:cNvPr id="33" name="文本框 37">
            <a:extLst>
              <a:ext uri="{FF2B5EF4-FFF2-40B4-BE49-F238E27FC236}">
                <a16:creationId xmlns:a16="http://schemas.microsoft.com/office/drawing/2014/main" id="{69E7BCD5-E4E8-49A5-B364-3FFC97C6CC4C}"/>
              </a:ext>
            </a:extLst>
          </p:cNvPr>
          <p:cNvSpPr txBox="1"/>
          <p:nvPr/>
        </p:nvSpPr>
        <p:spPr>
          <a:xfrm>
            <a:off x="2018921" y="6556786"/>
            <a:ext cx="5029254"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defRPr/>
            </a:pPr>
            <a:r>
              <a:rPr kumimoji="0" lang="en-US" altLang="zh-CN" sz="1400" b="0" i="0" u="none" strike="noStrike" kern="1200" cap="none" spc="0" normalizeH="0" baseline="0" noProof="0">
                <a:ln>
                  <a:noFill/>
                </a:ln>
                <a:solidFill>
                  <a:prstClr val="black"/>
                </a:solidFill>
                <a:effectLst/>
                <a:uLnTx/>
                <a:uFillTx/>
                <a:latin typeface="+mn-ea"/>
              </a:rPr>
              <a:t>Letizia, </a:t>
            </a:r>
            <a:r>
              <a:rPr kumimoji="0" lang="en-US" altLang="zh-CN" sz="1400" b="0" i="0" u="none" strike="noStrike" kern="1200" cap="none" spc="0" normalizeH="0" baseline="0" noProof="0" err="1">
                <a:ln>
                  <a:noFill/>
                </a:ln>
                <a:solidFill>
                  <a:prstClr val="black"/>
                </a:solidFill>
                <a:effectLst/>
                <a:uLnTx/>
                <a:uFillTx/>
                <a:latin typeface="+mn-ea"/>
              </a:rPr>
              <a:t>ActaA</a:t>
            </a:r>
            <a:r>
              <a:rPr kumimoji="0" lang="en-US" altLang="zh-CN" sz="1400" b="0" i="0" u="none" strike="noStrike" kern="1200" cap="none" spc="0" normalizeH="0" baseline="0" noProof="0">
                <a:ln>
                  <a:noFill/>
                </a:ln>
                <a:solidFill>
                  <a:prstClr val="black"/>
                </a:solidFill>
                <a:effectLst/>
                <a:uLnTx/>
                <a:uFillTx/>
                <a:latin typeface="+mn-ea"/>
              </a:rPr>
              <a:t> 2026</a:t>
            </a:r>
          </a:p>
        </p:txBody>
      </p:sp>
    </p:spTree>
    <p:extLst>
      <p:ext uri="{BB962C8B-B14F-4D97-AF65-F5344CB8AC3E}">
        <p14:creationId xmlns:p14="http://schemas.microsoft.com/office/powerpoint/2010/main" val="6942969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E405BBF-A8F7-40CE-99E6-0A2ADE7096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83060" y="1900561"/>
            <a:ext cx="7312800" cy="4853264"/>
          </a:xfrm>
          <a:prstGeom prst="rect">
            <a:avLst/>
          </a:prstGeom>
        </p:spPr>
      </p:pic>
      <p:grpSp>
        <p:nvGrpSpPr>
          <p:cNvPr id="26" name="组合 25">
            <a:extLst>
              <a:ext uri="{FF2B5EF4-FFF2-40B4-BE49-F238E27FC236}">
                <a16:creationId xmlns:a16="http://schemas.microsoft.com/office/drawing/2014/main" id="{927B0A84-097E-450D-9911-B856D891CDF7}"/>
              </a:ext>
            </a:extLst>
          </p:cNvPr>
          <p:cNvGrpSpPr/>
          <p:nvPr/>
        </p:nvGrpSpPr>
        <p:grpSpPr>
          <a:xfrm>
            <a:off x="375022" y="2004736"/>
            <a:ext cx="6399258" cy="400110"/>
            <a:chOff x="289777" y="2432119"/>
            <a:chExt cx="6399258" cy="400110"/>
          </a:xfrm>
        </p:grpSpPr>
        <p:sp>
          <p:nvSpPr>
            <p:cNvPr id="14" name="矩形 13">
              <a:extLst>
                <a:ext uri="{FF2B5EF4-FFF2-40B4-BE49-F238E27FC236}">
                  <a16:creationId xmlns:a16="http://schemas.microsoft.com/office/drawing/2014/main" id="{B736112A-A7EA-45A8-9CC6-F43F13DBCD40}"/>
                </a:ext>
              </a:extLst>
            </p:cNvPr>
            <p:cNvSpPr/>
            <p:nvPr/>
          </p:nvSpPr>
          <p:spPr>
            <a:xfrm>
              <a:off x="289777" y="2496635"/>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5C509CDE-35C0-497D-A4BE-2BA4AFE213AA}"/>
                </a:ext>
              </a:extLst>
            </p:cNvPr>
            <p:cNvSpPr txBox="1"/>
            <p:nvPr/>
          </p:nvSpPr>
          <p:spPr>
            <a:xfrm>
              <a:off x="812799" y="2432119"/>
              <a:ext cx="5876236" cy="400110"/>
            </a:xfrm>
            <a:prstGeom prst="rect">
              <a:avLst/>
            </a:prstGeom>
            <a:noFill/>
          </p:spPr>
          <p:txBody>
            <a:bodyPr wrap="square" rtlCol="0">
              <a:spAutoFit/>
            </a:bodyPr>
            <a:lstStyle/>
            <a:p>
              <a:pPr>
                <a:spcAft>
                  <a:spcPts val="900"/>
                </a:spcAft>
              </a:pPr>
              <a:r>
                <a:rPr lang="en-US" altLang="zh-CN" sz="2000" b="1">
                  <a:solidFill>
                    <a:srgbClr val="000000"/>
                  </a:solidFill>
                  <a:latin typeface="+mn-ea"/>
                </a:rPr>
                <a:t>Formulation</a:t>
              </a:r>
              <a:endParaRPr lang="zh-CN" altLang="en-US" sz="2000" b="1">
                <a:solidFill>
                  <a:srgbClr val="000000"/>
                </a:solidFill>
                <a:latin typeface="+mn-ea"/>
              </a:endParaRPr>
            </a:p>
          </p:txBody>
        </p:sp>
      </p:grpSp>
      <p:sp>
        <p:nvSpPr>
          <p:cNvPr id="17" name="文本框 16">
            <a:extLst>
              <a:ext uri="{FF2B5EF4-FFF2-40B4-BE49-F238E27FC236}">
                <a16:creationId xmlns:a16="http://schemas.microsoft.com/office/drawing/2014/main" id="{082D2A0B-0FA4-4BCB-AE56-998A21431D6E}"/>
              </a:ext>
            </a:extLst>
          </p:cNvPr>
          <p:cNvSpPr txBox="1"/>
          <p:nvPr/>
        </p:nvSpPr>
        <p:spPr>
          <a:xfrm>
            <a:off x="898044" y="3201425"/>
            <a:ext cx="3836002" cy="797078"/>
          </a:xfrm>
          <a:prstGeom prst="rect">
            <a:avLst/>
          </a:prstGeom>
          <a:noFill/>
        </p:spPr>
        <p:txBody>
          <a:bodyPr wrap="square" rtlCol="0">
            <a:spAutoFit/>
          </a:bodyPr>
          <a:lstStyle>
            <a:defPPr>
              <a:defRPr lang="en-US"/>
            </a:defPPr>
            <a:lvl1pPr>
              <a:spcAft>
                <a:spcPts val="900"/>
              </a:spcAft>
              <a:defRPr sz="2000">
                <a:solidFill>
                  <a:srgbClr val="000000"/>
                </a:solidFill>
                <a:latin typeface="+mn-ea"/>
              </a:defRPr>
            </a:lvl1pPr>
          </a:lstStyle>
          <a:p>
            <a:pPr marL="342900" indent="-342900">
              <a:lnSpc>
                <a:spcPct val="120000"/>
              </a:lnSpc>
              <a:spcAft>
                <a:spcPts val="0"/>
              </a:spcAft>
              <a:buFont typeface="Arial" panose="020B0604020202020204" pitchFamily="34" charset="0"/>
              <a:buChar char="•"/>
            </a:pPr>
            <a:r>
              <a:rPr lang="en-US" altLang="zh-CN">
                <a:solidFill>
                  <a:schemeClr val="tx1"/>
                </a:solidFill>
              </a:rPr>
              <a:t>Quantifying individual object environmental criticality.</a:t>
            </a:r>
          </a:p>
        </p:txBody>
      </p:sp>
      <p:grpSp>
        <p:nvGrpSpPr>
          <p:cNvPr id="10" name="组合 9">
            <a:extLst>
              <a:ext uri="{FF2B5EF4-FFF2-40B4-BE49-F238E27FC236}">
                <a16:creationId xmlns:a16="http://schemas.microsoft.com/office/drawing/2014/main" id="{5E51A494-8351-49EB-819A-9458D05AC4CA}"/>
              </a:ext>
            </a:extLst>
          </p:cNvPr>
          <p:cNvGrpSpPr/>
          <p:nvPr/>
        </p:nvGrpSpPr>
        <p:grpSpPr>
          <a:xfrm>
            <a:off x="375022" y="4080870"/>
            <a:ext cx="4359024" cy="2669962"/>
            <a:chOff x="289777" y="4733657"/>
            <a:chExt cx="4359024" cy="2669962"/>
          </a:xfrm>
        </p:grpSpPr>
        <p:sp>
          <p:nvSpPr>
            <p:cNvPr id="20" name="矩形 19">
              <a:extLst>
                <a:ext uri="{FF2B5EF4-FFF2-40B4-BE49-F238E27FC236}">
                  <a16:creationId xmlns:a16="http://schemas.microsoft.com/office/drawing/2014/main" id="{A1D6F268-ECB2-47D7-A9F6-2DE8BB8FDEAA}"/>
                </a:ext>
              </a:extLst>
            </p:cNvPr>
            <p:cNvSpPr/>
            <p:nvPr/>
          </p:nvSpPr>
          <p:spPr>
            <a:xfrm>
              <a:off x="289777" y="4798173"/>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3CF72CCA-CF00-47F0-AA01-0999377CEAFC}"/>
                </a:ext>
              </a:extLst>
            </p:cNvPr>
            <p:cNvSpPr txBox="1"/>
            <p:nvPr/>
          </p:nvSpPr>
          <p:spPr>
            <a:xfrm>
              <a:off x="812798" y="4733657"/>
              <a:ext cx="3836003" cy="2669962"/>
            </a:xfrm>
            <a:prstGeom prst="rect">
              <a:avLst/>
            </a:prstGeom>
            <a:noFill/>
          </p:spPr>
          <p:txBody>
            <a:bodyPr wrap="square" rtlCol="0">
              <a:spAutoFit/>
            </a:bodyPr>
            <a:lstStyle/>
            <a:p>
              <a:pPr>
                <a:spcAft>
                  <a:spcPts val="900"/>
                </a:spcAft>
              </a:pPr>
              <a:r>
                <a:rPr lang="en-US" altLang="zh-CN" sz="2000" b="1">
                  <a:solidFill>
                    <a:srgbClr val="000000"/>
                  </a:solidFill>
                  <a:latin typeface="+mn-ea"/>
                </a:rPr>
                <a:t>Dataset Setup</a:t>
              </a:r>
            </a:p>
            <a:p>
              <a:pPr marL="342900" indent="-342900">
                <a:spcAft>
                  <a:spcPts val="0"/>
                </a:spcAft>
                <a:buFont typeface="Arial" panose="020B0604020202020204" pitchFamily="34" charset="0"/>
                <a:buChar char="•"/>
              </a:pPr>
              <a:r>
                <a:rPr lang="en-US" altLang="zh-CN" sz="2000">
                  <a:solidFill>
                    <a:srgbClr val="000000"/>
                  </a:solidFill>
                  <a:latin typeface="+mn-ea"/>
                </a:rPr>
                <a:t>2025 LEO environment extrapolated via SDM5, based on MASTER-2009.</a:t>
              </a:r>
            </a:p>
            <a:p>
              <a:pPr marL="342900" indent="-342900">
                <a:spcAft>
                  <a:spcPts val="0"/>
                </a:spcAft>
                <a:buFont typeface="Arial" panose="020B0604020202020204" pitchFamily="34" charset="0"/>
                <a:buChar char="•"/>
              </a:pPr>
              <a:r>
                <a:rPr lang="en-US" altLang="zh-CN" sz="2000">
                  <a:solidFill>
                    <a:srgbClr val="000000"/>
                  </a:solidFill>
                  <a:latin typeface="+mn-ea"/>
                </a:rPr>
                <a:t>Background density computed down to d &gt;= 5 cm</a:t>
              </a:r>
            </a:p>
            <a:p>
              <a:pPr marL="342900" indent="-342900">
                <a:spcAft>
                  <a:spcPts val="0"/>
                </a:spcAft>
                <a:buFont typeface="Arial" panose="020B0604020202020204" pitchFamily="34" charset="0"/>
                <a:buChar char="•"/>
              </a:pPr>
              <a:r>
                <a:rPr lang="en-US" altLang="zh-CN" sz="2000">
                  <a:solidFill>
                    <a:srgbClr val="000000"/>
                  </a:solidFill>
                  <a:latin typeface="+mn-ea"/>
                </a:rPr>
                <a:t>Target population filtered at  d &gt;= 10 cm</a:t>
              </a:r>
            </a:p>
          </p:txBody>
        </p:sp>
      </p:grpSp>
      <p:grpSp>
        <p:nvGrpSpPr>
          <p:cNvPr id="24" name="组合 23">
            <a:extLst>
              <a:ext uri="{FF2B5EF4-FFF2-40B4-BE49-F238E27FC236}">
                <a16:creationId xmlns:a16="http://schemas.microsoft.com/office/drawing/2014/main" id="{C246B4B0-02D9-4D79-B3F6-7D3E1A3E427A}"/>
              </a:ext>
            </a:extLst>
          </p:cNvPr>
          <p:cNvGrpSpPr/>
          <p:nvPr/>
        </p:nvGrpSpPr>
        <p:grpSpPr>
          <a:xfrm>
            <a:off x="375022" y="1147635"/>
            <a:ext cx="9920046" cy="430887"/>
            <a:chOff x="289777" y="1582999"/>
            <a:chExt cx="9920046" cy="430887"/>
          </a:xfrm>
        </p:grpSpPr>
        <p:sp>
          <p:nvSpPr>
            <p:cNvPr id="25" name="矩形 24">
              <a:extLst>
                <a:ext uri="{FF2B5EF4-FFF2-40B4-BE49-F238E27FC236}">
                  <a16:creationId xmlns:a16="http://schemas.microsoft.com/office/drawing/2014/main" id="{F1349E3A-3088-490C-AFA8-8E06FD323340}"/>
                </a:ext>
              </a:extLst>
            </p:cNvPr>
            <p:cNvSpPr/>
            <p:nvPr/>
          </p:nvSpPr>
          <p:spPr>
            <a:xfrm>
              <a:off x="289777" y="1647515"/>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1775E79A-5037-4226-A44C-5FB1BE24600A}"/>
                </a:ext>
              </a:extLst>
            </p:cNvPr>
            <p:cNvSpPr txBox="1"/>
            <p:nvPr/>
          </p:nvSpPr>
          <p:spPr>
            <a:xfrm>
              <a:off x="812799" y="1582999"/>
              <a:ext cx="9397024" cy="430887"/>
            </a:xfrm>
            <a:prstGeom prst="rect">
              <a:avLst/>
            </a:prstGeom>
            <a:noFill/>
          </p:spPr>
          <p:txBody>
            <a:bodyPr wrap="square" rtlCol="0">
              <a:spAutoFit/>
            </a:bodyPr>
            <a:lstStyle/>
            <a:p>
              <a:r>
                <a:rPr lang="en-US" altLang="zh-CN" sz="2200" b="1">
                  <a:solidFill>
                    <a:schemeClr val="tx2"/>
                  </a:solidFill>
                  <a:effectLst>
                    <a:outerShdw blurRad="38100" dist="38100" dir="2700000" algn="tl">
                      <a:srgbClr val="000000">
                        <a:alpha val="43137"/>
                      </a:srgbClr>
                    </a:outerShdw>
                  </a:effectLst>
                  <a:latin typeface="+mn-lt"/>
                </a:rPr>
                <a:t>Criticality of Spacecraft Index (CSI)</a:t>
              </a:r>
            </a:p>
          </p:txBody>
        </p:sp>
      </p:grpSp>
      <p:sp>
        <p:nvSpPr>
          <p:cNvPr id="23" name="文本框 37">
            <a:extLst>
              <a:ext uri="{FF2B5EF4-FFF2-40B4-BE49-F238E27FC236}">
                <a16:creationId xmlns:a16="http://schemas.microsoft.com/office/drawing/2014/main" id="{C0808860-32E8-4135-AFF3-7556FBEEBA62}"/>
              </a:ext>
            </a:extLst>
          </p:cNvPr>
          <p:cNvSpPr txBox="1"/>
          <p:nvPr/>
        </p:nvSpPr>
        <p:spPr>
          <a:xfrm>
            <a:off x="6785064" y="6550223"/>
            <a:ext cx="5029254"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defRPr/>
            </a:pPr>
            <a:r>
              <a:rPr kumimoji="0" lang="en-US" altLang="zh-CN" sz="1400" b="0" i="0" u="none" strike="noStrike" kern="1200" cap="none" spc="0" normalizeH="0" baseline="0" noProof="0">
                <a:ln>
                  <a:noFill/>
                </a:ln>
                <a:solidFill>
                  <a:prstClr val="black"/>
                </a:solidFill>
                <a:effectLst/>
                <a:uLnTx/>
                <a:uFillTx/>
                <a:latin typeface="+mn-ea"/>
              </a:rPr>
              <a:t>Rossi, ASR 2025</a:t>
            </a:r>
          </a:p>
        </p:txBody>
      </p:sp>
      <p:graphicFrame>
        <p:nvGraphicFramePr>
          <p:cNvPr id="7" name="对象 6">
            <a:extLst>
              <a:ext uri="{FF2B5EF4-FFF2-40B4-BE49-F238E27FC236}">
                <a16:creationId xmlns:a16="http://schemas.microsoft.com/office/drawing/2014/main" id="{661F1EFE-504E-4F42-A9B6-14CF944C6BE0}"/>
              </a:ext>
            </a:extLst>
          </p:cNvPr>
          <p:cNvGraphicFramePr>
            <a:graphicFrameLocks noChangeAspect="1"/>
          </p:cNvGraphicFramePr>
          <p:nvPr>
            <p:extLst>
              <p:ext uri="{D42A27DB-BD31-4B8C-83A1-F6EECF244321}">
                <p14:modId xmlns:p14="http://schemas.microsoft.com/office/powerpoint/2010/main" val="1705626102"/>
              </p:ext>
            </p:extLst>
          </p:nvPr>
        </p:nvGraphicFramePr>
        <p:xfrm>
          <a:off x="915644" y="2399944"/>
          <a:ext cx="3524250" cy="887413"/>
        </p:xfrm>
        <a:graphic>
          <a:graphicData uri="http://schemas.openxmlformats.org/presentationml/2006/ole">
            <mc:AlternateContent xmlns:mc="http://schemas.openxmlformats.org/markup-compatibility/2006">
              <mc:Choice xmlns:v="urn:schemas-microsoft-com:vml" Requires="v">
                <p:oleObj name="Equation" r:id="rId4" imgW="3523583" imgH="887072" progId="Equation.DSMT4">
                  <p:embed/>
                </p:oleObj>
              </mc:Choice>
              <mc:Fallback>
                <p:oleObj name="Equation" r:id="rId4" imgW="3523583" imgH="887072" progId="Equation.DSMT4">
                  <p:embed/>
                  <p:pic>
                    <p:nvPicPr>
                      <p:cNvPr id="0" name=""/>
                      <p:cNvPicPr/>
                      <p:nvPr/>
                    </p:nvPicPr>
                    <p:blipFill>
                      <a:blip r:embed="rId5"/>
                      <a:stretch>
                        <a:fillRect/>
                      </a:stretch>
                    </p:blipFill>
                    <p:spPr>
                      <a:xfrm>
                        <a:off x="915644" y="2399944"/>
                        <a:ext cx="3524250" cy="887413"/>
                      </a:xfrm>
                      <a:prstGeom prst="rect">
                        <a:avLst/>
                      </a:prstGeom>
                    </p:spPr>
                  </p:pic>
                </p:oleObj>
              </mc:Fallback>
            </mc:AlternateContent>
          </a:graphicData>
        </a:graphic>
      </p:graphicFrame>
      <p:sp>
        <p:nvSpPr>
          <p:cNvPr id="33" name="标题 2">
            <a:extLst>
              <a:ext uri="{FF2B5EF4-FFF2-40B4-BE49-F238E27FC236}">
                <a16:creationId xmlns:a16="http://schemas.microsoft.com/office/drawing/2014/main" id="{81FF7156-7D4C-4D93-AF29-EAD08C13EA23}"/>
              </a:ext>
            </a:extLst>
          </p:cNvPr>
          <p:cNvSpPr txBox="1">
            <a:spLocks/>
          </p:cNvSpPr>
          <p:nvPr/>
        </p:nvSpPr>
        <p:spPr bwMode="white">
          <a:xfrm>
            <a:off x="375022" y="175246"/>
            <a:ext cx="21135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FFFFFF"/>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indent="-180000" algn="ctr">
              <a:buSzPct val="70000"/>
              <a:buFont typeface="Times New Roman" panose="02020603050405020304" pitchFamily="18" charset="0"/>
              <a:buChar char="•"/>
            </a:pPr>
            <a:r>
              <a:rPr lang="en-US" altLang="zh-CN" sz="2000" b="0" kern="0">
                <a:latin typeface="+mn-ea"/>
                <a:ea typeface="+mn-ea"/>
                <a:cs typeface="Times New Roman" panose="02020603050405020304" pitchFamily="18" charset="0"/>
              </a:rPr>
              <a:t>Introduction</a:t>
            </a:r>
            <a:r>
              <a:rPr lang="zh-CN" altLang="en-US" sz="2000" b="0" kern="0">
                <a:latin typeface="+mn-ea"/>
                <a:ea typeface="+mn-ea"/>
                <a:cs typeface="Times New Roman" panose="02020603050405020304" pitchFamily="18" charset="0"/>
              </a:rPr>
              <a:t> </a:t>
            </a:r>
          </a:p>
        </p:txBody>
      </p:sp>
      <p:sp>
        <p:nvSpPr>
          <p:cNvPr id="34" name="标题 2">
            <a:extLst>
              <a:ext uri="{FF2B5EF4-FFF2-40B4-BE49-F238E27FC236}">
                <a16:creationId xmlns:a16="http://schemas.microsoft.com/office/drawing/2014/main" id="{27D01C6D-BB3F-4575-879C-310A058595AF}"/>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err="1">
                <a:latin typeface="+mn-ea"/>
                <a:ea typeface="+mn-ea"/>
              </a:rPr>
              <a:t>CSI+Ecc+Maneuver</a:t>
            </a:r>
            <a:r>
              <a:rPr lang="zh-CN" altLang="en-US">
                <a:latin typeface="+mn-ea"/>
                <a:ea typeface="+mn-ea"/>
              </a:rPr>
              <a:t> </a:t>
            </a:r>
          </a:p>
        </p:txBody>
      </p:sp>
      <p:sp>
        <p:nvSpPr>
          <p:cNvPr id="35" name="标题 2">
            <a:extLst>
              <a:ext uri="{FF2B5EF4-FFF2-40B4-BE49-F238E27FC236}">
                <a16:creationId xmlns:a16="http://schemas.microsoft.com/office/drawing/2014/main" id="{CAD7CC8A-31A5-47EC-B7D2-F724FD3C910F}"/>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SDM6.0</a:t>
            </a:r>
            <a:endParaRPr lang="zh-CN" altLang="en-US" b="0">
              <a:latin typeface="+mn-ea"/>
              <a:ea typeface="+mn-ea"/>
            </a:endParaRPr>
          </a:p>
        </p:txBody>
      </p:sp>
      <p:sp>
        <p:nvSpPr>
          <p:cNvPr id="36" name="标题 2">
            <a:extLst>
              <a:ext uri="{FF2B5EF4-FFF2-40B4-BE49-F238E27FC236}">
                <a16:creationId xmlns:a16="http://schemas.microsoft.com/office/drawing/2014/main" id="{585F2E84-1D44-4102-B90C-0B6D862C6C42}"/>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Discussion</a:t>
            </a:r>
            <a:endParaRPr lang="zh-CN" altLang="en-US" b="0">
              <a:latin typeface="+mn-ea"/>
              <a:ea typeface="+mn-ea"/>
            </a:endParaRPr>
          </a:p>
        </p:txBody>
      </p:sp>
      <p:sp>
        <p:nvSpPr>
          <p:cNvPr id="37" name="标题 2">
            <a:extLst>
              <a:ext uri="{FF2B5EF4-FFF2-40B4-BE49-F238E27FC236}">
                <a16:creationId xmlns:a16="http://schemas.microsoft.com/office/drawing/2014/main" id="{5E11D769-8A1E-4732-963F-52241A49B680}"/>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CSI+MOID</a:t>
            </a:r>
            <a:r>
              <a:rPr lang="zh-CN" altLang="en-US" b="0">
                <a:latin typeface="+mn-ea"/>
                <a:ea typeface="+mn-ea"/>
              </a:rPr>
              <a:t> </a:t>
            </a:r>
          </a:p>
        </p:txBody>
      </p:sp>
    </p:spTree>
    <p:extLst>
      <p:ext uri="{BB962C8B-B14F-4D97-AF65-F5344CB8AC3E}">
        <p14:creationId xmlns:p14="http://schemas.microsoft.com/office/powerpoint/2010/main" val="10839708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C246B4B0-02D9-4D79-B3F6-7D3E1A3E427A}"/>
              </a:ext>
            </a:extLst>
          </p:cNvPr>
          <p:cNvGrpSpPr/>
          <p:nvPr/>
        </p:nvGrpSpPr>
        <p:grpSpPr>
          <a:xfrm>
            <a:off x="375022" y="1147635"/>
            <a:ext cx="9920046" cy="430887"/>
            <a:chOff x="289777" y="1582999"/>
            <a:chExt cx="9920046" cy="430887"/>
          </a:xfrm>
        </p:grpSpPr>
        <p:sp>
          <p:nvSpPr>
            <p:cNvPr id="25" name="矩形 24">
              <a:extLst>
                <a:ext uri="{FF2B5EF4-FFF2-40B4-BE49-F238E27FC236}">
                  <a16:creationId xmlns:a16="http://schemas.microsoft.com/office/drawing/2014/main" id="{F1349E3A-3088-490C-AFA8-8E06FD323340}"/>
                </a:ext>
              </a:extLst>
            </p:cNvPr>
            <p:cNvSpPr/>
            <p:nvPr/>
          </p:nvSpPr>
          <p:spPr>
            <a:xfrm>
              <a:off x="289777" y="1647515"/>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1775E79A-5037-4226-A44C-5FB1BE24600A}"/>
                </a:ext>
              </a:extLst>
            </p:cNvPr>
            <p:cNvSpPr txBox="1"/>
            <p:nvPr/>
          </p:nvSpPr>
          <p:spPr>
            <a:xfrm>
              <a:off x="812799" y="1582999"/>
              <a:ext cx="9397024" cy="430887"/>
            </a:xfrm>
            <a:prstGeom prst="rect">
              <a:avLst/>
            </a:prstGeom>
            <a:noFill/>
          </p:spPr>
          <p:txBody>
            <a:bodyPr wrap="square" rtlCol="0">
              <a:spAutoFit/>
            </a:bodyPr>
            <a:lstStyle/>
            <a:p>
              <a:r>
                <a:rPr lang="en-US" altLang="zh-CN" sz="2200" b="1">
                  <a:solidFill>
                    <a:schemeClr val="tx2"/>
                  </a:solidFill>
                  <a:effectLst>
                    <a:outerShdw blurRad="38100" dist="38100" dir="2700000" algn="tl">
                      <a:srgbClr val="000000">
                        <a:alpha val="43137"/>
                      </a:srgbClr>
                    </a:outerShdw>
                  </a:effectLst>
                  <a:latin typeface="+mn-lt"/>
                </a:rPr>
                <a:t>Criticality of Spacecraft Index (CSI)</a:t>
              </a:r>
            </a:p>
          </p:txBody>
        </p:sp>
      </p:grpSp>
      <p:pic>
        <p:nvPicPr>
          <p:cNvPr id="7" name="图片 6">
            <a:extLst>
              <a:ext uri="{FF2B5EF4-FFF2-40B4-BE49-F238E27FC236}">
                <a16:creationId xmlns:a16="http://schemas.microsoft.com/office/drawing/2014/main" id="{2E10F76F-0B94-47E2-9809-F090E00F37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15132" y="2304985"/>
            <a:ext cx="7476866" cy="4460415"/>
          </a:xfrm>
          <a:prstGeom prst="rect">
            <a:avLst/>
          </a:prstGeom>
        </p:spPr>
      </p:pic>
      <p:grpSp>
        <p:nvGrpSpPr>
          <p:cNvPr id="28" name="组合 27">
            <a:extLst>
              <a:ext uri="{FF2B5EF4-FFF2-40B4-BE49-F238E27FC236}">
                <a16:creationId xmlns:a16="http://schemas.microsoft.com/office/drawing/2014/main" id="{AAE2582D-0453-461C-830C-5696BD28681B}"/>
              </a:ext>
            </a:extLst>
          </p:cNvPr>
          <p:cNvGrpSpPr/>
          <p:nvPr/>
        </p:nvGrpSpPr>
        <p:grpSpPr>
          <a:xfrm>
            <a:off x="375022" y="2993105"/>
            <a:ext cx="4340113" cy="400110"/>
            <a:chOff x="289777" y="3429000"/>
            <a:chExt cx="4340113" cy="400110"/>
          </a:xfrm>
        </p:grpSpPr>
        <p:sp>
          <p:nvSpPr>
            <p:cNvPr id="29" name="矩形 28">
              <a:extLst>
                <a:ext uri="{FF2B5EF4-FFF2-40B4-BE49-F238E27FC236}">
                  <a16:creationId xmlns:a16="http://schemas.microsoft.com/office/drawing/2014/main" id="{F4C15CA4-3C6F-4143-9C9A-DF62DB04C83B}"/>
                </a:ext>
              </a:extLst>
            </p:cNvPr>
            <p:cNvSpPr/>
            <p:nvPr/>
          </p:nvSpPr>
          <p:spPr>
            <a:xfrm>
              <a:off x="289777" y="3493516"/>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14D1744B-1528-4980-BB3E-ED84C859D731}"/>
                </a:ext>
              </a:extLst>
            </p:cNvPr>
            <p:cNvSpPr txBox="1"/>
            <p:nvPr/>
          </p:nvSpPr>
          <p:spPr>
            <a:xfrm>
              <a:off x="812800" y="3429000"/>
              <a:ext cx="3817090" cy="400110"/>
            </a:xfrm>
            <a:prstGeom prst="rect">
              <a:avLst/>
            </a:prstGeom>
            <a:noFill/>
          </p:spPr>
          <p:txBody>
            <a:bodyPr wrap="square" rtlCol="0">
              <a:spAutoFit/>
            </a:bodyPr>
            <a:lstStyle>
              <a:defPPr>
                <a:defRPr lang="en-US"/>
              </a:defPPr>
              <a:lvl1pPr>
                <a:spcAft>
                  <a:spcPts val="900"/>
                </a:spcAft>
                <a:defRPr sz="2000">
                  <a:solidFill>
                    <a:srgbClr val="000000"/>
                  </a:solidFill>
                  <a:latin typeface="+mn-ea"/>
                </a:defRPr>
              </a:lvl1pPr>
            </a:lstStyle>
            <a:p>
              <a:r>
                <a:rPr lang="en-US" altLang="zh-CN" b="1"/>
                <a:t>Normalization References</a:t>
              </a:r>
            </a:p>
          </p:txBody>
        </p:sp>
      </p:grpSp>
      <p:graphicFrame>
        <p:nvGraphicFramePr>
          <p:cNvPr id="31" name="对象 30">
            <a:extLst>
              <a:ext uri="{FF2B5EF4-FFF2-40B4-BE49-F238E27FC236}">
                <a16:creationId xmlns:a16="http://schemas.microsoft.com/office/drawing/2014/main" id="{79EA7767-5B3D-4043-AB3E-E6E5F598C38D}"/>
              </a:ext>
            </a:extLst>
          </p:cNvPr>
          <p:cNvGraphicFramePr>
            <a:graphicFrameLocks noChangeAspect="1"/>
          </p:cNvGraphicFramePr>
          <p:nvPr>
            <p:extLst>
              <p:ext uri="{D42A27DB-BD31-4B8C-83A1-F6EECF244321}">
                <p14:modId xmlns:p14="http://schemas.microsoft.com/office/powerpoint/2010/main" val="3341544068"/>
              </p:ext>
            </p:extLst>
          </p:nvPr>
        </p:nvGraphicFramePr>
        <p:xfrm>
          <a:off x="898044" y="1834670"/>
          <a:ext cx="3523485" cy="886783"/>
        </p:xfrm>
        <a:graphic>
          <a:graphicData uri="http://schemas.openxmlformats.org/presentationml/2006/ole">
            <mc:AlternateContent xmlns:mc="http://schemas.openxmlformats.org/markup-compatibility/2006">
              <mc:Choice xmlns:v="urn:schemas-microsoft-com:vml" Requires="v">
                <p:oleObj name="Equation" r:id="rId4" imgW="1714320" imgH="431640" progId="Equation.DSMT4">
                  <p:embed/>
                </p:oleObj>
              </mc:Choice>
              <mc:Fallback>
                <p:oleObj name="Equation" r:id="rId4" imgW="1714320" imgH="431640" progId="Equation.DSMT4">
                  <p:embed/>
                  <p:pic>
                    <p:nvPicPr>
                      <p:cNvPr id="31" name="对象 30">
                        <a:extLst>
                          <a:ext uri="{FF2B5EF4-FFF2-40B4-BE49-F238E27FC236}">
                            <a16:creationId xmlns:a16="http://schemas.microsoft.com/office/drawing/2014/main" id="{79EA7767-5B3D-4043-AB3E-E6E5F598C38D}"/>
                          </a:ext>
                        </a:extLst>
                      </p:cNvPr>
                      <p:cNvPicPr/>
                      <p:nvPr/>
                    </p:nvPicPr>
                    <p:blipFill>
                      <a:blip r:embed="rId5"/>
                      <a:stretch>
                        <a:fillRect/>
                      </a:stretch>
                    </p:blipFill>
                    <p:spPr>
                      <a:xfrm>
                        <a:off x="898044" y="1834670"/>
                        <a:ext cx="3523485" cy="886783"/>
                      </a:xfrm>
                      <a:prstGeom prst="rect">
                        <a:avLst/>
                      </a:prstGeom>
                      <a:ln>
                        <a:noFill/>
                      </a:ln>
                    </p:spPr>
                  </p:pic>
                </p:oleObj>
              </mc:Fallback>
            </mc:AlternateContent>
          </a:graphicData>
        </a:graphic>
      </p:graphicFrame>
      <p:graphicFrame>
        <p:nvGraphicFramePr>
          <p:cNvPr id="8" name="对象 7">
            <a:extLst>
              <a:ext uri="{FF2B5EF4-FFF2-40B4-BE49-F238E27FC236}">
                <a16:creationId xmlns:a16="http://schemas.microsoft.com/office/drawing/2014/main" id="{F1B27E66-752A-4C19-A8A2-4025BE5AFA4D}"/>
              </a:ext>
            </a:extLst>
          </p:cNvPr>
          <p:cNvGraphicFramePr>
            <a:graphicFrameLocks noChangeAspect="1"/>
          </p:cNvGraphicFramePr>
          <p:nvPr>
            <p:extLst>
              <p:ext uri="{D42A27DB-BD31-4B8C-83A1-F6EECF244321}">
                <p14:modId xmlns:p14="http://schemas.microsoft.com/office/powerpoint/2010/main" val="1905968024"/>
              </p:ext>
            </p:extLst>
          </p:nvPr>
        </p:nvGraphicFramePr>
        <p:xfrm>
          <a:off x="1224769" y="3484140"/>
          <a:ext cx="3196760" cy="1765375"/>
        </p:xfrm>
        <a:graphic>
          <a:graphicData uri="http://schemas.openxmlformats.org/presentationml/2006/ole">
            <mc:AlternateContent xmlns:mc="http://schemas.openxmlformats.org/markup-compatibility/2006">
              <mc:Choice xmlns:v="urn:schemas-microsoft-com:vml" Requires="v">
                <p:oleObj name="Equation" r:id="rId6" imgW="1701720" imgH="939600" progId="Equation.DSMT4">
                  <p:embed/>
                </p:oleObj>
              </mc:Choice>
              <mc:Fallback>
                <p:oleObj name="Equation" r:id="rId6" imgW="1701720" imgH="939600" progId="Equation.DSMT4">
                  <p:embed/>
                  <p:pic>
                    <p:nvPicPr>
                      <p:cNvPr id="8" name="对象 7">
                        <a:extLst>
                          <a:ext uri="{FF2B5EF4-FFF2-40B4-BE49-F238E27FC236}">
                            <a16:creationId xmlns:a16="http://schemas.microsoft.com/office/drawing/2014/main" id="{F1B27E66-752A-4C19-A8A2-4025BE5AFA4D}"/>
                          </a:ext>
                        </a:extLst>
                      </p:cNvPr>
                      <p:cNvPicPr/>
                      <p:nvPr/>
                    </p:nvPicPr>
                    <p:blipFill>
                      <a:blip r:embed="rId7"/>
                      <a:stretch>
                        <a:fillRect/>
                      </a:stretch>
                    </p:blipFill>
                    <p:spPr>
                      <a:xfrm>
                        <a:off x="1224769" y="3484140"/>
                        <a:ext cx="3196760" cy="1765375"/>
                      </a:xfrm>
                      <a:prstGeom prst="rect">
                        <a:avLst/>
                      </a:prstGeom>
                    </p:spPr>
                  </p:pic>
                </p:oleObj>
              </mc:Fallback>
            </mc:AlternateContent>
          </a:graphicData>
        </a:graphic>
      </p:graphicFrame>
      <p:graphicFrame>
        <p:nvGraphicFramePr>
          <p:cNvPr id="2" name="对象 1">
            <a:extLst>
              <a:ext uri="{FF2B5EF4-FFF2-40B4-BE49-F238E27FC236}">
                <a16:creationId xmlns:a16="http://schemas.microsoft.com/office/drawing/2014/main" id="{57C90669-B11D-43B9-B438-50D2580AB560}"/>
              </a:ext>
            </a:extLst>
          </p:cNvPr>
          <p:cNvGraphicFramePr>
            <a:graphicFrameLocks noChangeAspect="1"/>
          </p:cNvGraphicFramePr>
          <p:nvPr>
            <p:extLst>
              <p:ext uri="{D42A27DB-BD31-4B8C-83A1-F6EECF244321}">
                <p14:modId xmlns:p14="http://schemas.microsoft.com/office/powerpoint/2010/main" val="209100211"/>
              </p:ext>
            </p:extLst>
          </p:nvPr>
        </p:nvGraphicFramePr>
        <p:xfrm>
          <a:off x="898044" y="5541772"/>
          <a:ext cx="2249488" cy="1049337"/>
        </p:xfrm>
        <a:graphic>
          <a:graphicData uri="http://schemas.openxmlformats.org/presentationml/2006/ole">
            <mc:AlternateContent xmlns:mc="http://schemas.openxmlformats.org/markup-compatibility/2006">
              <mc:Choice xmlns:v="urn:schemas-microsoft-com:vml" Requires="v">
                <p:oleObj name="Equation" r:id="rId8" imgW="952200" imgH="444240" progId="Equation.DSMT4">
                  <p:embed/>
                </p:oleObj>
              </mc:Choice>
              <mc:Fallback>
                <p:oleObj name="Equation" r:id="rId8" imgW="952200" imgH="444240" progId="Equation.DSMT4">
                  <p:embed/>
                  <p:pic>
                    <p:nvPicPr>
                      <p:cNvPr id="0" name=""/>
                      <p:cNvPicPr/>
                      <p:nvPr/>
                    </p:nvPicPr>
                    <p:blipFill>
                      <a:blip r:embed="rId9"/>
                      <a:stretch>
                        <a:fillRect/>
                      </a:stretch>
                    </p:blipFill>
                    <p:spPr>
                      <a:xfrm>
                        <a:off x="898044" y="5541772"/>
                        <a:ext cx="2249488" cy="1049337"/>
                      </a:xfrm>
                      <a:prstGeom prst="rect">
                        <a:avLst/>
                      </a:prstGeom>
                      <a:ln w="19050">
                        <a:solidFill>
                          <a:schemeClr val="accent4"/>
                        </a:solidFill>
                      </a:ln>
                    </p:spPr>
                  </p:pic>
                </p:oleObj>
              </mc:Fallback>
            </mc:AlternateContent>
          </a:graphicData>
        </a:graphic>
      </p:graphicFrame>
      <p:sp>
        <p:nvSpPr>
          <p:cNvPr id="6" name="箭头: 右 5">
            <a:extLst>
              <a:ext uri="{FF2B5EF4-FFF2-40B4-BE49-F238E27FC236}">
                <a16:creationId xmlns:a16="http://schemas.microsoft.com/office/drawing/2014/main" id="{7DA87941-4298-4324-B2D6-F39AE011A62B}"/>
              </a:ext>
            </a:extLst>
          </p:cNvPr>
          <p:cNvSpPr/>
          <p:nvPr/>
        </p:nvSpPr>
        <p:spPr bwMode="auto">
          <a:xfrm>
            <a:off x="375022" y="5930902"/>
            <a:ext cx="271078" cy="271078"/>
          </a:xfrm>
          <a:prstGeom prst="rightArrow">
            <a:avLst/>
          </a:prstGeom>
          <a:solidFill>
            <a:schemeClr val="accent4"/>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18" name="标题 2">
            <a:extLst>
              <a:ext uri="{FF2B5EF4-FFF2-40B4-BE49-F238E27FC236}">
                <a16:creationId xmlns:a16="http://schemas.microsoft.com/office/drawing/2014/main" id="{E481CBBA-CFDB-469F-BB6B-63C98D3253AC}"/>
              </a:ext>
            </a:extLst>
          </p:cNvPr>
          <p:cNvSpPr txBox="1">
            <a:spLocks/>
          </p:cNvSpPr>
          <p:nvPr/>
        </p:nvSpPr>
        <p:spPr bwMode="white">
          <a:xfrm>
            <a:off x="375022" y="175246"/>
            <a:ext cx="21135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FFFFFF"/>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indent="-180000" algn="ctr">
              <a:buSzPct val="70000"/>
              <a:buFont typeface="Times New Roman" panose="02020603050405020304" pitchFamily="18" charset="0"/>
              <a:buChar char="•"/>
            </a:pPr>
            <a:r>
              <a:rPr lang="en-US" altLang="zh-CN" sz="2000" b="0" kern="0">
                <a:latin typeface="+mn-ea"/>
                <a:ea typeface="+mn-ea"/>
                <a:cs typeface="Times New Roman" panose="02020603050405020304" pitchFamily="18" charset="0"/>
              </a:rPr>
              <a:t>Introduction</a:t>
            </a:r>
            <a:r>
              <a:rPr lang="zh-CN" altLang="en-US" sz="2000" b="0" kern="0">
                <a:latin typeface="+mn-ea"/>
                <a:ea typeface="+mn-ea"/>
                <a:cs typeface="Times New Roman" panose="02020603050405020304" pitchFamily="18" charset="0"/>
              </a:rPr>
              <a:t> </a:t>
            </a:r>
          </a:p>
        </p:txBody>
      </p:sp>
      <p:sp>
        <p:nvSpPr>
          <p:cNvPr id="19" name="标题 2">
            <a:extLst>
              <a:ext uri="{FF2B5EF4-FFF2-40B4-BE49-F238E27FC236}">
                <a16:creationId xmlns:a16="http://schemas.microsoft.com/office/drawing/2014/main" id="{C5F7BD6A-A003-4DB0-89AE-5EAD64BCDFDF}"/>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err="1">
                <a:latin typeface="+mn-ea"/>
                <a:ea typeface="+mn-ea"/>
              </a:rPr>
              <a:t>CSI+Ecc+Maneuver</a:t>
            </a:r>
            <a:r>
              <a:rPr lang="zh-CN" altLang="en-US">
                <a:latin typeface="+mn-ea"/>
                <a:ea typeface="+mn-ea"/>
              </a:rPr>
              <a:t> </a:t>
            </a:r>
          </a:p>
        </p:txBody>
      </p:sp>
      <p:sp>
        <p:nvSpPr>
          <p:cNvPr id="20" name="标题 2">
            <a:extLst>
              <a:ext uri="{FF2B5EF4-FFF2-40B4-BE49-F238E27FC236}">
                <a16:creationId xmlns:a16="http://schemas.microsoft.com/office/drawing/2014/main" id="{8340EAAE-6D46-442B-B9B1-B501032DE9B9}"/>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SDM6.0</a:t>
            </a:r>
            <a:endParaRPr lang="zh-CN" altLang="en-US" b="0">
              <a:latin typeface="+mn-ea"/>
              <a:ea typeface="+mn-ea"/>
            </a:endParaRPr>
          </a:p>
        </p:txBody>
      </p:sp>
      <p:sp>
        <p:nvSpPr>
          <p:cNvPr id="21" name="标题 2">
            <a:extLst>
              <a:ext uri="{FF2B5EF4-FFF2-40B4-BE49-F238E27FC236}">
                <a16:creationId xmlns:a16="http://schemas.microsoft.com/office/drawing/2014/main" id="{8537FBB7-E10A-44FE-9540-410C7A395B8F}"/>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Discussion</a:t>
            </a:r>
            <a:endParaRPr lang="zh-CN" altLang="en-US" b="0">
              <a:latin typeface="+mn-ea"/>
              <a:ea typeface="+mn-ea"/>
            </a:endParaRPr>
          </a:p>
        </p:txBody>
      </p:sp>
      <p:sp>
        <p:nvSpPr>
          <p:cNvPr id="23" name="标题 2">
            <a:extLst>
              <a:ext uri="{FF2B5EF4-FFF2-40B4-BE49-F238E27FC236}">
                <a16:creationId xmlns:a16="http://schemas.microsoft.com/office/drawing/2014/main" id="{46922924-A540-4FF0-B5E1-576A0EF6D76C}"/>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CSI+MOID</a:t>
            </a:r>
            <a:r>
              <a:rPr lang="zh-CN" altLang="en-US" b="0">
                <a:latin typeface="+mn-ea"/>
                <a:ea typeface="+mn-ea"/>
              </a:rPr>
              <a:t> </a:t>
            </a:r>
          </a:p>
        </p:txBody>
      </p:sp>
    </p:spTree>
    <p:extLst>
      <p:ext uri="{BB962C8B-B14F-4D97-AF65-F5344CB8AC3E}">
        <p14:creationId xmlns:p14="http://schemas.microsoft.com/office/powerpoint/2010/main" val="42184360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927B0A84-097E-450D-9911-B856D891CDF7}"/>
              </a:ext>
            </a:extLst>
          </p:cNvPr>
          <p:cNvGrpSpPr/>
          <p:nvPr/>
        </p:nvGrpSpPr>
        <p:grpSpPr>
          <a:xfrm>
            <a:off x="375022" y="2317261"/>
            <a:ext cx="5007206" cy="1158715"/>
            <a:chOff x="289777" y="2432119"/>
            <a:chExt cx="5007206" cy="1158715"/>
          </a:xfrm>
        </p:grpSpPr>
        <p:sp>
          <p:nvSpPr>
            <p:cNvPr id="14" name="矩形 13">
              <a:extLst>
                <a:ext uri="{FF2B5EF4-FFF2-40B4-BE49-F238E27FC236}">
                  <a16:creationId xmlns:a16="http://schemas.microsoft.com/office/drawing/2014/main" id="{B736112A-A7EA-45A8-9CC6-F43F13DBCD40}"/>
                </a:ext>
              </a:extLst>
            </p:cNvPr>
            <p:cNvSpPr/>
            <p:nvPr/>
          </p:nvSpPr>
          <p:spPr>
            <a:xfrm>
              <a:off x="289777" y="2496635"/>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5C509CDE-35C0-497D-A4BE-2BA4AFE213AA}"/>
                </a:ext>
              </a:extLst>
            </p:cNvPr>
            <p:cNvSpPr txBox="1"/>
            <p:nvPr/>
          </p:nvSpPr>
          <p:spPr>
            <a:xfrm>
              <a:off x="812799" y="2432119"/>
              <a:ext cx="4484184" cy="1158715"/>
            </a:xfrm>
            <a:prstGeom prst="rect">
              <a:avLst/>
            </a:prstGeom>
            <a:noFill/>
          </p:spPr>
          <p:txBody>
            <a:bodyPr wrap="square" rtlCol="0">
              <a:spAutoFit/>
            </a:bodyPr>
            <a:lstStyle/>
            <a:p>
              <a:pPr>
                <a:spcAft>
                  <a:spcPts val="900"/>
                </a:spcAft>
              </a:pPr>
              <a:r>
                <a:rPr lang="en-US" altLang="zh-CN" sz="2000" b="1">
                  <a:solidFill>
                    <a:srgbClr val="000000"/>
                  </a:solidFill>
                  <a:latin typeface="+mn-ea"/>
                </a:rPr>
                <a:t>Accounting for Orbital Eccentricity via Altitude Layering</a:t>
              </a:r>
              <a:endParaRPr lang="zh-CN" altLang="en-US" sz="2000" b="1">
                <a:solidFill>
                  <a:srgbClr val="000000"/>
                </a:solidFill>
                <a:latin typeface="+mn-ea"/>
              </a:endParaRPr>
            </a:p>
            <a:p>
              <a:pPr marL="342900" indent="-342900">
                <a:lnSpc>
                  <a:spcPct val="120000"/>
                </a:lnSpc>
                <a:spcAft>
                  <a:spcPts val="0"/>
                </a:spcAft>
                <a:buFont typeface="Arial" panose="020B0604020202020204" pitchFamily="34" charset="0"/>
                <a:buChar char="•"/>
              </a:pPr>
              <a:endParaRPr lang="zh-CN" altLang="en-US" sz="2000">
                <a:solidFill>
                  <a:srgbClr val="000000"/>
                </a:solidFill>
                <a:latin typeface="+mn-ea"/>
              </a:endParaRPr>
            </a:p>
          </p:txBody>
        </p:sp>
      </p:grpSp>
      <p:sp>
        <p:nvSpPr>
          <p:cNvPr id="25" name="矩形 24">
            <a:extLst>
              <a:ext uri="{FF2B5EF4-FFF2-40B4-BE49-F238E27FC236}">
                <a16:creationId xmlns:a16="http://schemas.microsoft.com/office/drawing/2014/main" id="{F1349E3A-3088-490C-AFA8-8E06FD323340}"/>
              </a:ext>
            </a:extLst>
          </p:cNvPr>
          <p:cNvSpPr/>
          <p:nvPr/>
        </p:nvSpPr>
        <p:spPr>
          <a:xfrm>
            <a:off x="375022" y="1212151"/>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37">
            <a:extLst>
              <a:ext uri="{FF2B5EF4-FFF2-40B4-BE49-F238E27FC236}">
                <a16:creationId xmlns:a16="http://schemas.microsoft.com/office/drawing/2014/main" id="{C0808860-32E8-4135-AFF3-7556FBEEBA62}"/>
              </a:ext>
            </a:extLst>
          </p:cNvPr>
          <p:cNvSpPr txBox="1"/>
          <p:nvPr/>
        </p:nvSpPr>
        <p:spPr>
          <a:xfrm>
            <a:off x="6785064" y="6550223"/>
            <a:ext cx="5029254"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defRPr/>
            </a:pPr>
            <a:r>
              <a:rPr kumimoji="0" lang="en-US" altLang="zh-CN" sz="1400" b="0" i="0" u="none" strike="noStrike" kern="1200" cap="none" spc="0" normalizeH="0" baseline="0" noProof="0">
                <a:ln>
                  <a:noFill/>
                </a:ln>
                <a:solidFill>
                  <a:prstClr val="black"/>
                </a:solidFill>
                <a:effectLst/>
                <a:uLnTx/>
                <a:uFillTx/>
                <a:latin typeface="+mn-ea"/>
              </a:rPr>
              <a:t>Rossi, 7</a:t>
            </a:r>
            <a:r>
              <a:rPr kumimoji="0" lang="en-US" altLang="zh-CN" sz="1400" b="0" i="0" u="none" strike="noStrike" kern="1200" cap="none" spc="0" normalizeH="0" baseline="30000" noProof="0">
                <a:ln>
                  <a:noFill/>
                </a:ln>
                <a:solidFill>
                  <a:prstClr val="black"/>
                </a:solidFill>
                <a:effectLst/>
                <a:uLnTx/>
                <a:uFillTx/>
                <a:latin typeface="+mn-ea"/>
              </a:rPr>
              <a:t>th</a:t>
            </a:r>
            <a:r>
              <a:rPr kumimoji="0" lang="en-US" altLang="zh-CN" sz="1400" b="0" i="0" u="none" strike="noStrike" kern="1200" cap="none" spc="0" normalizeH="0" baseline="0" noProof="0">
                <a:ln>
                  <a:noFill/>
                </a:ln>
                <a:solidFill>
                  <a:prstClr val="black"/>
                </a:solidFill>
                <a:effectLst/>
                <a:uLnTx/>
                <a:uFillTx/>
                <a:latin typeface="+mn-ea"/>
              </a:rPr>
              <a:t> ECSD 2017</a:t>
            </a:r>
          </a:p>
        </p:txBody>
      </p:sp>
      <p:graphicFrame>
        <p:nvGraphicFramePr>
          <p:cNvPr id="31" name="对象 30">
            <a:extLst>
              <a:ext uri="{FF2B5EF4-FFF2-40B4-BE49-F238E27FC236}">
                <a16:creationId xmlns:a16="http://schemas.microsoft.com/office/drawing/2014/main" id="{79EA7767-5B3D-4043-AB3E-E6E5F598C38D}"/>
              </a:ext>
            </a:extLst>
          </p:cNvPr>
          <p:cNvGraphicFramePr>
            <a:graphicFrameLocks noChangeAspect="1"/>
          </p:cNvGraphicFramePr>
          <p:nvPr>
            <p:extLst>
              <p:ext uri="{D42A27DB-BD31-4B8C-83A1-F6EECF244321}">
                <p14:modId xmlns:p14="http://schemas.microsoft.com/office/powerpoint/2010/main" val="177028328"/>
              </p:ext>
            </p:extLst>
          </p:nvPr>
        </p:nvGraphicFramePr>
        <p:xfrm>
          <a:off x="898044" y="847627"/>
          <a:ext cx="9371013" cy="1000125"/>
        </p:xfrm>
        <a:graphic>
          <a:graphicData uri="http://schemas.openxmlformats.org/presentationml/2006/ole">
            <mc:AlternateContent xmlns:mc="http://schemas.openxmlformats.org/markup-compatibility/2006">
              <mc:Choice xmlns:v="urn:schemas-microsoft-com:vml" Requires="v">
                <p:oleObj name="Equation" r:id="rId3" imgW="4406760" imgH="469800" progId="Equation.DSMT4">
                  <p:embed/>
                </p:oleObj>
              </mc:Choice>
              <mc:Fallback>
                <p:oleObj name="Equation" r:id="rId3" imgW="4406760" imgH="469800" progId="Equation.DSMT4">
                  <p:embed/>
                  <p:pic>
                    <p:nvPicPr>
                      <p:cNvPr id="31" name="对象 30">
                        <a:extLst>
                          <a:ext uri="{FF2B5EF4-FFF2-40B4-BE49-F238E27FC236}">
                            <a16:creationId xmlns:a16="http://schemas.microsoft.com/office/drawing/2014/main" id="{79EA7767-5B3D-4043-AB3E-E6E5F598C38D}"/>
                          </a:ext>
                        </a:extLst>
                      </p:cNvPr>
                      <p:cNvPicPr/>
                      <p:nvPr/>
                    </p:nvPicPr>
                    <p:blipFill>
                      <a:blip r:embed="rId4"/>
                      <a:stretch>
                        <a:fillRect/>
                      </a:stretch>
                    </p:blipFill>
                    <p:spPr>
                      <a:xfrm>
                        <a:off x="898044" y="847627"/>
                        <a:ext cx="9371013" cy="1000125"/>
                      </a:xfrm>
                      <a:prstGeom prst="rect">
                        <a:avLst/>
                      </a:prstGeom>
                      <a:ln w="19050">
                        <a:solidFill>
                          <a:schemeClr val="accent4"/>
                        </a:solidFill>
                      </a:ln>
                    </p:spPr>
                  </p:pic>
                </p:oleObj>
              </mc:Fallback>
            </mc:AlternateContent>
          </a:graphicData>
        </a:graphic>
      </p:graphicFrame>
      <p:pic>
        <p:nvPicPr>
          <p:cNvPr id="2" name="图片 1">
            <a:extLst>
              <a:ext uri="{FF2B5EF4-FFF2-40B4-BE49-F238E27FC236}">
                <a16:creationId xmlns:a16="http://schemas.microsoft.com/office/drawing/2014/main" id="{7770BB82-226D-475F-B9F8-CFE4079453E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15135" y="2305000"/>
            <a:ext cx="7476840" cy="4460400"/>
          </a:xfrm>
          <a:prstGeom prst="rect">
            <a:avLst/>
          </a:prstGeom>
        </p:spPr>
      </p:pic>
      <p:graphicFrame>
        <p:nvGraphicFramePr>
          <p:cNvPr id="32" name="对象 31">
            <a:extLst>
              <a:ext uri="{FF2B5EF4-FFF2-40B4-BE49-F238E27FC236}">
                <a16:creationId xmlns:a16="http://schemas.microsoft.com/office/drawing/2014/main" id="{A15E77F0-D4F9-4089-86AD-B1CFEEC75736}"/>
              </a:ext>
            </a:extLst>
          </p:cNvPr>
          <p:cNvGraphicFramePr>
            <a:graphicFrameLocks noChangeAspect="1"/>
          </p:cNvGraphicFramePr>
          <p:nvPr>
            <p:extLst>
              <p:ext uri="{D42A27DB-BD31-4B8C-83A1-F6EECF244321}">
                <p14:modId xmlns:p14="http://schemas.microsoft.com/office/powerpoint/2010/main" val="1574365175"/>
              </p:ext>
            </p:extLst>
          </p:nvPr>
        </p:nvGraphicFramePr>
        <p:xfrm>
          <a:off x="854075" y="6095063"/>
          <a:ext cx="2386836" cy="559317"/>
        </p:xfrm>
        <a:graphic>
          <a:graphicData uri="http://schemas.openxmlformats.org/presentationml/2006/ole">
            <mc:AlternateContent xmlns:mc="http://schemas.openxmlformats.org/markup-compatibility/2006">
              <mc:Choice xmlns:v="urn:schemas-microsoft-com:vml" Requires="v">
                <p:oleObj name="Equation" r:id="rId6" imgW="1028520" imgH="241200" progId="Equation.DSMT4">
                  <p:embed/>
                </p:oleObj>
              </mc:Choice>
              <mc:Fallback>
                <p:oleObj name="Equation" r:id="rId6" imgW="1028520" imgH="241200" progId="Equation.DSMT4">
                  <p:embed/>
                  <p:pic>
                    <p:nvPicPr>
                      <p:cNvPr id="2" name="对象 1">
                        <a:extLst>
                          <a:ext uri="{FF2B5EF4-FFF2-40B4-BE49-F238E27FC236}">
                            <a16:creationId xmlns:a16="http://schemas.microsoft.com/office/drawing/2014/main" id="{57C90669-B11D-43B9-B438-50D2580AB560}"/>
                          </a:ext>
                        </a:extLst>
                      </p:cNvPr>
                      <p:cNvPicPr/>
                      <p:nvPr/>
                    </p:nvPicPr>
                    <p:blipFill>
                      <a:blip r:embed="rId7"/>
                      <a:stretch>
                        <a:fillRect/>
                      </a:stretch>
                    </p:blipFill>
                    <p:spPr>
                      <a:xfrm>
                        <a:off x="854075" y="6095063"/>
                        <a:ext cx="2386836" cy="559317"/>
                      </a:xfrm>
                      <a:prstGeom prst="rect">
                        <a:avLst/>
                      </a:prstGeom>
                      <a:ln w="19050">
                        <a:noFill/>
                      </a:ln>
                    </p:spPr>
                  </p:pic>
                </p:oleObj>
              </mc:Fallback>
            </mc:AlternateContent>
          </a:graphicData>
        </a:graphic>
      </p:graphicFrame>
      <p:pic>
        <p:nvPicPr>
          <p:cNvPr id="6" name="图片 5">
            <a:extLst>
              <a:ext uri="{FF2B5EF4-FFF2-40B4-BE49-F238E27FC236}">
                <a16:creationId xmlns:a16="http://schemas.microsoft.com/office/drawing/2014/main" id="{77910BC8-FC41-46DC-A6C5-9A5401449A7B}"/>
              </a:ext>
            </a:extLst>
          </p:cNvPr>
          <p:cNvPicPr>
            <a:picLocks noChangeAspect="1"/>
          </p:cNvPicPr>
          <p:nvPr/>
        </p:nvPicPr>
        <p:blipFill>
          <a:blip r:embed="rId8">
            <a:clrChange>
              <a:clrFrom>
                <a:srgbClr val="FDFDFD"/>
              </a:clrFrom>
              <a:clrTo>
                <a:srgbClr val="FDFDFD">
                  <a:alpha val="0"/>
                </a:srgbClr>
              </a:clrTo>
            </a:clrChange>
          </a:blip>
          <a:stretch>
            <a:fillRect/>
          </a:stretch>
        </p:blipFill>
        <p:spPr>
          <a:xfrm>
            <a:off x="375022" y="3122298"/>
            <a:ext cx="4257749" cy="2972765"/>
          </a:xfrm>
          <a:prstGeom prst="rect">
            <a:avLst/>
          </a:prstGeom>
        </p:spPr>
      </p:pic>
      <p:sp>
        <p:nvSpPr>
          <p:cNvPr id="17" name="标题 2">
            <a:extLst>
              <a:ext uri="{FF2B5EF4-FFF2-40B4-BE49-F238E27FC236}">
                <a16:creationId xmlns:a16="http://schemas.microsoft.com/office/drawing/2014/main" id="{D876FBAA-D146-4725-83EF-6C3BEFCFA795}"/>
              </a:ext>
            </a:extLst>
          </p:cNvPr>
          <p:cNvSpPr txBox="1">
            <a:spLocks/>
          </p:cNvSpPr>
          <p:nvPr/>
        </p:nvSpPr>
        <p:spPr bwMode="white">
          <a:xfrm>
            <a:off x="375022" y="175246"/>
            <a:ext cx="21135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FFFFFF"/>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indent="-180000" algn="ctr">
              <a:buSzPct val="70000"/>
              <a:buFont typeface="Times New Roman" panose="02020603050405020304" pitchFamily="18" charset="0"/>
              <a:buChar char="•"/>
            </a:pPr>
            <a:r>
              <a:rPr lang="en-US" altLang="zh-CN" sz="2000" b="0" kern="0">
                <a:latin typeface="+mn-ea"/>
                <a:ea typeface="+mn-ea"/>
                <a:cs typeface="Times New Roman" panose="02020603050405020304" pitchFamily="18" charset="0"/>
              </a:rPr>
              <a:t>Introduction</a:t>
            </a:r>
            <a:r>
              <a:rPr lang="zh-CN" altLang="en-US" sz="2000" b="0" kern="0">
                <a:latin typeface="+mn-ea"/>
                <a:ea typeface="+mn-ea"/>
                <a:cs typeface="Times New Roman" panose="02020603050405020304" pitchFamily="18" charset="0"/>
              </a:rPr>
              <a:t> </a:t>
            </a:r>
          </a:p>
        </p:txBody>
      </p:sp>
      <p:sp>
        <p:nvSpPr>
          <p:cNvPr id="18" name="标题 2">
            <a:extLst>
              <a:ext uri="{FF2B5EF4-FFF2-40B4-BE49-F238E27FC236}">
                <a16:creationId xmlns:a16="http://schemas.microsoft.com/office/drawing/2014/main" id="{2E1188A5-8702-4EA0-AB17-EADE5CB92176}"/>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err="1">
                <a:latin typeface="+mn-ea"/>
                <a:ea typeface="+mn-ea"/>
              </a:rPr>
              <a:t>CSI+Ecc+Maneuver</a:t>
            </a:r>
            <a:r>
              <a:rPr lang="zh-CN" altLang="en-US">
                <a:latin typeface="+mn-ea"/>
                <a:ea typeface="+mn-ea"/>
              </a:rPr>
              <a:t> </a:t>
            </a:r>
          </a:p>
        </p:txBody>
      </p:sp>
      <p:sp>
        <p:nvSpPr>
          <p:cNvPr id="19" name="标题 2">
            <a:extLst>
              <a:ext uri="{FF2B5EF4-FFF2-40B4-BE49-F238E27FC236}">
                <a16:creationId xmlns:a16="http://schemas.microsoft.com/office/drawing/2014/main" id="{C359AB73-CE01-4402-897E-021EFE46F119}"/>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SDM6.0</a:t>
            </a:r>
            <a:endParaRPr lang="zh-CN" altLang="en-US" b="0">
              <a:latin typeface="+mn-ea"/>
              <a:ea typeface="+mn-ea"/>
            </a:endParaRPr>
          </a:p>
        </p:txBody>
      </p:sp>
      <p:sp>
        <p:nvSpPr>
          <p:cNvPr id="20" name="标题 2">
            <a:extLst>
              <a:ext uri="{FF2B5EF4-FFF2-40B4-BE49-F238E27FC236}">
                <a16:creationId xmlns:a16="http://schemas.microsoft.com/office/drawing/2014/main" id="{6CDBEC0D-9469-46D4-A8FC-91F4D2AA8F1E}"/>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Discussion</a:t>
            </a:r>
            <a:endParaRPr lang="zh-CN" altLang="en-US" b="0">
              <a:latin typeface="+mn-ea"/>
              <a:ea typeface="+mn-ea"/>
            </a:endParaRPr>
          </a:p>
        </p:txBody>
      </p:sp>
      <p:sp>
        <p:nvSpPr>
          <p:cNvPr id="24" name="标题 2">
            <a:extLst>
              <a:ext uri="{FF2B5EF4-FFF2-40B4-BE49-F238E27FC236}">
                <a16:creationId xmlns:a16="http://schemas.microsoft.com/office/drawing/2014/main" id="{9AB3668C-083D-43A5-B743-EFD2BBF876EB}"/>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CSI+MOID</a:t>
            </a:r>
            <a:r>
              <a:rPr lang="zh-CN" altLang="en-US" b="0">
                <a:latin typeface="+mn-ea"/>
                <a:ea typeface="+mn-ea"/>
              </a:rPr>
              <a:t> </a:t>
            </a:r>
          </a:p>
        </p:txBody>
      </p:sp>
    </p:spTree>
    <p:extLst>
      <p:ext uri="{BB962C8B-B14F-4D97-AF65-F5344CB8AC3E}">
        <p14:creationId xmlns:p14="http://schemas.microsoft.com/office/powerpoint/2010/main" val="26708090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927B0A84-097E-450D-9911-B856D891CDF7}"/>
              </a:ext>
            </a:extLst>
          </p:cNvPr>
          <p:cNvGrpSpPr/>
          <p:nvPr/>
        </p:nvGrpSpPr>
        <p:grpSpPr>
          <a:xfrm>
            <a:off x="375022" y="2317261"/>
            <a:ext cx="4521069" cy="4174925"/>
            <a:chOff x="289777" y="2432119"/>
            <a:chExt cx="4521069" cy="4174925"/>
          </a:xfrm>
        </p:grpSpPr>
        <p:sp>
          <p:nvSpPr>
            <p:cNvPr id="14" name="矩形 13">
              <a:extLst>
                <a:ext uri="{FF2B5EF4-FFF2-40B4-BE49-F238E27FC236}">
                  <a16:creationId xmlns:a16="http://schemas.microsoft.com/office/drawing/2014/main" id="{B736112A-A7EA-45A8-9CC6-F43F13DBCD40}"/>
                </a:ext>
              </a:extLst>
            </p:cNvPr>
            <p:cNvSpPr/>
            <p:nvPr/>
          </p:nvSpPr>
          <p:spPr>
            <a:xfrm>
              <a:off x="289777" y="2496635"/>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5C509CDE-35C0-497D-A4BE-2BA4AFE213AA}"/>
                </a:ext>
              </a:extLst>
            </p:cNvPr>
            <p:cNvSpPr txBox="1"/>
            <p:nvPr/>
          </p:nvSpPr>
          <p:spPr>
            <a:xfrm>
              <a:off x="812799" y="2432119"/>
              <a:ext cx="3998047" cy="4174925"/>
            </a:xfrm>
            <a:prstGeom prst="rect">
              <a:avLst/>
            </a:prstGeom>
            <a:noFill/>
          </p:spPr>
          <p:txBody>
            <a:bodyPr wrap="square" rtlCol="0">
              <a:spAutoFit/>
            </a:bodyPr>
            <a:lstStyle/>
            <a:p>
              <a:pPr>
                <a:spcAft>
                  <a:spcPts val="900"/>
                </a:spcAft>
              </a:pPr>
              <a:r>
                <a:rPr lang="en-US" altLang="zh-CN" sz="2000" b="1">
                  <a:solidFill>
                    <a:srgbClr val="000000"/>
                  </a:solidFill>
                  <a:latin typeface="+mn-ea"/>
                </a:rPr>
                <a:t>Maneuverability Scaling Factor</a:t>
              </a:r>
              <a:endParaRPr lang="zh-CN" altLang="en-US" sz="2000" b="1">
                <a:solidFill>
                  <a:srgbClr val="000000"/>
                </a:solidFill>
                <a:latin typeface="+mn-ea"/>
              </a:endParaRPr>
            </a:p>
            <a:p>
              <a:pPr marL="342900" indent="-342900">
                <a:lnSpc>
                  <a:spcPct val="120000"/>
                </a:lnSpc>
                <a:spcAft>
                  <a:spcPts val="0"/>
                </a:spcAft>
                <a:buFont typeface="Arial" panose="020B0604020202020204" pitchFamily="34" charset="0"/>
                <a:buChar char="•"/>
              </a:pPr>
              <a:r>
                <a:rPr lang="en-US" altLang="zh-CN" sz="2000" i="1" err="1">
                  <a:solidFill>
                    <a:srgbClr val="000000"/>
                  </a:solidFill>
                  <a:latin typeface="+mn-ea"/>
                </a:rPr>
                <a:t>η</a:t>
              </a:r>
              <a:r>
                <a:rPr lang="en-US" altLang="zh-CN" sz="2000" baseline="-25000" err="1">
                  <a:solidFill>
                    <a:srgbClr val="000000"/>
                  </a:solidFill>
                  <a:latin typeface="+mn-ea"/>
                </a:rPr>
                <a:t>avoid</a:t>
              </a:r>
              <a:r>
                <a:rPr lang="en-US" altLang="zh-CN" sz="2000">
                  <a:solidFill>
                    <a:srgbClr val="000000"/>
                  </a:solidFill>
                  <a:latin typeface="+mn-ea"/>
                </a:rPr>
                <a:t> </a:t>
              </a:r>
              <a:r>
                <a:rPr lang="zh-CN" altLang="en-US" sz="2000">
                  <a:solidFill>
                    <a:srgbClr val="000000"/>
                  </a:solidFill>
                  <a:latin typeface="+mn-ea"/>
                </a:rPr>
                <a:t>∈ </a:t>
              </a:r>
              <a:r>
                <a:rPr lang="en-US" altLang="zh-CN" sz="2000">
                  <a:solidFill>
                    <a:srgbClr val="000000"/>
                  </a:solidFill>
                  <a:latin typeface="+mn-ea"/>
                </a:rPr>
                <a:t>[0, 1]                               0.1 =</a:t>
              </a:r>
              <a:r>
                <a:rPr lang="zh-CN" altLang="en-US" sz="2000">
                  <a:solidFill>
                    <a:srgbClr val="000000"/>
                  </a:solidFill>
                  <a:latin typeface="+mn-ea"/>
                </a:rPr>
                <a:t> </a:t>
              </a:r>
              <a:r>
                <a:rPr lang="en-US" altLang="zh-CN" sz="2000">
                  <a:solidFill>
                    <a:srgbClr val="000000"/>
                  </a:solidFill>
                  <a:latin typeface="+mn-ea"/>
                </a:rPr>
                <a:t>90% mitigation success rate (10% failure risk)</a:t>
              </a:r>
            </a:p>
            <a:p>
              <a:pPr marL="342900" indent="-342900">
                <a:lnSpc>
                  <a:spcPct val="120000"/>
                </a:lnSpc>
                <a:spcAft>
                  <a:spcPts val="0"/>
                </a:spcAft>
                <a:buFont typeface="Arial" panose="020B0604020202020204" pitchFamily="34" charset="0"/>
                <a:buChar char="•"/>
              </a:pPr>
              <a:endParaRPr lang="en-US" altLang="zh-CN" sz="2000">
                <a:solidFill>
                  <a:srgbClr val="000000"/>
                </a:solidFill>
                <a:latin typeface="+mn-ea"/>
              </a:endParaRPr>
            </a:p>
            <a:p>
              <a:pPr marL="342900" indent="-342900">
                <a:lnSpc>
                  <a:spcPct val="120000"/>
                </a:lnSpc>
                <a:spcAft>
                  <a:spcPts val="0"/>
                </a:spcAft>
                <a:buFont typeface="Arial" panose="020B0604020202020204" pitchFamily="34" charset="0"/>
                <a:buChar char="•"/>
              </a:pPr>
              <a:r>
                <a:rPr lang="en-US" altLang="zh-CN" sz="2000">
                  <a:solidFill>
                    <a:srgbClr val="000000"/>
                  </a:solidFill>
                  <a:latin typeface="+mn-ea"/>
                </a:rPr>
                <a:t>Operational satellites d&gt;50cm </a:t>
              </a:r>
              <a:r>
                <a:rPr lang="en-US" altLang="zh-CN" sz="2000" i="1" err="1">
                  <a:solidFill>
                    <a:srgbClr val="000000"/>
                  </a:solidFill>
                  <a:latin typeface="+mn-ea"/>
                </a:rPr>
                <a:t>η</a:t>
              </a:r>
              <a:r>
                <a:rPr lang="en-US" altLang="zh-CN" sz="2000" baseline="-25000" err="1">
                  <a:solidFill>
                    <a:srgbClr val="000000"/>
                  </a:solidFill>
                  <a:latin typeface="+mn-ea"/>
                </a:rPr>
                <a:t>avoid</a:t>
              </a:r>
              <a:r>
                <a:rPr lang="en-US" altLang="zh-CN" sz="2000">
                  <a:solidFill>
                    <a:srgbClr val="000000"/>
                  </a:solidFill>
                  <a:latin typeface="+mn-ea"/>
                </a:rPr>
                <a:t> = 0.2</a:t>
              </a:r>
            </a:p>
            <a:p>
              <a:pPr marL="342900" indent="-342900">
                <a:lnSpc>
                  <a:spcPct val="120000"/>
                </a:lnSpc>
                <a:spcAft>
                  <a:spcPts val="0"/>
                </a:spcAft>
                <a:buFont typeface="Arial" panose="020B0604020202020204" pitchFamily="34" charset="0"/>
                <a:buChar char="•"/>
              </a:pPr>
              <a:r>
                <a:rPr lang="en-US" altLang="zh-CN" sz="2000">
                  <a:solidFill>
                    <a:srgbClr val="000000"/>
                  </a:solidFill>
                  <a:latin typeface="+mn-ea"/>
                </a:rPr>
                <a:t>Active </a:t>
              </a:r>
              <a:r>
                <a:rPr lang="en-US" altLang="zh-CN" sz="2000" err="1">
                  <a:solidFill>
                    <a:srgbClr val="000000"/>
                  </a:solidFill>
                  <a:latin typeface="+mn-ea"/>
                </a:rPr>
                <a:t>megaconstellations</a:t>
              </a:r>
              <a:r>
                <a:rPr lang="en-US" altLang="zh-CN" sz="2000">
                  <a:solidFill>
                    <a:srgbClr val="000000"/>
                  </a:solidFill>
                  <a:latin typeface="+mn-ea"/>
                </a:rPr>
                <a:t> </a:t>
              </a:r>
              <a:r>
                <a:rPr lang="en-US" altLang="zh-CN" sz="2000" i="1" err="1">
                  <a:solidFill>
                    <a:srgbClr val="000000"/>
                  </a:solidFill>
                  <a:latin typeface="+mn-ea"/>
                </a:rPr>
                <a:t>η</a:t>
              </a:r>
              <a:r>
                <a:rPr lang="en-US" altLang="zh-CN" sz="2000" baseline="-25000" err="1">
                  <a:solidFill>
                    <a:srgbClr val="000000"/>
                  </a:solidFill>
                  <a:latin typeface="+mn-ea"/>
                </a:rPr>
                <a:t>avoid</a:t>
              </a:r>
              <a:r>
                <a:rPr lang="en-US" altLang="zh-CN" sz="2000">
                  <a:solidFill>
                    <a:srgbClr val="000000"/>
                  </a:solidFill>
                  <a:latin typeface="+mn-ea"/>
                </a:rPr>
                <a:t> = 0.02</a:t>
              </a:r>
            </a:p>
            <a:p>
              <a:pPr marL="342900" indent="-342900">
                <a:lnSpc>
                  <a:spcPct val="120000"/>
                </a:lnSpc>
                <a:spcAft>
                  <a:spcPts val="0"/>
                </a:spcAft>
                <a:buFont typeface="Arial" panose="020B0604020202020204" pitchFamily="34" charset="0"/>
                <a:buChar char="•"/>
              </a:pPr>
              <a:r>
                <a:rPr lang="en-US" altLang="zh-CN" sz="2000">
                  <a:solidFill>
                    <a:srgbClr val="000000"/>
                  </a:solidFill>
                  <a:latin typeface="+mn-ea"/>
                </a:rPr>
                <a:t>All other objects / debris </a:t>
              </a:r>
              <a:r>
                <a:rPr lang="en-US" altLang="zh-CN" sz="2000" i="1" err="1">
                  <a:solidFill>
                    <a:srgbClr val="000000"/>
                  </a:solidFill>
                  <a:latin typeface="+mn-ea"/>
                </a:rPr>
                <a:t>η</a:t>
              </a:r>
              <a:r>
                <a:rPr lang="en-US" altLang="zh-CN" sz="2000" baseline="-25000" err="1">
                  <a:solidFill>
                    <a:srgbClr val="000000"/>
                  </a:solidFill>
                  <a:latin typeface="+mn-ea"/>
                </a:rPr>
                <a:t>avoid</a:t>
              </a:r>
              <a:r>
                <a:rPr lang="en-US" altLang="zh-CN" sz="2000">
                  <a:solidFill>
                    <a:srgbClr val="000000"/>
                  </a:solidFill>
                  <a:latin typeface="+mn-ea"/>
                </a:rPr>
                <a:t> = 1</a:t>
              </a:r>
            </a:p>
          </p:txBody>
        </p:sp>
      </p:grpSp>
      <p:sp>
        <p:nvSpPr>
          <p:cNvPr id="25" name="矩形 24">
            <a:extLst>
              <a:ext uri="{FF2B5EF4-FFF2-40B4-BE49-F238E27FC236}">
                <a16:creationId xmlns:a16="http://schemas.microsoft.com/office/drawing/2014/main" id="{F1349E3A-3088-490C-AFA8-8E06FD323340}"/>
              </a:ext>
            </a:extLst>
          </p:cNvPr>
          <p:cNvSpPr/>
          <p:nvPr/>
        </p:nvSpPr>
        <p:spPr>
          <a:xfrm>
            <a:off x="375022" y="1212151"/>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1" name="对象 30">
            <a:extLst>
              <a:ext uri="{FF2B5EF4-FFF2-40B4-BE49-F238E27FC236}">
                <a16:creationId xmlns:a16="http://schemas.microsoft.com/office/drawing/2014/main" id="{79EA7767-5B3D-4043-AB3E-E6E5F598C38D}"/>
              </a:ext>
            </a:extLst>
          </p:cNvPr>
          <p:cNvGraphicFramePr>
            <a:graphicFrameLocks noChangeAspect="1"/>
          </p:cNvGraphicFramePr>
          <p:nvPr>
            <p:extLst>
              <p:ext uri="{D42A27DB-BD31-4B8C-83A1-F6EECF244321}">
                <p14:modId xmlns:p14="http://schemas.microsoft.com/office/powerpoint/2010/main" val="2784220205"/>
              </p:ext>
            </p:extLst>
          </p:nvPr>
        </p:nvGraphicFramePr>
        <p:xfrm>
          <a:off x="898044" y="847627"/>
          <a:ext cx="9885363" cy="1000125"/>
        </p:xfrm>
        <a:graphic>
          <a:graphicData uri="http://schemas.openxmlformats.org/presentationml/2006/ole">
            <mc:AlternateContent xmlns:mc="http://schemas.openxmlformats.org/markup-compatibility/2006">
              <mc:Choice xmlns:v="urn:schemas-microsoft-com:vml" Requires="v">
                <p:oleObj name="Equation" r:id="rId3" imgW="4647960" imgH="469800" progId="Equation.DSMT4">
                  <p:embed/>
                </p:oleObj>
              </mc:Choice>
              <mc:Fallback>
                <p:oleObj name="Equation" r:id="rId3" imgW="4647960" imgH="469800" progId="Equation.DSMT4">
                  <p:embed/>
                  <p:pic>
                    <p:nvPicPr>
                      <p:cNvPr id="31" name="对象 30">
                        <a:extLst>
                          <a:ext uri="{FF2B5EF4-FFF2-40B4-BE49-F238E27FC236}">
                            <a16:creationId xmlns:a16="http://schemas.microsoft.com/office/drawing/2014/main" id="{79EA7767-5B3D-4043-AB3E-E6E5F598C38D}"/>
                          </a:ext>
                        </a:extLst>
                      </p:cNvPr>
                      <p:cNvPicPr/>
                      <p:nvPr/>
                    </p:nvPicPr>
                    <p:blipFill>
                      <a:blip r:embed="rId4"/>
                      <a:stretch>
                        <a:fillRect/>
                      </a:stretch>
                    </p:blipFill>
                    <p:spPr>
                      <a:xfrm>
                        <a:off x="898044" y="847627"/>
                        <a:ext cx="9885363" cy="1000125"/>
                      </a:xfrm>
                      <a:prstGeom prst="rect">
                        <a:avLst/>
                      </a:prstGeom>
                      <a:ln w="19050">
                        <a:solidFill>
                          <a:schemeClr val="accent4"/>
                        </a:solidFill>
                      </a:ln>
                    </p:spPr>
                  </p:pic>
                </p:oleObj>
              </mc:Fallback>
            </mc:AlternateContent>
          </a:graphicData>
        </a:graphic>
      </p:graphicFrame>
      <p:pic>
        <p:nvPicPr>
          <p:cNvPr id="6" name="图片 5">
            <a:extLst>
              <a:ext uri="{FF2B5EF4-FFF2-40B4-BE49-F238E27FC236}">
                <a16:creationId xmlns:a16="http://schemas.microsoft.com/office/drawing/2014/main" id="{1E4020D2-344B-4E39-AA94-BCCD6F2D0E6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15160" y="2305000"/>
            <a:ext cx="7476840" cy="4460400"/>
          </a:xfrm>
          <a:prstGeom prst="rect">
            <a:avLst/>
          </a:prstGeom>
        </p:spPr>
      </p:pic>
      <p:pic>
        <p:nvPicPr>
          <p:cNvPr id="7" name="图片 6">
            <a:extLst>
              <a:ext uri="{FF2B5EF4-FFF2-40B4-BE49-F238E27FC236}">
                <a16:creationId xmlns:a16="http://schemas.microsoft.com/office/drawing/2014/main" id="{0D44DCCD-5FEC-4A94-96A3-CF3795015283}"/>
              </a:ext>
            </a:extLst>
          </p:cNvPr>
          <p:cNvPicPr>
            <a:picLocks noChangeAspect="1"/>
          </p:cNvPicPr>
          <p:nvPr/>
        </p:nvPicPr>
        <p:blipFill rotWithShape="1">
          <a:blip r:embed="rId6"/>
          <a:srcRect r="66594"/>
          <a:stretch/>
        </p:blipFill>
        <p:spPr>
          <a:xfrm>
            <a:off x="5252315" y="2786444"/>
            <a:ext cx="2238659" cy="2205071"/>
          </a:xfrm>
          <a:prstGeom prst="rect">
            <a:avLst/>
          </a:prstGeom>
        </p:spPr>
      </p:pic>
      <p:pic>
        <p:nvPicPr>
          <p:cNvPr id="8" name="图片 7">
            <a:extLst>
              <a:ext uri="{FF2B5EF4-FFF2-40B4-BE49-F238E27FC236}">
                <a16:creationId xmlns:a16="http://schemas.microsoft.com/office/drawing/2014/main" id="{88A98AE0-91FC-48F8-BCA3-B4251705DA88}"/>
              </a:ext>
            </a:extLst>
          </p:cNvPr>
          <p:cNvPicPr>
            <a:picLocks noChangeAspect="1"/>
          </p:cNvPicPr>
          <p:nvPr/>
        </p:nvPicPr>
        <p:blipFill rotWithShape="1">
          <a:blip r:embed="rId6"/>
          <a:srcRect l="66594"/>
          <a:stretch/>
        </p:blipFill>
        <p:spPr>
          <a:xfrm>
            <a:off x="9253331" y="3325076"/>
            <a:ext cx="2238658" cy="2205071"/>
          </a:xfrm>
          <a:prstGeom prst="rect">
            <a:avLst/>
          </a:prstGeom>
        </p:spPr>
      </p:pic>
      <p:sp>
        <p:nvSpPr>
          <p:cNvPr id="9" name="矩形 8">
            <a:extLst>
              <a:ext uri="{FF2B5EF4-FFF2-40B4-BE49-F238E27FC236}">
                <a16:creationId xmlns:a16="http://schemas.microsoft.com/office/drawing/2014/main" id="{DCAF02DE-2D97-47C9-8A00-351A6DCE69BF}"/>
              </a:ext>
            </a:extLst>
          </p:cNvPr>
          <p:cNvSpPr/>
          <p:nvPr/>
        </p:nvSpPr>
        <p:spPr bwMode="auto">
          <a:xfrm>
            <a:off x="6227179" y="5752621"/>
            <a:ext cx="806393" cy="567158"/>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0" name="矩形 19">
            <a:extLst>
              <a:ext uri="{FF2B5EF4-FFF2-40B4-BE49-F238E27FC236}">
                <a16:creationId xmlns:a16="http://schemas.microsoft.com/office/drawing/2014/main" id="{9C30B0B0-57B9-45C3-87D6-406F8813FE5E}"/>
              </a:ext>
            </a:extLst>
          </p:cNvPr>
          <p:cNvSpPr/>
          <p:nvPr/>
        </p:nvSpPr>
        <p:spPr bwMode="auto">
          <a:xfrm>
            <a:off x="8570427" y="5754553"/>
            <a:ext cx="806393" cy="567158"/>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cxnSp>
        <p:nvCxnSpPr>
          <p:cNvPr id="11" name="直接连接符 10">
            <a:extLst>
              <a:ext uri="{FF2B5EF4-FFF2-40B4-BE49-F238E27FC236}">
                <a16:creationId xmlns:a16="http://schemas.microsoft.com/office/drawing/2014/main" id="{83D252BD-C53A-41BE-9F6A-F40A3A278171}"/>
              </a:ext>
            </a:extLst>
          </p:cNvPr>
          <p:cNvCxnSpPr>
            <a:cxnSpLocks/>
            <a:stCxn id="9" idx="0"/>
            <a:endCxn id="7" idx="2"/>
          </p:cNvCxnSpPr>
          <p:nvPr/>
        </p:nvCxnSpPr>
        <p:spPr bwMode="auto">
          <a:xfrm flipH="1" flipV="1">
            <a:off x="6371645" y="4991515"/>
            <a:ext cx="258731" cy="76110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a:extLst>
              <a:ext uri="{FF2B5EF4-FFF2-40B4-BE49-F238E27FC236}">
                <a16:creationId xmlns:a16="http://schemas.microsoft.com/office/drawing/2014/main" id="{43D8951A-AFF7-4082-9919-AB2D57F3E88D}"/>
              </a:ext>
            </a:extLst>
          </p:cNvPr>
          <p:cNvCxnSpPr>
            <a:cxnSpLocks/>
            <a:stCxn id="20" idx="0"/>
            <a:endCxn id="8" idx="1"/>
          </p:cNvCxnSpPr>
          <p:nvPr/>
        </p:nvCxnSpPr>
        <p:spPr bwMode="auto">
          <a:xfrm flipV="1">
            <a:off x="8973624" y="4427612"/>
            <a:ext cx="279707" cy="1326941"/>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文本框 37">
            <a:extLst>
              <a:ext uri="{FF2B5EF4-FFF2-40B4-BE49-F238E27FC236}">
                <a16:creationId xmlns:a16="http://schemas.microsoft.com/office/drawing/2014/main" id="{2E3C955C-9B3B-41C9-A639-22566FCD10F4}"/>
              </a:ext>
            </a:extLst>
          </p:cNvPr>
          <p:cNvSpPr txBox="1"/>
          <p:nvPr/>
        </p:nvSpPr>
        <p:spPr>
          <a:xfrm>
            <a:off x="6785064" y="6550223"/>
            <a:ext cx="5029254"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defRPr/>
            </a:pPr>
            <a:r>
              <a:rPr kumimoji="0" lang="en-US" altLang="zh-CN" sz="1400" b="0" i="0" u="none" strike="noStrike" kern="1200" cap="none" spc="0" normalizeH="0" baseline="0" noProof="0">
                <a:ln>
                  <a:noFill/>
                </a:ln>
                <a:solidFill>
                  <a:prstClr val="black"/>
                </a:solidFill>
                <a:effectLst/>
                <a:uLnTx/>
                <a:uFillTx/>
                <a:latin typeface="+mn-ea"/>
              </a:rPr>
              <a:t>Rossi, 7</a:t>
            </a:r>
            <a:r>
              <a:rPr kumimoji="0" lang="en-US" altLang="zh-CN" sz="1400" b="0" i="0" u="none" strike="noStrike" kern="1200" cap="none" spc="0" normalizeH="0" baseline="30000" noProof="0">
                <a:ln>
                  <a:noFill/>
                </a:ln>
                <a:solidFill>
                  <a:prstClr val="black"/>
                </a:solidFill>
                <a:effectLst/>
                <a:uLnTx/>
                <a:uFillTx/>
                <a:latin typeface="+mn-ea"/>
              </a:rPr>
              <a:t>th</a:t>
            </a:r>
            <a:r>
              <a:rPr kumimoji="0" lang="en-US" altLang="zh-CN" sz="1400" b="0" i="0" u="none" strike="noStrike" kern="1200" cap="none" spc="0" normalizeH="0" baseline="0" noProof="0">
                <a:ln>
                  <a:noFill/>
                </a:ln>
                <a:solidFill>
                  <a:prstClr val="black"/>
                </a:solidFill>
                <a:effectLst/>
                <a:uLnTx/>
                <a:uFillTx/>
                <a:latin typeface="+mn-ea"/>
              </a:rPr>
              <a:t> ECSD 2017</a:t>
            </a:r>
          </a:p>
        </p:txBody>
      </p:sp>
      <p:sp>
        <p:nvSpPr>
          <p:cNvPr id="21" name="标题 2">
            <a:extLst>
              <a:ext uri="{FF2B5EF4-FFF2-40B4-BE49-F238E27FC236}">
                <a16:creationId xmlns:a16="http://schemas.microsoft.com/office/drawing/2014/main" id="{0F4BA18E-BFCA-47D2-9EEA-D177A30817E2}"/>
              </a:ext>
            </a:extLst>
          </p:cNvPr>
          <p:cNvSpPr txBox="1">
            <a:spLocks/>
          </p:cNvSpPr>
          <p:nvPr/>
        </p:nvSpPr>
        <p:spPr bwMode="white">
          <a:xfrm>
            <a:off x="375022" y="175246"/>
            <a:ext cx="21135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FFFFFF"/>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indent="-180000" algn="ctr">
              <a:buSzPct val="70000"/>
              <a:buFont typeface="Times New Roman" panose="02020603050405020304" pitchFamily="18" charset="0"/>
              <a:buChar char="•"/>
            </a:pPr>
            <a:r>
              <a:rPr lang="en-US" altLang="zh-CN" sz="2000" b="0" kern="0">
                <a:latin typeface="+mn-ea"/>
                <a:ea typeface="+mn-ea"/>
                <a:cs typeface="Times New Roman" panose="02020603050405020304" pitchFamily="18" charset="0"/>
              </a:rPr>
              <a:t>Introduction</a:t>
            </a:r>
            <a:r>
              <a:rPr lang="zh-CN" altLang="en-US" sz="2000" b="0" kern="0">
                <a:latin typeface="+mn-ea"/>
                <a:ea typeface="+mn-ea"/>
                <a:cs typeface="Times New Roman" panose="02020603050405020304" pitchFamily="18" charset="0"/>
              </a:rPr>
              <a:t> </a:t>
            </a:r>
          </a:p>
        </p:txBody>
      </p:sp>
      <p:sp>
        <p:nvSpPr>
          <p:cNvPr id="23" name="标题 2">
            <a:extLst>
              <a:ext uri="{FF2B5EF4-FFF2-40B4-BE49-F238E27FC236}">
                <a16:creationId xmlns:a16="http://schemas.microsoft.com/office/drawing/2014/main" id="{858F1866-DD82-47C2-83EA-052F619EAE15}"/>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err="1">
                <a:latin typeface="+mn-ea"/>
                <a:ea typeface="+mn-ea"/>
              </a:rPr>
              <a:t>CSI+Ecc+Maneuver</a:t>
            </a:r>
            <a:r>
              <a:rPr lang="zh-CN" altLang="en-US">
                <a:latin typeface="+mn-ea"/>
                <a:ea typeface="+mn-ea"/>
              </a:rPr>
              <a:t> </a:t>
            </a:r>
          </a:p>
        </p:txBody>
      </p:sp>
      <p:sp>
        <p:nvSpPr>
          <p:cNvPr id="24" name="标题 2">
            <a:extLst>
              <a:ext uri="{FF2B5EF4-FFF2-40B4-BE49-F238E27FC236}">
                <a16:creationId xmlns:a16="http://schemas.microsoft.com/office/drawing/2014/main" id="{85E30B73-B4E1-4BA9-9FE7-CC1F85BF07C3}"/>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SDM6.0</a:t>
            </a:r>
            <a:endParaRPr lang="zh-CN" altLang="en-US" b="0">
              <a:latin typeface="+mn-ea"/>
              <a:ea typeface="+mn-ea"/>
            </a:endParaRPr>
          </a:p>
        </p:txBody>
      </p:sp>
      <p:sp>
        <p:nvSpPr>
          <p:cNvPr id="28" name="标题 2">
            <a:extLst>
              <a:ext uri="{FF2B5EF4-FFF2-40B4-BE49-F238E27FC236}">
                <a16:creationId xmlns:a16="http://schemas.microsoft.com/office/drawing/2014/main" id="{B3AA6185-5726-4D70-B514-F3AAA0FBD4CE}"/>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Discussion</a:t>
            </a:r>
            <a:endParaRPr lang="zh-CN" altLang="en-US" b="0">
              <a:latin typeface="+mn-ea"/>
              <a:ea typeface="+mn-ea"/>
            </a:endParaRPr>
          </a:p>
        </p:txBody>
      </p:sp>
      <p:sp>
        <p:nvSpPr>
          <p:cNvPr id="29" name="标题 2">
            <a:extLst>
              <a:ext uri="{FF2B5EF4-FFF2-40B4-BE49-F238E27FC236}">
                <a16:creationId xmlns:a16="http://schemas.microsoft.com/office/drawing/2014/main" id="{FF4AABA1-DDF8-4E26-927B-67BD02C946DC}"/>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CSI+MOID</a:t>
            </a:r>
            <a:r>
              <a:rPr lang="zh-CN" altLang="en-US" b="0">
                <a:latin typeface="+mn-ea"/>
                <a:ea typeface="+mn-ea"/>
              </a:rPr>
              <a:t> </a:t>
            </a:r>
          </a:p>
        </p:txBody>
      </p:sp>
    </p:spTree>
    <p:extLst>
      <p:ext uri="{BB962C8B-B14F-4D97-AF65-F5344CB8AC3E}">
        <p14:creationId xmlns:p14="http://schemas.microsoft.com/office/powerpoint/2010/main" val="13231372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927B0A84-097E-450D-9911-B856D891CDF7}"/>
              </a:ext>
            </a:extLst>
          </p:cNvPr>
          <p:cNvGrpSpPr/>
          <p:nvPr/>
        </p:nvGrpSpPr>
        <p:grpSpPr>
          <a:xfrm>
            <a:off x="375022" y="2317261"/>
            <a:ext cx="4521069" cy="707886"/>
            <a:chOff x="289777" y="2432119"/>
            <a:chExt cx="4521069" cy="707886"/>
          </a:xfrm>
        </p:grpSpPr>
        <p:sp>
          <p:nvSpPr>
            <p:cNvPr id="14" name="矩形 13">
              <a:extLst>
                <a:ext uri="{FF2B5EF4-FFF2-40B4-BE49-F238E27FC236}">
                  <a16:creationId xmlns:a16="http://schemas.microsoft.com/office/drawing/2014/main" id="{B736112A-A7EA-45A8-9CC6-F43F13DBCD40}"/>
                </a:ext>
              </a:extLst>
            </p:cNvPr>
            <p:cNvSpPr/>
            <p:nvPr/>
          </p:nvSpPr>
          <p:spPr>
            <a:xfrm>
              <a:off x="289777" y="2496635"/>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5C509CDE-35C0-497D-A4BE-2BA4AFE213AA}"/>
                </a:ext>
              </a:extLst>
            </p:cNvPr>
            <p:cNvSpPr txBox="1"/>
            <p:nvPr/>
          </p:nvSpPr>
          <p:spPr>
            <a:xfrm>
              <a:off x="812799" y="2432119"/>
              <a:ext cx="3998047" cy="707886"/>
            </a:xfrm>
            <a:prstGeom prst="rect">
              <a:avLst/>
            </a:prstGeom>
            <a:noFill/>
          </p:spPr>
          <p:txBody>
            <a:bodyPr wrap="square" rtlCol="0">
              <a:spAutoFit/>
            </a:bodyPr>
            <a:lstStyle/>
            <a:p>
              <a:pPr>
                <a:spcAft>
                  <a:spcPts val="900"/>
                </a:spcAft>
              </a:pPr>
              <a:r>
                <a:rPr lang="en-US" altLang="zh-CN" sz="2000" b="1">
                  <a:solidFill>
                    <a:srgbClr val="000000"/>
                  </a:solidFill>
                  <a:latin typeface="+mn-ea"/>
                </a:rPr>
                <a:t>MOID (Minimum Orbital Intersection Distance)</a:t>
              </a:r>
              <a:endParaRPr lang="zh-CN" altLang="en-US" sz="2000" b="1">
                <a:solidFill>
                  <a:srgbClr val="000000"/>
                </a:solidFill>
                <a:latin typeface="+mn-ea"/>
              </a:endParaRPr>
            </a:p>
          </p:txBody>
        </p:sp>
      </p:grpSp>
      <p:sp>
        <p:nvSpPr>
          <p:cNvPr id="25" name="矩形 24">
            <a:extLst>
              <a:ext uri="{FF2B5EF4-FFF2-40B4-BE49-F238E27FC236}">
                <a16:creationId xmlns:a16="http://schemas.microsoft.com/office/drawing/2014/main" id="{F1349E3A-3088-490C-AFA8-8E06FD323340}"/>
              </a:ext>
            </a:extLst>
          </p:cNvPr>
          <p:cNvSpPr/>
          <p:nvPr/>
        </p:nvSpPr>
        <p:spPr>
          <a:xfrm>
            <a:off x="375022" y="1212151"/>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对象 20">
            <a:extLst>
              <a:ext uri="{FF2B5EF4-FFF2-40B4-BE49-F238E27FC236}">
                <a16:creationId xmlns:a16="http://schemas.microsoft.com/office/drawing/2014/main" id="{18F2E750-1E18-46FF-9926-FD6EFD35898F}"/>
              </a:ext>
            </a:extLst>
          </p:cNvPr>
          <p:cNvGraphicFramePr>
            <a:graphicFrameLocks noChangeAspect="1"/>
          </p:cNvGraphicFramePr>
          <p:nvPr>
            <p:extLst>
              <p:ext uri="{D42A27DB-BD31-4B8C-83A1-F6EECF244321}">
                <p14:modId xmlns:p14="http://schemas.microsoft.com/office/powerpoint/2010/main" val="222341632"/>
              </p:ext>
            </p:extLst>
          </p:nvPr>
        </p:nvGraphicFramePr>
        <p:xfrm>
          <a:off x="944345" y="3041934"/>
          <a:ext cx="2967900" cy="1483223"/>
        </p:xfrm>
        <a:graphic>
          <a:graphicData uri="http://schemas.openxmlformats.org/presentationml/2006/ole">
            <mc:AlternateContent xmlns:mc="http://schemas.openxmlformats.org/markup-compatibility/2006">
              <mc:Choice xmlns:v="urn:schemas-microsoft-com:vml" Requires="v">
                <p:oleObj name="Equation" r:id="rId3" imgW="1371600" imgH="685800" progId="Equation.DSMT4">
                  <p:embed/>
                </p:oleObj>
              </mc:Choice>
              <mc:Fallback>
                <p:oleObj name="Equation" r:id="rId3" imgW="1371600" imgH="685800" progId="Equation.DSMT4">
                  <p:embed/>
                  <p:pic>
                    <p:nvPicPr>
                      <p:cNvPr id="32" name="对象 31">
                        <a:extLst>
                          <a:ext uri="{FF2B5EF4-FFF2-40B4-BE49-F238E27FC236}">
                            <a16:creationId xmlns:a16="http://schemas.microsoft.com/office/drawing/2014/main" id="{A15E77F0-D4F9-4089-86AD-B1CFEEC75736}"/>
                          </a:ext>
                        </a:extLst>
                      </p:cNvPr>
                      <p:cNvPicPr/>
                      <p:nvPr/>
                    </p:nvPicPr>
                    <p:blipFill>
                      <a:blip r:embed="rId4"/>
                      <a:stretch>
                        <a:fillRect/>
                      </a:stretch>
                    </p:blipFill>
                    <p:spPr>
                      <a:xfrm>
                        <a:off x="944345" y="3041934"/>
                        <a:ext cx="2967900" cy="1483223"/>
                      </a:xfrm>
                      <a:prstGeom prst="rect">
                        <a:avLst/>
                      </a:prstGeom>
                      <a:ln w="19050">
                        <a:noFill/>
                      </a:ln>
                    </p:spPr>
                  </p:pic>
                </p:oleObj>
              </mc:Fallback>
            </mc:AlternateContent>
          </a:graphicData>
        </a:graphic>
      </p:graphicFrame>
      <p:pic>
        <p:nvPicPr>
          <p:cNvPr id="10" name="图片 9">
            <a:extLst>
              <a:ext uri="{FF2B5EF4-FFF2-40B4-BE49-F238E27FC236}">
                <a16:creationId xmlns:a16="http://schemas.microsoft.com/office/drawing/2014/main" id="{2E2FC99C-6054-43BA-8C3C-22B35745FF0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393251" y="2112961"/>
            <a:ext cx="7798749" cy="4652439"/>
          </a:xfrm>
          <a:prstGeom prst="rect">
            <a:avLst/>
          </a:prstGeom>
        </p:spPr>
      </p:pic>
      <p:graphicFrame>
        <p:nvGraphicFramePr>
          <p:cNvPr id="24" name="对象 23">
            <a:extLst>
              <a:ext uri="{FF2B5EF4-FFF2-40B4-BE49-F238E27FC236}">
                <a16:creationId xmlns:a16="http://schemas.microsoft.com/office/drawing/2014/main" id="{0645426A-5EB9-4702-A873-2D7D9CE3F01D}"/>
              </a:ext>
            </a:extLst>
          </p:cNvPr>
          <p:cNvGraphicFramePr>
            <a:graphicFrameLocks noChangeAspect="1"/>
          </p:cNvGraphicFramePr>
          <p:nvPr>
            <p:extLst>
              <p:ext uri="{D42A27DB-BD31-4B8C-83A1-F6EECF244321}">
                <p14:modId xmlns:p14="http://schemas.microsoft.com/office/powerpoint/2010/main" val="1060764366"/>
              </p:ext>
            </p:extLst>
          </p:nvPr>
        </p:nvGraphicFramePr>
        <p:xfrm>
          <a:off x="898044" y="847290"/>
          <a:ext cx="10657168" cy="1000800"/>
        </p:xfrm>
        <a:graphic>
          <a:graphicData uri="http://schemas.openxmlformats.org/presentationml/2006/ole">
            <mc:AlternateContent xmlns:mc="http://schemas.openxmlformats.org/markup-compatibility/2006">
              <mc:Choice xmlns:v="urn:schemas-microsoft-com:vml" Requires="v">
                <p:oleObj name="Equation" r:id="rId6" imgW="5003640" imgH="469800" progId="Equation.DSMT4">
                  <p:embed/>
                </p:oleObj>
              </mc:Choice>
              <mc:Fallback>
                <p:oleObj name="Equation" r:id="rId6" imgW="5003640" imgH="469800" progId="Equation.DSMT4">
                  <p:embed/>
                  <p:pic>
                    <p:nvPicPr>
                      <p:cNvPr id="16" name="对象 15">
                        <a:extLst>
                          <a:ext uri="{FF2B5EF4-FFF2-40B4-BE49-F238E27FC236}">
                            <a16:creationId xmlns:a16="http://schemas.microsoft.com/office/drawing/2014/main" id="{95F237F1-7FD4-422F-85A9-016DBFAF5151}"/>
                          </a:ext>
                        </a:extLst>
                      </p:cNvPr>
                      <p:cNvPicPr/>
                      <p:nvPr/>
                    </p:nvPicPr>
                    <p:blipFill>
                      <a:blip r:embed="rId7"/>
                      <a:stretch>
                        <a:fillRect/>
                      </a:stretch>
                    </p:blipFill>
                    <p:spPr>
                      <a:xfrm>
                        <a:off x="898044" y="847290"/>
                        <a:ext cx="10657168" cy="1000800"/>
                      </a:xfrm>
                      <a:prstGeom prst="rect">
                        <a:avLst/>
                      </a:prstGeom>
                      <a:ln w="19050">
                        <a:solidFill>
                          <a:schemeClr val="accent4"/>
                        </a:solidFill>
                      </a:ln>
                    </p:spPr>
                  </p:pic>
                </p:oleObj>
              </mc:Fallback>
            </mc:AlternateContent>
          </a:graphicData>
        </a:graphic>
      </p:graphicFrame>
      <p:pic>
        <p:nvPicPr>
          <p:cNvPr id="16" name="图片 15">
            <a:extLst>
              <a:ext uri="{FF2B5EF4-FFF2-40B4-BE49-F238E27FC236}">
                <a16:creationId xmlns:a16="http://schemas.microsoft.com/office/drawing/2014/main" id="{29BBAECF-3551-4507-B8DA-31B1DF8A6DF5}"/>
              </a:ext>
            </a:extLst>
          </p:cNvPr>
          <p:cNvPicPr>
            <a:picLocks noChangeAspect="1"/>
          </p:cNvPicPr>
          <p:nvPr/>
        </p:nvPicPr>
        <p:blipFill rotWithShape="1">
          <a:blip r:embed="rId8">
            <a:clrChange>
              <a:clrFrom>
                <a:srgbClr val="FFFFFF"/>
              </a:clrFrom>
              <a:clrTo>
                <a:srgbClr val="FFFFFF">
                  <a:alpha val="0"/>
                </a:srgbClr>
              </a:clrTo>
            </a:clrChange>
          </a:blip>
          <a:srcRect l="1154" t="4715" r="1059" b="1556"/>
          <a:stretch/>
        </p:blipFill>
        <p:spPr>
          <a:xfrm>
            <a:off x="263671" y="4576669"/>
            <a:ext cx="4077969" cy="2211881"/>
          </a:xfrm>
          <a:prstGeom prst="rect">
            <a:avLst/>
          </a:prstGeom>
        </p:spPr>
      </p:pic>
      <p:sp>
        <p:nvSpPr>
          <p:cNvPr id="17" name="标题 2">
            <a:extLst>
              <a:ext uri="{FF2B5EF4-FFF2-40B4-BE49-F238E27FC236}">
                <a16:creationId xmlns:a16="http://schemas.microsoft.com/office/drawing/2014/main" id="{C1BEB2EA-F5EC-47DE-8004-46CC9B1A8A03}"/>
              </a:ext>
            </a:extLst>
          </p:cNvPr>
          <p:cNvSpPr txBox="1">
            <a:spLocks/>
          </p:cNvSpPr>
          <p:nvPr/>
        </p:nvSpPr>
        <p:spPr bwMode="white">
          <a:xfrm>
            <a:off x="375022" y="175246"/>
            <a:ext cx="21135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FFFFFF"/>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indent="-180000" algn="ctr">
              <a:buSzPct val="70000"/>
              <a:buFont typeface="Times New Roman" panose="02020603050405020304" pitchFamily="18" charset="0"/>
              <a:buChar char="•"/>
            </a:pPr>
            <a:r>
              <a:rPr lang="en-US" altLang="zh-CN" sz="2000" b="0" kern="0">
                <a:latin typeface="+mn-ea"/>
                <a:ea typeface="+mn-ea"/>
                <a:cs typeface="Times New Roman" panose="02020603050405020304" pitchFamily="18" charset="0"/>
              </a:rPr>
              <a:t>Introduction</a:t>
            </a:r>
            <a:r>
              <a:rPr lang="zh-CN" altLang="en-US" sz="2000" b="0" kern="0">
                <a:latin typeface="+mn-ea"/>
                <a:ea typeface="+mn-ea"/>
                <a:cs typeface="Times New Roman" panose="02020603050405020304" pitchFamily="18" charset="0"/>
              </a:rPr>
              <a:t> </a:t>
            </a:r>
          </a:p>
        </p:txBody>
      </p:sp>
      <p:sp>
        <p:nvSpPr>
          <p:cNvPr id="18" name="标题 2">
            <a:extLst>
              <a:ext uri="{FF2B5EF4-FFF2-40B4-BE49-F238E27FC236}">
                <a16:creationId xmlns:a16="http://schemas.microsoft.com/office/drawing/2014/main" id="{D2CAB1BC-7BE9-4231-AAF1-9FAD1318E48A}"/>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err="1">
                <a:latin typeface="+mn-ea"/>
                <a:ea typeface="+mn-ea"/>
              </a:rPr>
              <a:t>CSI+Ecc+Maneuver</a:t>
            </a:r>
            <a:r>
              <a:rPr lang="zh-CN" altLang="en-US" b="0">
                <a:latin typeface="+mn-ea"/>
                <a:ea typeface="+mn-ea"/>
              </a:rPr>
              <a:t> </a:t>
            </a:r>
          </a:p>
        </p:txBody>
      </p:sp>
      <p:sp>
        <p:nvSpPr>
          <p:cNvPr id="19" name="标题 2">
            <a:extLst>
              <a:ext uri="{FF2B5EF4-FFF2-40B4-BE49-F238E27FC236}">
                <a16:creationId xmlns:a16="http://schemas.microsoft.com/office/drawing/2014/main" id="{4B408A0F-9B32-4B91-9D0E-D1273BDFE056}"/>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SDM6.0</a:t>
            </a:r>
            <a:endParaRPr lang="zh-CN" altLang="en-US" b="0">
              <a:latin typeface="+mn-ea"/>
              <a:ea typeface="+mn-ea"/>
            </a:endParaRPr>
          </a:p>
        </p:txBody>
      </p:sp>
      <p:sp>
        <p:nvSpPr>
          <p:cNvPr id="20" name="标题 2">
            <a:extLst>
              <a:ext uri="{FF2B5EF4-FFF2-40B4-BE49-F238E27FC236}">
                <a16:creationId xmlns:a16="http://schemas.microsoft.com/office/drawing/2014/main" id="{92C3905F-6EF7-4584-9BC1-2404E7866718}"/>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Discussion</a:t>
            </a:r>
            <a:endParaRPr lang="zh-CN" altLang="en-US" b="0">
              <a:latin typeface="+mn-ea"/>
              <a:ea typeface="+mn-ea"/>
            </a:endParaRPr>
          </a:p>
        </p:txBody>
      </p:sp>
      <p:sp>
        <p:nvSpPr>
          <p:cNvPr id="23" name="标题 2">
            <a:extLst>
              <a:ext uri="{FF2B5EF4-FFF2-40B4-BE49-F238E27FC236}">
                <a16:creationId xmlns:a16="http://schemas.microsoft.com/office/drawing/2014/main" id="{DE4796D0-6668-43C1-A8A0-D1AB83C9EE75}"/>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a:latin typeface="+mn-ea"/>
                <a:ea typeface="+mn-ea"/>
              </a:rPr>
              <a:t>CSI+MOID</a:t>
            </a:r>
            <a:r>
              <a:rPr lang="zh-CN" altLang="en-US">
                <a:latin typeface="+mn-ea"/>
                <a:ea typeface="+mn-ea"/>
              </a:rPr>
              <a:t> </a:t>
            </a:r>
          </a:p>
        </p:txBody>
      </p:sp>
    </p:spTree>
    <p:extLst>
      <p:ext uri="{BB962C8B-B14F-4D97-AF65-F5344CB8AC3E}">
        <p14:creationId xmlns:p14="http://schemas.microsoft.com/office/powerpoint/2010/main" val="21342356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EF160C4-1F51-4CAF-A959-F071A658EDC0}"/>
              </a:ext>
            </a:extLst>
          </p:cNvPr>
          <p:cNvGrpSpPr/>
          <p:nvPr/>
        </p:nvGrpSpPr>
        <p:grpSpPr>
          <a:xfrm>
            <a:off x="375022" y="1147635"/>
            <a:ext cx="10007468" cy="430887"/>
            <a:chOff x="289777" y="1582999"/>
            <a:chExt cx="10007468" cy="430887"/>
          </a:xfrm>
        </p:grpSpPr>
        <p:sp>
          <p:nvSpPr>
            <p:cNvPr id="20" name="矩形 19">
              <a:extLst>
                <a:ext uri="{FF2B5EF4-FFF2-40B4-BE49-F238E27FC236}">
                  <a16:creationId xmlns:a16="http://schemas.microsoft.com/office/drawing/2014/main" id="{06544619-1837-4153-AF63-FC5D5D38D584}"/>
                </a:ext>
              </a:extLst>
            </p:cNvPr>
            <p:cNvSpPr/>
            <p:nvPr/>
          </p:nvSpPr>
          <p:spPr>
            <a:xfrm>
              <a:off x="289777" y="1647515"/>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F9720F08-58F8-4E73-9370-6D92CE3B8EB5}"/>
                </a:ext>
              </a:extLst>
            </p:cNvPr>
            <p:cNvSpPr txBox="1"/>
            <p:nvPr/>
          </p:nvSpPr>
          <p:spPr>
            <a:xfrm>
              <a:off x="812798" y="1582999"/>
              <a:ext cx="9484447" cy="430887"/>
            </a:xfrm>
            <a:prstGeom prst="rect">
              <a:avLst/>
            </a:prstGeom>
            <a:noFill/>
          </p:spPr>
          <p:txBody>
            <a:bodyPr wrap="square" rtlCol="0">
              <a:spAutoFit/>
            </a:bodyPr>
            <a:lstStyle/>
            <a:p>
              <a:r>
                <a:rPr lang="en-US" altLang="zh-CN" sz="2200" b="1">
                  <a:solidFill>
                    <a:schemeClr val="tx2"/>
                  </a:solidFill>
                  <a:effectLst>
                    <a:outerShdw blurRad="38100" dist="38100" dir="2700000" algn="tl">
                      <a:srgbClr val="000000">
                        <a:alpha val="43137"/>
                      </a:srgbClr>
                    </a:outerShdw>
                  </a:effectLst>
                  <a:latin typeface="+mn-lt"/>
                </a:rPr>
                <a:t>Comprehensive Analysis of Improvements</a:t>
              </a:r>
            </a:p>
          </p:txBody>
        </p:sp>
      </p:grpSp>
      <p:pic>
        <p:nvPicPr>
          <p:cNvPr id="7" name="图片 6">
            <a:extLst>
              <a:ext uri="{FF2B5EF4-FFF2-40B4-BE49-F238E27FC236}">
                <a16:creationId xmlns:a16="http://schemas.microsoft.com/office/drawing/2014/main" id="{FBC49E9F-B2A3-4F81-AA8A-E805B51560B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395328" y="2112191"/>
            <a:ext cx="7796672" cy="4651200"/>
          </a:xfrm>
          <a:prstGeom prst="rect">
            <a:avLst/>
          </a:prstGeom>
        </p:spPr>
      </p:pic>
      <p:grpSp>
        <p:nvGrpSpPr>
          <p:cNvPr id="27" name="组合 26">
            <a:extLst>
              <a:ext uri="{FF2B5EF4-FFF2-40B4-BE49-F238E27FC236}">
                <a16:creationId xmlns:a16="http://schemas.microsoft.com/office/drawing/2014/main" id="{71FB7CCD-F659-4EE9-B47E-A6E7A02BE877}"/>
              </a:ext>
            </a:extLst>
          </p:cNvPr>
          <p:cNvGrpSpPr/>
          <p:nvPr/>
        </p:nvGrpSpPr>
        <p:grpSpPr>
          <a:xfrm>
            <a:off x="375022" y="2004736"/>
            <a:ext cx="4020306" cy="1589602"/>
            <a:chOff x="289777" y="2432119"/>
            <a:chExt cx="4020306" cy="1589602"/>
          </a:xfrm>
        </p:grpSpPr>
        <p:sp>
          <p:nvSpPr>
            <p:cNvPr id="28" name="矩形 27">
              <a:extLst>
                <a:ext uri="{FF2B5EF4-FFF2-40B4-BE49-F238E27FC236}">
                  <a16:creationId xmlns:a16="http://schemas.microsoft.com/office/drawing/2014/main" id="{BC532755-F067-4AE1-8E1F-EDE541D871CD}"/>
                </a:ext>
              </a:extLst>
            </p:cNvPr>
            <p:cNvSpPr/>
            <p:nvPr/>
          </p:nvSpPr>
          <p:spPr>
            <a:xfrm>
              <a:off x="289777" y="2496635"/>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0D8DC11A-B0BF-4DC3-85A2-B1FD7AFD1074}"/>
                </a:ext>
              </a:extLst>
            </p:cNvPr>
            <p:cNvSpPr txBox="1"/>
            <p:nvPr/>
          </p:nvSpPr>
          <p:spPr>
            <a:xfrm>
              <a:off x="812799" y="2432119"/>
              <a:ext cx="3497284" cy="1589602"/>
            </a:xfrm>
            <a:prstGeom prst="rect">
              <a:avLst/>
            </a:prstGeom>
            <a:noFill/>
          </p:spPr>
          <p:txBody>
            <a:bodyPr wrap="square" rtlCol="0">
              <a:spAutoFit/>
            </a:bodyPr>
            <a:lstStyle/>
            <a:p>
              <a:pPr>
                <a:spcAft>
                  <a:spcPts val="900"/>
                </a:spcAft>
              </a:pPr>
              <a:r>
                <a:rPr lang="en-US" altLang="zh-CN" sz="2000" b="1">
                  <a:solidFill>
                    <a:srgbClr val="000000"/>
                  </a:solidFill>
                  <a:latin typeface="+mn-ea"/>
                </a:rPr>
                <a:t>Eccentricity Smoothing</a:t>
              </a:r>
            </a:p>
            <a:p>
              <a:pPr marL="342900" indent="-342900">
                <a:lnSpc>
                  <a:spcPct val="120000"/>
                </a:lnSpc>
                <a:spcAft>
                  <a:spcPts val="900"/>
                </a:spcAft>
                <a:buFont typeface="Arial" panose="020B0604020202020204" pitchFamily="34" charset="0"/>
                <a:buChar char="•"/>
              </a:pPr>
              <a:r>
                <a:rPr lang="en-US" altLang="zh-CN" sz="2000">
                  <a:solidFill>
                    <a:srgbClr val="000000"/>
                  </a:solidFill>
                  <a:latin typeface="+mn-ea"/>
                </a:rPr>
                <a:t>Eliminates artificial sharp peaks, smoothing the macro capacity profile.</a:t>
              </a:r>
              <a:endParaRPr lang="zh-CN" altLang="en-US" sz="2000">
                <a:solidFill>
                  <a:srgbClr val="000000"/>
                </a:solidFill>
                <a:latin typeface="+mn-ea"/>
              </a:endParaRPr>
            </a:p>
          </p:txBody>
        </p:sp>
      </p:grpSp>
      <p:grpSp>
        <p:nvGrpSpPr>
          <p:cNvPr id="30" name="组合 29">
            <a:extLst>
              <a:ext uri="{FF2B5EF4-FFF2-40B4-BE49-F238E27FC236}">
                <a16:creationId xmlns:a16="http://schemas.microsoft.com/office/drawing/2014/main" id="{BCBBFF40-69D2-47C4-943E-C34A2F07483C}"/>
              </a:ext>
            </a:extLst>
          </p:cNvPr>
          <p:cNvGrpSpPr/>
          <p:nvPr/>
        </p:nvGrpSpPr>
        <p:grpSpPr>
          <a:xfrm>
            <a:off x="375022" y="3627322"/>
            <a:ext cx="3908743" cy="1589602"/>
            <a:chOff x="289777" y="3429000"/>
            <a:chExt cx="3908743" cy="1589602"/>
          </a:xfrm>
        </p:grpSpPr>
        <p:sp>
          <p:nvSpPr>
            <p:cNvPr id="31" name="矩形 30">
              <a:extLst>
                <a:ext uri="{FF2B5EF4-FFF2-40B4-BE49-F238E27FC236}">
                  <a16:creationId xmlns:a16="http://schemas.microsoft.com/office/drawing/2014/main" id="{230442A3-2367-4E50-A6CE-40CFDA5F7B88}"/>
                </a:ext>
              </a:extLst>
            </p:cNvPr>
            <p:cNvSpPr/>
            <p:nvPr/>
          </p:nvSpPr>
          <p:spPr>
            <a:xfrm>
              <a:off x="289777" y="3493516"/>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3CA816E0-1812-4BE3-99BB-2C2B0A19005D}"/>
                </a:ext>
              </a:extLst>
            </p:cNvPr>
            <p:cNvSpPr txBox="1"/>
            <p:nvPr/>
          </p:nvSpPr>
          <p:spPr>
            <a:xfrm>
              <a:off x="812800" y="3429000"/>
              <a:ext cx="3385720" cy="1589602"/>
            </a:xfrm>
            <a:prstGeom prst="rect">
              <a:avLst/>
            </a:prstGeom>
            <a:noFill/>
          </p:spPr>
          <p:txBody>
            <a:bodyPr wrap="square" rtlCol="0">
              <a:spAutoFit/>
            </a:bodyPr>
            <a:lstStyle>
              <a:defPPr>
                <a:defRPr lang="en-US"/>
              </a:defPPr>
              <a:lvl1pPr>
                <a:spcAft>
                  <a:spcPts val="900"/>
                </a:spcAft>
                <a:defRPr sz="2000">
                  <a:solidFill>
                    <a:srgbClr val="000000"/>
                  </a:solidFill>
                  <a:latin typeface="+mn-ea"/>
                </a:defRPr>
              </a:lvl1pPr>
            </a:lstStyle>
            <a:p>
              <a:r>
                <a:rPr lang="en-US" altLang="zh-CN" b="1"/>
                <a:t>Maneuverability Credit</a:t>
              </a:r>
              <a:endParaRPr lang="en-US" altLang="zh-CN"/>
            </a:p>
            <a:p>
              <a:pPr marL="342900" indent="-342900">
                <a:lnSpc>
                  <a:spcPct val="120000"/>
                </a:lnSpc>
                <a:spcAft>
                  <a:spcPts val="0"/>
                </a:spcAft>
                <a:buFont typeface="Arial" panose="020B0604020202020204" pitchFamily="34" charset="0"/>
                <a:buChar char="•"/>
              </a:pPr>
              <a:r>
                <a:rPr lang="en-US" altLang="zh-CN"/>
                <a:t>Quantifies capacity release in mega constellation shells.</a:t>
              </a:r>
              <a:endParaRPr lang="zh-CN" altLang="en-US"/>
            </a:p>
          </p:txBody>
        </p:sp>
      </p:grpSp>
      <p:grpSp>
        <p:nvGrpSpPr>
          <p:cNvPr id="33" name="组合 32">
            <a:extLst>
              <a:ext uri="{FF2B5EF4-FFF2-40B4-BE49-F238E27FC236}">
                <a16:creationId xmlns:a16="http://schemas.microsoft.com/office/drawing/2014/main" id="{5EF6DB4E-DAB2-4E73-87E6-9179B895347B}"/>
              </a:ext>
            </a:extLst>
          </p:cNvPr>
          <p:cNvGrpSpPr/>
          <p:nvPr/>
        </p:nvGrpSpPr>
        <p:grpSpPr>
          <a:xfrm>
            <a:off x="375022" y="5249908"/>
            <a:ext cx="4243277" cy="1589602"/>
            <a:chOff x="289777" y="4733657"/>
            <a:chExt cx="4243277" cy="1589602"/>
          </a:xfrm>
        </p:grpSpPr>
        <p:sp>
          <p:nvSpPr>
            <p:cNvPr id="34" name="矩形 33">
              <a:extLst>
                <a:ext uri="{FF2B5EF4-FFF2-40B4-BE49-F238E27FC236}">
                  <a16:creationId xmlns:a16="http://schemas.microsoft.com/office/drawing/2014/main" id="{A6511811-5E0B-4715-8A9A-15DCF84259DE}"/>
                </a:ext>
              </a:extLst>
            </p:cNvPr>
            <p:cNvSpPr/>
            <p:nvPr/>
          </p:nvSpPr>
          <p:spPr>
            <a:xfrm>
              <a:off x="289777" y="4798173"/>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F48BA096-BCD7-4588-B6B1-D5F8C8C935EF}"/>
                </a:ext>
              </a:extLst>
            </p:cNvPr>
            <p:cNvSpPr txBox="1"/>
            <p:nvPr/>
          </p:nvSpPr>
          <p:spPr>
            <a:xfrm>
              <a:off x="812798" y="4733657"/>
              <a:ext cx="3720256" cy="1589602"/>
            </a:xfrm>
            <a:prstGeom prst="rect">
              <a:avLst/>
            </a:prstGeom>
            <a:noFill/>
          </p:spPr>
          <p:txBody>
            <a:bodyPr wrap="square" rtlCol="0">
              <a:spAutoFit/>
            </a:bodyPr>
            <a:lstStyle/>
            <a:p>
              <a:pPr>
                <a:spcAft>
                  <a:spcPts val="900"/>
                </a:spcAft>
              </a:pPr>
              <a:r>
                <a:rPr lang="en-US" altLang="zh-CN" sz="2000" b="1">
                  <a:solidFill>
                    <a:srgbClr val="000000"/>
                  </a:solidFill>
                  <a:latin typeface="+mn-ea"/>
                </a:rPr>
                <a:t>MOID Geometric Constraints</a:t>
              </a:r>
            </a:p>
            <a:p>
              <a:pPr marL="342900" indent="-342900">
                <a:lnSpc>
                  <a:spcPct val="120000"/>
                </a:lnSpc>
                <a:buFont typeface="Arial" panose="020B0604020202020204" pitchFamily="34" charset="0"/>
                <a:buChar char="•"/>
              </a:pPr>
              <a:r>
                <a:rPr lang="en-US" altLang="zh-CN" sz="2000">
                  <a:solidFill>
                    <a:srgbClr val="000000"/>
                  </a:solidFill>
                  <a:latin typeface="+mn-ea"/>
                </a:rPr>
                <a:t>Prevents risk overestimation in highly coordinated regimes.</a:t>
              </a:r>
              <a:endParaRPr lang="zh-CN" altLang="en-US" sz="2000">
                <a:solidFill>
                  <a:srgbClr val="000000"/>
                </a:solidFill>
                <a:latin typeface="+mn-ea"/>
              </a:endParaRPr>
            </a:p>
          </p:txBody>
        </p:sp>
      </p:grpSp>
      <p:sp>
        <p:nvSpPr>
          <p:cNvPr id="21" name="标题 2">
            <a:extLst>
              <a:ext uri="{FF2B5EF4-FFF2-40B4-BE49-F238E27FC236}">
                <a16:creationId xmlns:a16="http://schemas.microsoft.com/office/drawing/2014/main" id="{C5024831-ECAF-4ECE-B7BC-6E12FCE6F1FC}"/>
              </a:ext>
            </a:extLst>
          </p:cNvPr>
          <p:cNvSpPr txBox="1">
            <a:spLocks/>
          </p:cNvSpPr>
          <p:nvPr/>
        </p:nvSpPr>
        <p:spPr bwMode="white">
          <a:xfrm>
            <a:off x="375022" y="175246"/>
            <a:ext cx="21135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FFFFFF"/>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indent="-180000" algn="ctr">
              <a:buSzPct val="70000"/>
              <a:buFont typeface="Times New Roman" panose="02020603050405020304" pitchFamily="18" charset="0"/>
              <a:buChar char="•"/>
            </a:pPr>
            <a:r>
              <a:rPr lang="en-US" altLang="zh-CN" sz="2000" b="0" kern="0">
                <a:latin typeface="+mn-ea"/>
                <a:ea typeface="+mn-ea"/>
                <a:cs typeface="Times New Roman" panose="02020603050405020304" pitchFamily="18" charset="0"/>
              </a:rPr>
              <a:t>Introduction</a:t>
            </a:r>
            <a:r>
              <a:rPr lang="zh-CN" altLang="en-US" sz="2000" b="0" kern="0">
                <a:latin typeface="+mn-ea"/>
                <a:ea typeface="+mn-ea"/>
                <a:cs typeface="Times New Roman" panose="02020603050405020304" pitchFamily="18" charset="0"/>
              </a:rPr>
              <a:t> </a:t>
            </a:r>
          </a:p>
        </p:txBody>
      </p:sp>
      <p:sp>
        <p:nvSpPr>
          <p:cNvPr id="23" name="标题 2">
            <a:extLst>
              <a:ext uri="{FF2B5EF4-FFF2-40B4-BE49-F238E27FC236}">
                <a16:creationId xmlns:a16="http://schemas.microsoft.com/office/drawing/2014/main" id="{7E916DA3-48F0-477B-BB55-C00ED2F3BC05}"/>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err="1">
                <a:latin typeface="+mn-ea"/>
                <a:ea typeface="+mn-ea"/>
              </a:rPr>
              <a:t>CSI+Ecc+Maneuver</a:t>
            </a:r>
            <a:r>
              <a:rPr lang="zh-CN" altLang="en-US" b="0">
                <a:latin typeface="+mn-ea"/>
                <a:ea typeface="+mn-ea"/>
              </a:rPr>
              <a:t> </a:t>
            </a:r>
          </a:p>
        </p:txBody>
      </p:sp>
      <p:sp>
        <p:nvSpPr>
          <p:cNvPr id="25" name="标题 2">
            <a:extLst>
              <a:ext uri="{FF2B5EF4-FFF2-40B4-BE49-F238E27FC236}">
                <a16:creationId xmlns:a16="http://schemas.microsoft.com/office/drawing/2014/main" id="{5422915C-8E32-45DE-8449-FE926B62AE97}"/>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SDM6.0</a:t>
            </a:r>
            <a:endParaRPr lang="zh-CN" altLang="en-US" b="0">
              <a:latin typeface="+mn-ea"/>
              <a:ea typeface="+mn-ea"/>
            </a:endParaRPr>
          </a:p>
        </p:txBody>
      </p:sp>
      <p:sp>
        <p:nvSpPr>
          <p:cNvPr id="26" name="标题 2">
            <a:extLst>
              <a:ext uri="{FF2B5EF4-FFF2-40B4-BE49-F238E27FC236}">
                <a16:creationId xmlns:a16="http://schemas.microsoft.com/office/drawing/2014/main" id="{2A19DDA6-80D7-430B-8E38-53D88953E43E}"/>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Discussion</a:t>
            </a:r>
            <a:endParaRPr lang="zh-CN" altLang="en-US" b="0">
              <a:latin typeface="+mn-ea"/>
              <a:ea typeface="+mn-ea"/>
            </a:endParaRPr>
          </a:p>
        </p:txBody>
      </p:sp>
      <p:sp>
        <p:nvSpPr>
          <p:cNvPr id="36" name="标题 2">
            <a:extLst>
              <a:ext uri="{FF2B5EF4-FFF2-40B4-BE49-F238E27FC236}">
                <a16:creationId xmlns:a16="http://schemas.microsoft.com/office/drawing/2014/main" id="{678B8228-CC4B-4777-8E65-D33CFE95C84B}"/>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a:latin typeface="+mn-ea"/>
                <a:ea typeface="+mn-ea"/>
              </a:rPr>
              <a:t>CSI+MOID</a:t>
            </a:r>
            <a:r>
              <a:rPr lang="zh-CN" altLang="en-US">
                <a:latin typeface="+mn-ea"/>
                <a:ea typeface="+mn-ea"/>
              </a:rPr>
              <a:t> </a:t>
            </a:r>
          </a:p>
        </p:txBody>
      </p:sp>
    </p:spTree>
    <p:extLst>
      <p:ext uri="{BB962C8B-B14F-4D97-AF65-F5344CB8AC3E}">
        <p14:creationId xmlns:p14="http://schemas.microsoft.com/office/powerpoint/2010/main" val="29393981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EF160C4-1F51-4CAF-A959-F071A658EDC0}"/>
              </a:ext>
            </a:extLst>
          </p:cNvPr>
          <p:cNvGrpSpPr/>
          <p:nvPr/>
        </p:nvGrpSpPr>
        <p:grpSpPr>
          <a:xfrm>
            <a:off x="375022" y="1147635"/>
            <a:ext cx="10007468" cy="430887"/>
            <a:chOff x="289777" y="1582999"/>
            <a:chExt cx="10007468" cy="430887"/>
          </a:xfrm>
        </p:grpSpPr>
        <p:sp>
          <p:nvSpPr>
            <p:cNvPr id="20" name="矩形 19">
              <a:extLst>
                <a:ext uri="{FF2B5EF4-FFF2-40B4-BE49-F238E27FC236}">
                  <a16:creationId xmlns:a16="http://schemas.microsoft.com/office/drawing/2014/main" id="{06544619-1837-4153-AF63-FC5D5D38D584}"/>
                </a:ext>
              </a:extLst>
            </p:cNvPr>
            <p:cNvSpPr/>
            <p:nvPr/>
          </p:nvSpPr>
          <p:spPr>
            <a:xfrm>
              <a:off x="289777" y="1647515"/>
              <a:ext cx="271078" cy="271078"/>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F9720F08-58F8-4E73-9370-6D92CE3B8EB5}"/>
                </a:ext>
              </a:extLst>
            </p:cNvPr>
            <p:cNvSpPr txBox="1"/>
            <p:nvPr/>
          </p:nvSpPr>
          <p:spPr>
            <a:xfrm>
              <a:off x="812798" y="1582999"/>
              <a:ext cx="9484447" cy="430887"/>
            </a:xfrm>
            <a:prstGeom prst="rect">
              <a:avLst/>
            </a:prstGeom>
            <a:noFill/>
          </p:spPr>
          <p:txBody>
            <a:bodyPr wrap="square" rtlCol="0">
              <a:spAutoFit/>
            </a:bodyPr>
            <a:lstStyle/>
            <a:p>
              <a:r>
                <a:rPr lang="fr-FR" altLang="zh-CN" sz="2200" b="1">
                  <a:solidFill>
                    <a:schemeClr val="tx2"/>
                  </a:solidFill>
                  <a:effectLst>
                    <a:outerShdw blurRad="38100" dist="38100" dir="2700000" algn="tl">
                      <a:srgbClr val="000000">
                        <a:alpha val="43137"/>
                      </a:srgbClr>
                    </a:outerShdw>
                  </a:effectLst>
                  <a:latin typeface="+mn-lt"/>
                </a:rPr>
                <a:t>Space Debris Mitigation (SDM) model</a:t>
              </a:r>
              <a:endParaRPr lang="en-US" altLang="zh-CN" sz="2200" b="1">
                <a:solidFill>
                  <a:schemeClr val="tx2"/>
                </a:solidFill>
                <a:effectLst>
                  <a:outerShdw blurRad="38100" dist="38100" dir="2700000" algn="tl">
                    <a:srgbClr val="000000">
                      <a:alpha val="43137"/>
                    </a:srgbClr>
                  </a:outerShdw>
                </a:effectLst>
                <a:latin typeface="+mn-lt"/>
              </a:endParaRPr>
            </a:p>
          </p:txBody>
        </p:sp>
      </p:grpSp>
      <p:grpSp>
        <p:nvGrpSpPr>
          <p:cNvPr id="27" name="组合 26">
            <a:extLst>
              <a:ext uri="{FF2B5EF4-FFF2-40B4-BE49-F238E27FC236}">
                <a16:creationId xmlns:a16="http://schemas.microsoft.com/office/drawing/2014/main" id="{71FB7CCD-F659-4EE9-B47E-A6E7A02BE877}"/>
              </a:ext>
            </a:extLst>
          </p:cNvPr>
          <p:cNvGrpSpPr/>
          <p:nvPr/>
        </p:nvGrpSpPr>
        <p:grpSpPr>
          <a:xfrm>
            <a:off x="375022" y="2004736"/>
            <a:ext cx="5250274" cy="1589602"/>
            <a:chOff x="289777" y="2432119"/>
            <a:chExt cx="5250274" cy="1589602"/>
          </a:xfrm>
        </p:grpSpPr>
        <p:sp>
          <p:nvSpPr>
            <p:cNvPr id="28" name="矩形 27">
              <a:extLst>
                <a:ext uri="{FF2B5EF4-FFF2-40B4-BE49-F238E27FC236}">
                  <a16:creationId xmlns:a16="http://schemas.microsoft.com/office/drawing/2014/main" id="{BC532755-F067-4AE1-8E1F-EDE541D871CD}"/>
                </a:ext>
              </a:extLst>
            </p:cNvPr>
            <p:cNvSpPr/>
            <p:nvPr/>
          </p:nvSpPr>
          <p:spPr>
            <a:xfrm>
              <a:off x="289777" y="2496635"/>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0D8DC11A-B0BF-4DC3-85A2-B1FD7AFD1074}"/>
                </a:ext>
              </a:extLst>
            </p:cNvPr>
            <p:cNvSpPr txBox="1"/>
            <p:nvPr/>
          </p:nvSpPr>
          <p:spPr>
            <a:xfrm>
              <a:off x="812799" y="2432119"/>
              <a:ext cx="4727252" cy="1589602"/>
            </a:xfrm>
            <a:prstGeom prst="rect">
              <a:avLst/>
            </a:prstGeom>
            <a:noFill/>
          </p:spPr>
          <p:txBody>
            <a:bodyPr wrap="square" rtlCol="0">
              <a:spAutoFit/>
            </a:bodyPr>
            <a:lstStyle/>
            <a:p>
              <a:pPr>
                <a:spcAft>
                  <a:spcPts val="900"/>
                </a:spcAft>
              </a:pPr>
              <a:r>
                <a:rPr lang="en-US" altLang="zh-CN" sz="2000" b="1">
                  <a:solidFill>
                    <a:srgbClr val="000000"/>
                  </a:solidFill>
                  <a:latin typeface="+mn-ea"/>
                </a:rPr>
                <a:t>Fast Long-Term Propagation</a:t>
              </a:r>
            </a:p>
            <a:p>
              <a:pPr marL="342900" indent="-342900">
                <a:lnSpc>
                  <a:spcPct val="120000"/>
                </a:lnSpc>
                <a:spcAft>
                  <a:spcPts val="900"/>
                </a:spcAft>
                <a:buFont typeface="Arial" panose="020B0604020202020204" pitchFamily="34" charset="0"/>
                <a:buChar char="•"/>
              </a:pPr>
              <a:r>
                <a:rPr lang="en-US" altLang="zh-CN" sz="2000">
                  <a:solidFill>
                    <a:srgbClr val="000000"/>
                  </a:solidFill>
                  <a:latin typeface="+mn-ea"/>
                </a:rPr>
                <a:t>Centurial orbit simulation of centimeter-scale objects from LEO to GEO using multi-regime integrators.</a:t>
              </a:r>
              <a:endParaRPr lang="zh-CN" altLang="en-US" sz="2000">
                <a:solidFill>
                  <a:srgbClr val="000000"/>
                </a:solidFill>
                <a:latin typeface="+mn-ea"/>
              </a:endParaRPr>
            </a:p>
          </p:txBody>
        </p:sp>
      </p:grpSp>
      <p:grpSp>
        <p:nvGrpSpPr>
          <p:cNvPr id="30" name="组合 29">
            <a:extLst>
              <a:ext uri="{FF2B5EF4-FFF2-40B4-BE49-F238E27FC236}">
                <a16:creationId xmlns:a16="http://schemas.microsoft.com/office/drawing/2014/main" id="{BCBBFF40-69D2-47C4-943E-C34A2F07483C}"/>
              </a:ext>
            </a:extLst>
          </p:cNvPr>
          <p:cNvGrpSpPr/>
          <p:nvPr/>
        </p:nvGrpSpPr>
        <p:grpSpPr>
          <a:xfrm>
            <a:off x="375022" y="3627322"/>
            <a:ext cx="5720978" cy="1589602"/>
            <a:chOff x="289777" y="3429000"/>
            <a:chExt cx="5720978" cy="1589602"/>
          </a:xfrm>
        </p:grpSpPr>
        <p:sp>
          <p:nvSpPr>
            <p:cNvPr id="31" name="矩形 30">
              <a:extLst>
                <a:ext uri="{FF2B5EF4-FFF2-40B4-BE49-F238E27FC236}">
                  <a16:creationId xmlns:a16="http://schemas.microsoft.com/office/drawing/2014/main" id="{230442A3-2367-4E50-A6CE-40CFDA5F7B88}"/>
                </a:ext>
              </a:extLst>
            </p:cNvPr>
            <p:cNvSpPr/>
            <p:nvPr/>
          </p:nvSpPr>
          <p:spPr>
            <a:xfrm>
              <a:off x="289777" y="3493516"/>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3CA816E0-1812-4BE3-99BB-2C2B0A19005D}"/>
                </a:ext>
              </a:extLst>
            </p:cNvPr>
            <p:cNvSpPr txBox="1"/>
            <p:nvPr/>
          </p:nvSpPr>
          <p:spPr>
            <a:xfrm>
              <a:off x="812799" y="3429000"/>
              <a:ext cx="5197956" cy="1589602"/>
            </a:xfrm>
            <a:prstGeom prst="rect">
              <a:avLst/>
            </a:prstGeom>
            <a:noFill/>
          </p:spPr>
          <p:txBody>
            <a:bodyPr wrap="square" rtlCol="0">
              <a:spAutoFit/>
            </a:bodyPr>
            <a:lstStyle>
              <a:defPPr>
                <a:defRPr lang="en-US"/>
              </a:defPPr>
              <a:lvl1pPr>
                <a:spcAft>
                  <a:spcPts val="900"/>
                </a:spcAft>
                <a:defRPr sz="2000">
                  <a:solidFill>
                    <a:srgbClr val="000000"/>
                  </a:solidFill>
                  <a:latin typeface="+mn-ea"/>
                </a:defRPr>
              </a:lvl1pPr>
            </a:lstStyle>
            <a:p>
              <a:r>
                <a:rPr lang="en-US" altLang="zh-CN" b="1"/>
                <a:t>Full-Spectrum Source/Sink Dynamics</a:t>
              </a:r>
              <a:endParaRPr lang="en-US" altLang="zh-CN"/>
            </a:p>
            <a:p>
              <a:pPr marL="342900" indent="-342900">
                <a:lnSpc>
                  <a:spcPct val="120000"/>
                </a:lnSpc>
                <a:spcAft>
                  <a:spcPts val="0"/>
                </a:spcAft>
                <a:buFont typeface="Arial" panose="020B0604020202020204" pitchFamily="34" charset="0"/>
                <a:buChar char="•"/>
              </a:pPr>
              <a:r>
                <a:rPr lang="en-US" altLang="zh-CN"/>
                <a:t>Coupled modeling of launches, refueling, failures, explosions, collisions (catastrophic/cratering), PMD, and ADR.</a:t>
              </a:r>
              <a:endParaRPr lang="zh-CN" altLang="en-US"/>
            </a:p>
          </p:txBody>
        </p:sp>
      </p:grpSp>
      <p:grpSp>
        <p:nvGrpSpPr>
          <p:cNvPr id="33" name="组合 32">
            <a:extLst>
              <a:ext uri="{FF2B5EF4-FFF2-40B4-BE49-F238E27FC236}">
                <a16:creationId xmlns:a16="http://schemas.microsoft.com/office/drawing/2014/main" id="{5EF6DB4E-DAB2-4E73-87E6-9179B895347B}"/>
              </a:ext>
            </a:extLst>
          </p:cNvPr>
          <p:cNvGrpSpPr/>
          <p:nvPr/>
        </p:nvGrpSpPr>
        <p:grpSpPr>
          <a:xfrm>
            <a:off x="375022" y="5249908"/>
            <a:ext cx="5720977" cy="1589602"/>
            <a:chOff x="289777" y="4733657"/>
            <a:chExt cx="5720977" cy="1589602"/>
          </a:xfrm>
        </p:grpSpPr>
        <p:sp>
          <p:nvSpPr>
            <p:cNvPr id="34" name="矩形 33">
              <a:extLst>
                <a:ext uri="{FF2B5EF4-FFF2-40B4-BE49-F238E27FC236}">
                  <a16:creationId xmlns:a16="http://schemas.microsoft.com/office/drawing/2014/main" id="{A6511811-5E0B-4715-8A9A-15DCF84259DE}"/>
                </a:ext>
              </a:extLst>
            </p:cNvPr>
            <p:cNvSpPr/>
            <p:nvPr/>
          </p:nvSpPr>
          <p:spPr>
            <a:xfrm>
              <a:off x="289777" y="4798173"/>
              <a:ext cx="271078" cy="271078"/>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F48BA096-BCD7-4588-B6B1-D5F8C8C935EF}"/>
                </a:ext>
              </a:extLst>
            </p:cNvPr>
            <p:cNvSpPr txBox="1"/>
            <p:nvPr/>
          </p:nvSpPr>
          <p:spPr>
            <a:xfrm>
              <a:off x="812798" y="4733657"/>
              <a:ext cx="5197956" cy="1589602"/>
            </a:xfrm>
            <a:prstGeom prst="rect">
              <a:avLst/>
            </a:prstGeom>
            <a:noFill/>
          </p:spPr>
          <p:txBody>
            <a:bodyPr wrap="square" rtlCol="0">
              <a:spAutoFit/>
            </a:bodyPr>
            <a:lstStyle/>
            <a:p>
              <a:pPr>
                <a:spcAft>
                  <a:spcPts val="900"/>
                </a:spcAft>
              </a:pPr>
              <a:r>
                <a:rPr lang="en-US" altLang="zh-CN" sz="2000" b="1">
                  <a:solidFill>
                    <a:srgbClr val="000000"/>
                  </a:solidFill>
                  <a:latin typeface="+mn-ea"/>
                </a:rPr>
                <a:t>Policy Sensitivity Analysis</a:t>
              </a:r>
            </a:p>
            <a:p>
              <a:pPr marL="342900" indent="-342900">
                <a:lnSpc>
                  <a:spcPct val="120000"/>
                </a:lnSpc>
                <a:buFont typeface="Arial" panose="020B0604020202020204" pitchFamily="34" charset="0"/>
                <a:buChar char="•"/>
              </a:pPr>
              <a:r>
                <a:rPr lang="en-US" altLang="zh-CN" sz="2000">
                  <a:solidFill>
                    <a:srgbClr val="000000"/>
                  </a:solidFill>
                  <a:latin typeface="+mn-ea"/>
                </a:rPr>
                <a:t>Quantitative evaluation of PMD rates, ADR targets, and coordination rules to support mitigation standard-setting.</a:t>
              </a:r>
              <a:endParaRPr lang="zh-CN" altLang="en-US" sz="2000">
                <a:solidFill>
                  <a:srgbClr val="000000"/>
                </a:solidFill>
                <a:latin typeface="+mn-ea"/>
              </a:endParaRPr>
            </a:p>
          </p:txBody>
        </p:sp>
      </p:grpSp>
      <p:grpSp>
        <p:nvGrpSpPr>
          <p:cNvPr id="13" name="组合 12">
            <a:extLst>
              <a:ext uri="{FF2B5EF4-FFF2-40B4-BE49-F238E27FC236}">
                <a16:creationId xmlns:a16="http://schemas.microsoft.com/office/drawing/2014/main" id="{DEEC2595-164E-4762-9F89-FF61597F8C62}"/>
              </a:ext>
            </a:extLst>
          </p:cNvPr>
          <p:cNvGrpSpPr/>
          <p:nvPr/>
        </p:nvGrpSpPr>
        <p:grpSpPr>
          <a:xfrm>
            <a:off x="5873467" y="1056744"/>
            <a:ext cx="6379493" cy="5763115"/>
            <a:chOff x="5812507" y="980544"/>
            <a:chExt cx="6379493" cy="5763115"/>
          </a:xfrm>
        </p:grpSpPr>
        <p:pic>
          <p:nvPicPr>
            <p:cNvPr id="8" name="图片 7">
              <a:extLst>
                <a:ext uri="{FF2B5EF4-FFF2-40B4-BE49-F238E27FC236}">
                  <a16:creationId xmlns:a16="http://schemas.microsoft.com/office/drawing/2014/main" id="{90ECA23F-783B-4C0C-AC11-DEA2BD2569B8}"/>
                </a:ext>
              </a:extLst>
            </p:cNvPr>
            <p:cNvPicPr>
              <a:picLocks noChangeAspect="1"/>
            </p:cNvPicPr>
            <p:nvPr/>
          </p:nvPicPr>
          <p:blipFill rotWithShape="1">
            <a:blip r:embed="rId3">
              <a:clrChange>
                <a:clrFrom>
                  <a:srgbClr val="FFFFFF"/>
                </a:clrFrom>
                <a:clrTo>
                  <a:srgbClr val="FFFFFF">
                    <a:alpha val="0"/>
                  </a:srgbClr>
                </a:clrTo>
              </a:clrChange>
            </a:blip>
            <a:srcRect t="9662"/>
            <a:stretch/>
          </p:blipFill>
          <p:spPr>
            <a:xfrm>
              <a:off x="5812507" y="980544"/>
              <a:ext cx="6379493" cy="5763115"/>
            </a:xfrm>
            <a:prstGeom prst="rect">
              <a:avLst/>
            </a:prstGeom>
          </p:spPr>
        </p:pic>
        <p:sp>
          <p:nvSpPr>
            <p:cNvPr id="9" name="矩形 8">
              <a:extLst>
                <a:ext uri="{FF2B5EF4-FFF2-40B4-BE49-F238E27FC236}">
                  <a16:creationId xmlns:a16="http://schemas.microsoft.com/office/drawing/2014/main" id="{E15336FE-3E5B-4788-A022-59FB36579B33}"/>
                </a:ext>
              </a:extLst>
            </p:cNvPr>
            <p:cNvSpPr/>
            <p:nvPr/>
          </p:nvSpPr>
          <p:spPr bwMode="auto">
            <a:xfrm>
              <a:off x="8514080" y="4500880"/>
              <a:ext cx="802640" cy="7414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cxnSp>
          <p:nvCxnSpPr>
            <p:cNvPr id="11" name="直接箭头连接符 10">
              <a:extLst>
                <a:ext uri="{FF2B5EF4-FFF2-40B4-BE49-F238E27FC236}">
                  <a16:creationId xmlns:a16="http://schemas.microsoft.com/office/drawing/2014/main" id="{86A42B9F-19CE-4E3C-BC78-309CA660F480}"/>
                </a:ext>
              </a:extLst>
            </p:cNvPr>
            <p:cNvCxnSpPr/>
            <p:nvPr/>
          </p:nvCxnSpPr>
          <p:spPr bwMode="auto">
            <a:xfrm flipH="1">
              <a:off x="6600996" y="5482590"/>
              <a:ext cx="1379401" cy="0"/>
            </a:xfrm>
            <a:prstGeom prst="straightConnector1">
              <a:avLst/>
            </a:prstGeom>
            <a:solidFill>
              <a:schemeClr val="accent1"/>
            </a:solidFill>
            <a:ln w="19050" cap="flat" cmpd="sng" algn="ctr">
              <a:solidFill>
                <a:srgbClr val="5B6369"/>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标题 2">
            <a:extLst>
              <a:ext uri="{FF2B5EF4-FFF2-40B4-BE49-F238E27FC236}">
                <a16:creationId xmlns:a16="http://schemas.microsoft.com/office/drawing/2014/main" id="{B31A2F81-4641-45AC-B79F-91CCF0A6ECEA}"/>
              </a:ext>
            </a:extLst>
          </p:cNvPr>
          <p:cNvSpPr txBox="1">
            <a:spLocks/>
          </p:cNvSpPr>
          <p:nvPr/>
        </p:nvSpPr>
        <p:spPr bwMode="white">
          <a:xfrm>
            <a:off x="375022" y="175246"/>
            <a:ext cx="21135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FFFFFF"/>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indent="-180000" algn="ctr">
              <a:buSzPct val="70000"/>
              <a:buFont typeface="Times New Roman" panose="02020603050405020304" pitchFamily="18" charset="0"/>
              <a:buChar char="•"/>
            </a:pPr>
            <a:r>
              <a:rPr lang="en-US" altLang="zh-CN" sz="2000" b="0" kern="0">
                <a:latin typeface="+mn-ea"/>
                <a:ea typeface="+mn-ea"/>
                <a:cs typeface="Times New Roman" panose="02020603050405020304" pitchFamily="18" charset="0"/>
              </a:rPr>
              <a:t>Introduction</a:t>
            </a:r>
            <a:r>
              <a:rPr lang="zh-CN" altLang="en-US" sz="2000" b="0" kern="0">
                <a:latin typeface="+mn-ea"/>
                <a:ea typeface="+mn-ea"/>
                <a:cs typeface="Times New Roman" panose="02020603050405020304" pitchFamily="18" charset="0"/>
              </a:rPr>
              <a:t> </a:t>
            </a:r>
          </a:p>
        </p:txBody>
      </p:sp>
      <p:sp>
        <p:nvSpPr>
          <p:cNvPr id="37" name="标题 2">
            <a:extLst>
              <a:ext uri="{FF2B5EF4-FFF2-40B4-BE49-F238E27FC236}">
                <a16:creationId xmlns:a16="http://schemas.microsoft.com/office/drawing/2014/main" id="{CECD5E16-2177-47F2-9501-C56DECA4BF10}"/>
              </a:ext>
            </a:extLst>
          </p:cNvPr>
          <p:cNvSpPr txBox="1">
            <a:spLocks/>
          </p:cNvSpPr>
          <p:nvPr/>
        </p:nvSpPr>
        <p:spPr bwMode="white">
          <a:xfrm>
            <a:off x="2333434" y="175246"/>
            <a:ext cx="34654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err="1">
                <a:latin typeface="+mn-ea"/>
                <a:ea typeface="+mn-ea"/>
              </a:rPr>
              <a:t>CSI+Ecc+Maneuver</a:t>
            </a:r>
            <a:r>
              <a:rPr lang="zh-CN" altLang="en-US" b="0">
                <a:latin typeface="+mn-ea"/>
                <a:ea typeface="+mn-ea"/>
              </a:rPr>
              <a:t> </a:t>
            </a:r>
          </a:p>
        </p:txBody>
      </p:sp>
      <p:sp>
        <p:nvSpPr>
          <p:cNvPr id="38" name="标题 2">
            <a:extLst>
              <a:ext uri="{FF2B5EF4-FFF2-40B4-BE49-F238E27FC236}">
                <a16:creationId xmlns:a16="http://schemas.microsoft.com/office/drawing/2014/main" id="{6D4420EA-1748-45E5-AED7-39C82143180E}"/>
              </a:ext>
            </a:extLst>
          </p:cNvPr>
          <p:cNvSpPr txBox="1">
            <a:spLocks/>
          </p:cNvSpPr>
          <p:nvPr/>
        </p:nvSpPr>
        <p:spPr bwMode="white">
          <a:xfrm>
            <a:off x="7511969" y="175246"/>
            <a:ext cx="174136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a:latin typeface="+mn-ea"/>
                <a:ea typeface="+mn-ea"/>
              </a:rPr>
              <a:t>SDM6.0</a:t>
            </a:r>
            <a:endParaRPr lang="zh-CN" altLang="en-US">
              <a:latin typeface="+mn-ea"/>
              <a:ea typeface="+mn-ea"/>
            </a:endParaRPr>
          </a:p>
        </p:txBody>
      </p:sp>
      <p:sp>
        <p:nvSpPr>
          <p:cNvPr id="39" name="标题 2">
            <a:extLst>
              <a:ext uri="{FF2B5EF4-FFF2-40B4-BE49-F238E27FC236}">
                <a16:creationId xmlns:a16="http://schemas.microsoft.com/office/drawing/2014/main" id="{7838171F-81D0-45BB-9AE1-B2F63E25D126}"/>
              </a:ext>
            </a:extLst>
          </p:cNvPr>
          <p:cNvSpPr txBox="1">
            <a:spLocks/>
          </p:cNvSpPr>
          <p:nvPr/>
        </p:nvSpPr>
        <p:spPr bwMode="white">
          <a:xfrm>
            <a:off x="10194233" y="175246"/>
            <a:ext cx="199776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Discussion</a:t>
            </a:r>
            <a:endParaRPr lang="zh-CN" altLang="en-US" b="0">
              <a:latin typeface="+mn-ea"/>
              <a:ea typeface="+mn-ea"/>
            </a:endParaRPr>
          </a:p>
        </p:txBody>
      </p:sp>
      <p:sp>
        <p:nvSpPr>
          <p:cNvPr id="40" name="标题 2">
            <a:extLst>
              <a:ext uri="{FF2B5EF4-FFF2-40B4-BE49-F238E27FC236}">
                <a16:creationId xmlns:a16="http://schemas.microsoft.com/office/drawing/2014/main" id="{263B3BA4-56A8-4538-8FB1-5797EBECC9B7}"/>
              </a:ext>
            </a:extLst>
          </p:cNvPr>
          <p:cNvSpPr txBox="1">
            <a:spLocks/>
          </p:cNvSpPr>
          <p:nvPr/>
        </p:nvSpPr>
        <p:spPr bwMode="white">
          <a:xfrm>
            <a:off x="5625300" y="175246"/>
            <a:ext cx="1907189"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indent="-180000" algn="r">
              <a:buSzPct val="70000"/>
              <a:buFont typeface="Times New Roman" panose="02020603050405020304" pitchFamily="18" charset="0"/>
              <a:buChar char="•"/>
              <a:defRPr sz="2000" b="1">
                <a:solidFill>
                  <a:srgbClr val="FFFFFF"/>
                </a:solidFill>
                <a:latin typeface="+mn-lt"/>
                <a:ea typeface="黑体" panose="02010609060101010101" pitchFamily="49" charset="-122"/>
                <a:cs typeface="Times New Roman" panose="02020603050405020304" pitchFamily="18" charset="0"/>
              </a:defRPr>
            </a:lvl1pPr>
            <a:lvl2pPr>
              <a:defRPr sz="2800" b="1">
                <a:solidFill>
                  <a:schemeClr val="bg1"/>
                </a:solidFill>
                <a:latin typeface="微软雅黑" panose="020B0503020204020204" pitchFamily="34" charset="-122"/>
                <a:ea typeface="微软雅黑" panose="020B0503020204020204" pitchFamily="34" charset="-122"/>
              </a:defRPr>
            </a:lvl2pPr>
            <a:lvl3pPr>
              <a:defRPr sz="2800" b="1">
                <a:solidFill>
                  <a:schemeClr val="bg1"/>
                </a:solidFill>
                <a:latin typeface="微软雅黑" panose="020B0503020204020204" pitchFamily="34" charset="-122"/>
                <a:ea typeface="微软雅黑" panose="020B0503020204020204" pitchFamily="34" charset="-122"/>
              </a:defRPr>
            </a:lvl3pPr>
            <a:lvl4pPr>
              <a:defRPr sz="2800" b="1">
                <a:solidFill>
                  <a:schemeClr val="bg1"/>
                </a:solidFill>
                <a:latin typeface="微软雅黑" panose="020B0503020204020204" pitchFamily="34" charset="-122"/>
                <a:ea typeface="微软雅黑" panose="020B0503020204020204" pitchFamily="34" charset="-122"/>
              </a:defRPr>
            </a:lvl4pPr>
            <a:lvl5pPr>
              <a:defRPr sz="2800" b="1">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2800" b="1">
                <a:solidFill>
                  <a:schemeClr val="bg1"/>
                </a:solidFill>
                <a:latin typeface="Arial" charset="0"/>
              </a:defRPr>
            </a:lvl6pPr>
            <a:lvl7pPr marL="914400" fontAlgn="base">
              <a:spcBef>
                <a:spcPct val="0"/>
              </a:spcBef>
              <a:spcAft>
                <a:spcPct val="0"/>
              </a:spcAft>
              <a:defRPr sz="2800" b="1">
                <a:solidFill>
                  <a:schemeClr val="bg1"/>
                </a:solidFill>
                <a:latin typeface="Arial" charset="0"/>
              </a:defRPr>
            </a:lvl7pPr>
            <a:lvl8pPr marL="1371600" fontAlgn="base">
              <a:spcBef>
                <a:spcPct val="0"/>
              </a:spcBef>
              <a:spcAft>
                <a:spcPct val="0"/>
              </a:spcAft>
              <a:defRPr sz="2800" b="1">
                <a:solidFill>
                  <a:schemeClr val="bg1"/>
                </a:solidFill>
                <a:latin typeface="Arial" charset="0"/>
              </a:defRPr>
            </a:lvl8pPr>
            <a:lvl9pPr marL="1828800" fontAlgn="base">
              <a:spcBef>
                <a:spcPct val="0"/>
              </a:spcBef>
              <a:spcAft>
                <a:spcPct val="0"/>
              </a:spcAft>
              <a:defRPr sz="2800" b="1">
                <a:solidFill>
                  <a:schemeClr val="bg1"/>
                </a:solidFill>
                <a:latin typeface="Arial" charset="0"/>
              </a:defRPr>
            </a:lvl9pPr>
          </a:lstStyle>
          <a:p>
            <a:pPr algn="ctr"/>
            <a:r>
              <a:rPr lang="en-US" altLang="zh-CN" b="0">
                <a:latin typeface="+mn-ea"/>
                <a:ea typeface="+mn-ea"/>
              </a:rPr>
              <a:t>CSI+MOID</a:t>
            </a:r>
            <a:r>
              <a:rPr lang="zh-CN" altLang="en-US" b="0">
                <a:latin typeface="+mn-ea"/>
                <a:ea typeface="+mn-ea"/>
              </a:rPr>
              <a:t> </a:t>
            </a:r>
          </a:p>
        </p:txBody>
      </p:sp>
    </p:spTree>
    <p:extLst>
      <p:ext uri="{BB962C8B-B14F-4D97-AF65-F5344CB8AC3E}">
        <p14:creationId xmlns:p14="http://schemas.microsoft.com/office/powerpoint/2010/main" val="12305835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sample">
  <a:themeElements>
    <a:clrScheme name="自定义 2">
      <a:dk1>
        <a:sysClr val="windowText" lastClr="000000"/>
      </a:dk1>
      <a:lt1>
        <a:sysClr val="window" lastClr="FFFFFF"/>
      </a:lt1>
      <a:dk2>
        <a:srgbClr val="242852"/>
      </a:dk2>
      <a:lt2>
        <a:srgbClr val="ACCBF9"/>
      </a:lt2>
      <a:accent1>
        <a:srgbClr val="4A66AC"/>
      </a:accent1>
      <a:accent2>
        <a:srgbClr val="629DD1"/>
      </a:accent2>
      <a:accent3>
        <a:srgbClr val="38475A"/>
      </a:accent3>
      <a:accent4>
        <a:srgbClr val="7F8FA9"/>
      </a:accent4>
      <a:accent5>
        <a:srgbClr val="5D7492"/>
      </a:accent5>
      <a:accent6>
        <a:srgbClr val="424243"/>
      </a:accent6>
      <a:hlink>
        <a:srgbClr val="5AA2AE"/>
      </a:hlink>
      <a:folHlink>
        <a:srgbClr val="297FD5"/>
      </a:folHlink>
    </a:clrScheme>
    <a:fontScheme name="自定义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9818671-9D68-47AB-9956-FDB0F8533FDF}">
  <we:reference id="wa200010215" version="2.0.0.0" store="zh-CN" storeType="OMEX"/>
  <we:alternateReferences>
    <we:reference id="wa200010215" version="2.0.0.0" store="WA200010215"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98d74c6-bc1f-4f92-8277-49b0eaee89c7" xsi:nil="true"/>
    <lcf76f155ced4ddcb4097134ff3c332f xmlns="d930cfc1-9612-4f64-b6b7-0fe027915f9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CE61A862A5564DAFCFE6BA02B8DD9B" ma:contentTypeVersion="19" ma:contentTypeDescription="Create a new document." ma:contentTypeScope="" ma:versionID="388046d6204ac12e7e21ed0536063301">
  <xsd:schema xmlns:xsd="http://www.w3.org/2001/XMLSchema" xmlns:xs="http://www.w3.org/2001/XMLSchema" xmlns:p="http://schemas.microsoft.com/office/2006/metadata/properties" xmlns:ns2="398d74c6-bc1f-4f92-8277-49b0eaee89c7" xmlns:ns3="d930cfc1-9612-4f64-b6b7-0fe027915f97" targetNamespace="http://schemas.microsoft.com/office/2006/metadata/properties" ma:root="true" ma:fieldsID="f0a361136b38c82e1b75275f5d80fc73" ns2:_="" ns3:_="">
    <xsd:import namespace="398d74c6-bc1f-4f92-8277-49b0eaee89c7"/>
    <xsd:import namespace="d930cfc1-9612-4f64-b6b7-0fe027915f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8d74c6-bc1f-4f92-8277-49b0eaee89c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447287-7bbf-40c0-94a6-d180e34fce62}" ma:internalName="TaxCatchAll" ma:showField="CatchAllData" ma:web="398d74c6-bc1f-4f92-8277-49b0eaee89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0cfc1-9612-4f64-b6b7-0fe027915f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54F46-247F-476A-88F5-EDE3B69468F3}">
  <ds:schemaRefs>
    <ds:schemaRef ds:uri="http://schemas.microsoft.com/sharepoint/v3/contenttype/forms"/>
  </ds:schemaRefs>
</ds:datastoreItem>
</file>

<file path=customXml/itemProps2.xml><?xml version="1.0" encoding="utf-8"?>
<ds:datastoreItem xmlns:ds="http://schemas.openxmlformats.org/officeDocument/2006/customXml" ds:itemID="{2728279C-91B7-4D52-8BBE-AB0B6A95AA6A}">
  <ds:schemaRefs>
    <ds:schemaRef ds:uri="398d74c6-bc1f-4f92-8277-49b0eaee89c7"/>
    <ds:schemaRef ds:uri="d930cfc1-9612-4f64-b6b7-0fe027915f9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22A9C71-540C-4DD6-96D7-3595F6E6B730}">
  <ds:schemaRefs>
    <ds:schemaRef ds:uri="398d74c6-bc1f-4f92-8277-49b0eaee89c7"/>
    <ds:schemaRef ds:uri="d930cfc1-9612-4f64-b6b7-0fe027915f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2413</Words>
  <Application>Microsoft Office PowerPoint</Application>
  <PresentationFormat>Widescreen</PresentationFormat>
  <Paragraphs>207</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微软雅黑</vt:lpstr>
      <vt:lpstr>宋体</vt:lpstr>
      <vt:lpstr>Arial</vt:lpstr>
      <vt:lpstr>Calibri</vt:lpstr>
      <vt:lpstr>Times New Roman</vt:lpstr>
      <vt:lpstr>Wingdings</vt:lpstr>
      <vt:lpstr>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vt:lpstr>
      <vt:lpstr>Introduction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Xiaoran Yan</dc:creator>
  <cp:lastModifiedBy>Andrea Muciaccia</cp:lastModifiedBy>
  <cp:revision>1</cp:revision>
  <dcterms:modified xsi:type="dcterms:W3CDTF">2026-06-04T10:16:15Z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0x01010032CE61A862A5564DAFCFE6BA02B8DD9B</vt:lpwstr>
  </property>
  <property fmtid="{D5CDD505-2E9C-101B-9397-08002B2CF9AE}" pid="3" name="MediaServiceImageTags">
    <vt:lpwstr/>
  </property>
</Properties>
</file>