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91" r:id="rId4"/>
    <p:sldMasterId id="2147483650" r:id="rId5"/>
    <p:sldMasterId id="2147483762" r:id="rId6"/>
    <p:sldMasterId id="2147483756" r:id="rId7"/>
    <p:sldMasterId id="2147483781" r:id="rId8"/>
    <p:sldMasterId id="2147483796" r:id="rId9"/>
    <p:sldMasterId id="2147483809" r:id="rId10"/>
  </p:sldMasterIdLst>
  <p:notesMasterIdLst>
    <p:notesMasterId r:id="rId51"/>
  </p:notesMasterIdLst>
  <p:handoutMasterIdLst>
    <p:handoutMasterId r:id="rId52"/>
  </p:handoutMasterIdLst>
  <p:sldIdLst>
    <p:sldId id="25881" r:id="rId11"/>
    <p:sldId id="25882" r:id="rId12"/>
    <p:sldId id="25902" r:id="rId13"/>
    <p:sldId id="25556" r:id="rId14"/>
    <p:sldId id="25569" r:id="rId15"/>
    <p:sldId id="25883" r:id="rId16"/>
    <p:sldId id="25571" r:id="rId17"/>
    <p:sldId id="25572" r:id="rId18"/>
    <p:sldId id="25573" r:id="rId19"/>
    <p:sldId id="25581" r:id="rId20"/>
    <p:sldId id="25560" r:id="rId21"/>
    <p:sldId id="25884" r:id="rId22"/>
    <p:sldId id="25903" r:id="rId23"/>
    <p:sldId id="25889" r:id="rId24"/>
    <p:sldId id="25891" r:id="rId25"/>
    <p:sldId id="25892" r:id="rId26"/>
    <p:sldId id="25894" r:id="rId27"/>
    <p:sldId id="25555" r:id="rId28"/>
    <p:sldId id="25565" r:id="rId29"/>
    <p:sldId id="25549" r:id="rId30"/>
    <p:sldId id="25574" r:id="rId31"/>
    <p:sldId id="25110" r:id="rId32"/>
    <p:sldId id="25576" r:id="rId33"/>
    <p:sldId id="25575" r:id="rId34"/>
    <p:sldId id="25577" r:id="rId35"/>
    <p:sldId id="25578" r:id="rId36"/>
    <p:sldId id="25579" r:id="rId37"/>
    <p:sldId id="25580" r:id="rId38"/>
    <p:sldId id="25582" r:id="rId39"/>
    <p:sldId id="330" r:id="rId40"/>
    <p:sldId id="25848" r:id="rId41"/>
    <p:sldId id="1166" r:id="rId42"/>
    <p:sldId id="25583" r:id="rId43"/>
    <p:sldId id="25546" r:id="rId44"/>
    <p:sldId id="25553" r:id="rId45"/>
    <p:sldId id="25552" r:id="rId46"/>
    <p:sldId id="25586" r:id="rId47"/>
    <p:sldId id="280" r:id="rId48"/>
    <p:sldId id="25893" r:id="rId49"/>
    <p:sldId id="2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6" userDrawn="1">
          <p15:clr>
            <a:srgbClr val="A4A3A4"/>
          </p15:clr>
        </p15:guide>
        <p15:guide id="2" pos="3840" userDrawn="1">
          <p15:clr>
            <a:srgbClr val="A4A3A4"/>
          </p15:clr>
        </p15:guide>
        <p15:guide id="3" orient="horz" pos="3360" userDrawn="1">
          <p15:clr>
            <a:srgbClr val="A4A3A4"/>
          </p15:clr>
        </p15:guide>
        <p15:guide id="4" orient="horz" pos="1536" userDrawn="1">
          <p15:clr>
            <a:srgbClr val="A4A3A4"/>
          </p15:clr>
        </p15:guide>
        <p15:guide id="5" orient="horz" pos="1944" userDrawn="1">
          <p15:clr>
            <a:srgbClr val="A4A3A4"/>
          </p15:clr>
        </p15:guide>
        <p15:guide id="6" pos="4560" userDrawn="1">
          <p15:clr>
            <a:srgbClr val="A4A3A4"/>
          </p15:clr>
        </p15:guide>
        <p15:guide id="7" pos="5136" userDrawn="1">
          <p15:clr>
            <a:srgbClr val="A4A3A4"/>
          </p15:clr>
        </p15:guide>
        <p15:guide id="8" orient="horz" pos="408" userDrawn="1">
          <p15:clr>
            <a:srgbClr val="A4A3A4"/>
          </p15:clr>
        </p15:guide>
        <p15:guide id="9" pos="1800" userDrawn="1">
          <p15:clr>
            <a:srgbClr val="A4A3A4"/>
          </p15:clr>
        </p15:guide>
        <p15:guide id="10" pos="4296" userDrawn="1">
          <p15:clr>
            <a:srgbClr val="A4A3A4"/>
          </p15:clr>
        </p15:guide>
        <p15:guide id="11" pos="3600" userDrawn="1">
          <p15:clr>
            <a:srgbClr val="A4A3A4"/>
          </p15:clr>
        </p15:guide>
        <p15:guide id="12" pos="2856" userDrawn="1">
          <p15:clr>
            <a:srgbClr val="A4A3A4"/>
          </p15:clr>
        </p15:guide>
        <p15:guide id="13" pos="34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5255A7-6192-9713-A6F6-CA62E0E89979}" name="Henry Truc" initials="HT" userId="S::E32375@aero.org::921e07c8-1591-4379-9886-8d4c714695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47A"/>
    <a:srgbClr val="49A2E2"/>
    <a:srgbClr val="233379"/>
    <a:srgbClr val="2B50A3"/>
    <a:srgbClr val="000000"/>
    <a:srgbClr val="233479"/>
    <a:srgbClr val="F58020"/>
    <a:srgbClr val="23348B"/>
    <a:srgbClr val="FFFFFF"/>
    <a:srgbClr val="63B3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7155"/>
  </p:normalViewPr>
  <p:slideViewPr>
    <p:cSldViewPr snapToGrid="0">
      <p:cViewPr varScale="1">
        <p:scale>
          <a:sx n="77" d="100"/>
          <a:sy n="77" d="100"/>
        </p:scale>
        <p:origin x="268" y="56"/>
      </p:cViewPr>
      <p:guideLst>
        <p:guide orient="horz" pos="2616"/>
        <p:guide pos="3840"/>
        <p:guide orient="horz" pos="3360"/>
        <p:guide orient="horz" pos="1536"/>
        <p:guide orient="horz" pos="1944"/>
        <p:guide pos="4560"/>
        <p:guide pos="5136"/>
        <p:guide orient="horz" pos="408"/>
        <p:guide pos="1800"/>
        <p:guide pos="4296"/>
        <p:guide pos="3600"/>
        <p:guide pos="2856"/>
        <p:guide pos="34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A Henning" userId="8987962c-3554-4f5d-b1de-d9a35eff944d" providerId="ADAL" clId="{E1A9EB6A-A1C1-4E9E-A426-A36DAD6ACAAE}"/>
    <pc:docChg chg="delSld">
      <pc:chgData name="Gregory A Henning" userId="8987962c-3554-4f5d-b1de-d9a35eff944d" providerId="ADAL" clId="{E1A9EB6A-A1C1-4E9E-A426-A36DAD6ACAAE}" dt="2026-06-03T04:45:05.525" v="0" actId="47"/>
      <pc:docMkLst>
        <pc:docMk/>
      </pc:docMkLst>
      <pc:sldChg chg="del">
        <pc:chgData name="Gregory A Henning" userId="8987962c-3554-4f5d-b1de-d9a35eff944d" providerId="ADAL" clId="{E1A9EB6A-A1C1-4E9E-A426-A36DAD6ACAAE}" dt="2026-06-03T04:45:05.525" v="0" actId="47"/>
        <pc:sldMkLst>
          <pc:docMk/>
          <pc:sldMk cId="2960263947" sldId="326"/>
        </pc:sldMkLst>
      </pc:sldChg>
      <pc:sldChg chg="del">
        <pc:chgData name="Gregory A Henning" userId="8987962c-3554-4f5d-b1de-d9a35eff944d" providerId="ADAL" clId="{E1A9EB6A-A1C1-4E9E-A426-A36DAD6ACAAE}" dt="2026-06-03T04:45:05.525" v="0" actId="47"/>
        <pc:sldMkLst>
          <pc:docMk/>
          <pc:sldMk cId="355793737" sldId="351"/>
        </pc:sldMkLst>
      </pc:sldChg>
      <pc:sldChg chg="del">
        <pc:chgData name="Gregory A Henning" userId="8987962c-3554-4f5d-b1de-d9a35eff944d" providerId="ADAL" clId="{E1A9EB6A-A1C1-4E9E-A426-A36DAD6ACAAE}" dt="2026-06-03T04:45:05.525" v="0" actId="47"/>
        <pc:sldMkLst>
          <pc:docMk/>
          <pc:sldMk cId="2864365284" sldId="25111"/>
        </pc:sldMkLst>
      </pc:sldChg>
      <pc:sldChg chg="del">
        <pc:chgData name="Gregory A Henning" userId="8987962c-3554-4f5d-b1de-d9a35eff944d" providerId="ADAL" clId="{E1A9EB6A-A1C1-4E9E-A426-A36DAD6ACAAE}" dt="2026-06-03T04:45:05.525" v="0" actId="47"/>
        <pc:sldMkLst>
          <pc:docMk/>
          <pc:sldMk cId="777269088" sldId="25539"/>
        </pc:sldMkLst>
      </pc:sldChg>
      <pc:sldChg chg="del">
        <pc:chgData name="Gregory A Henning" userId="8987962c-3554-4f5d-b1de-d9a35eff944d" providerId="ADAL" clId="{E1A9EB6A-A1C1-4E9E-A426-A36DAD6ACAAE}" dt="2026-06-03T04:45:05.525" v="0" actId="47"/>
        <pc:sldMkLst>
          <pc:docMk/>
          <pc:sldMk cId="1864704600" sldId="25540"/>
        </pc:sldMkLst>
      </pc:sldChg>
      <pc:sldChg chg="del">
        <pc:chgData name="Gregory A Henning" userId="8987962c-3554-4f5d-b1de-d9a35eff944d" providerId="ADAL" clId="{E1A9EB6A-A1C1-4E9E-A426-A36DAD6ACAAE}" dt="2026-06-03T04:45:05.525" v="0" actId="47"/>
        <pc:sldMkLst>
          <pc:docMk/>
          <pc:sldMk cId="4278928785" sldId="25544"/>
        </pc:sldMkLst>
      </pc:sldChg>
      <pc:sldChg chg="del">
        <pc:chgData name="Gregory A Henning" userId="8987962c-3554-4f5d-b1de-d9a35eff944d" providerId="ADAL" clId="{E1A9EB6A-A1C1-4E9E-A426-A36DAD6ACAAE}" dt="2026-06-03T04:45:05.525" v="0" actId="47"/>
        <pc:sldMkLst>
          <pc:docMk/>
          <pc:sldMk cId="1071558698" sldId="25547"/>
        </pc:sldMkLst>
      </pc:sldChg>
      <pc:sldChg chg="del">
        <pc:chgData name="Gregory A Henning" userId="8987962c-3554-4f5d-b1de-d9a35eff944d" providerId="ADAL" clId="{E1A9EB6A-A1C1-4E9E-A426-A36DAD6ACAAE}" dt="2026-06-03T04:45:05.525" v="0" actId="47"/>
        <pc:sldMkLst>
          <pc:docMk/>
          <pc:sldMk cId="268074660" sldId="25554"/>
        </pc:sldMkLst>
      </pc:sldChg>
      <pc:sldChg chg="del">
        <pc:chgData name="Gregory A Henning" userId="8987962c-3554-4f5d-b1de-d9a35eff944d" providerId="ADAL" clId="{E1A9EB6A-A1C1-4E9E-A426-A36DAD6ACAAE}" dt="2026-06-03T04:45:05.525" v="0" actId="47"/>
        <pc:sldMkLst>
          <pc:docMk/>
          <pc:sldMk cId="2010232792" sldId="25558"/>
        </pc:sldMkLst>
      </pc:sldChg>
      <pc:sldChg chg="del">
        <pc:chgData name="Gregory A Henning" userId="8987962c-3554-4f5d-b1de-d9a35eff944d" providerId="ADAL" clId="{E1A9EB6A-A1C1-4E9E-A426-A36DAD6ACAAE}" dt="2026-06-03T04:45:05.525" v="0" actId="47"/>
        <pc:sldMkLst>
          <pc:docMk/>
          <pc:sldMk cId="418748631" sldId="25562"/>
        </pc:sldMkLst>
      </pc:sldChg>
      <pc:sldChg chg="del">
        <pc:chgData name="Gregory A Henning" userId="8987962c-3554-4f5d-b1de-d9a35eff944d" providerId="ADAL" clId="{E1A9EB6A-A1C1-4E9E-A426-A36DAD6ACAAE}" dt="2026-06-03T04:45:05.525" v="0" actId="47"/>
        <pc:sldMkLst>
          <pc:docMk/>
          <pc:sldMk cId="1032803116" sldId="25567"/>
        </pc:sldMkLst>
      </pc:sldChg>
      <pc:sldChg chg="del">
        <pc:chgData name="Gregory A Henning" userId="8987962c-3554-4f5d-b1de-d9a35eff944d" providerId="ADAL" clId="{E1A9EB6A-A1C1-4E9E-A426-A36DAD6ACAAE}" dt="2026-06-03T04:45:05.525" v="0" actId="47"/>
        <pc:sldMkLst>
          <pc:docMk/>
          <pc:sldMk cId="1490271562" sldId="25896"/>
        </pc:sldMkLst>
      </pc:sldChg>
      <pc:sldChg chg="del">
        <pc:chgData name="Gregory A Henning" userId="8987962c-3554-4f5d-b1de-d9a35eff944d" providerId="ADAL" clId="{E1A9EB6A-A1C1-4E9E-A426-A36DAD6ACAAE}" dt="2026-06-03T04:45:05.525" v="0" actId="47"/>
        <pc:sldMkLst>
          <pc:docMk/>
          <pc:sldMk cId="1975537986" sldId="25897"/>
        </pc:sldMkLst>
      </pc:sldChg>
      <pc:sldChg chg="del">
        <pc:chgData name="Gregory A Henning" userId="8987962c-3554-4f5d-b1de-d9a35eff944d" providerId="ADAL" clId="{E1A9EB6A-A1C1-4E9E-A426-A36DAD6ACAAE}" dt="2026-06-03T04:45:05.525" v="0" actId="47"/>
        <pc:sldMkLst>
          <pc:docMk/>
          <pc:sldMk cId="3037508755" sldId="25898"/>
        </pc:sldMkLst>
      </pc:sldChg>
      <pc:sldChg chg="del">
        <pc:chgData name="Gregory A Henning" userId="8987962c-3554-4f5d-b1de-d9a35eff944d" providerId="ADAL" clId="{E1A9EB6A-A1C1-4E9E-A426-A36DAD6ACAAE}" dt="2026-06-03T04:45:05.525" v="0" actId="47"/>
        <pc:sldMkLst>
          <pc:docMk/>
          <pc:sldMk cId="199470238" sldId="25899"/>
        </pc:sldMkLst>
      </pc:sldChg>
      <pc:sldChg chg="del">
        <pc:chgData name="Gregory A Henning" userId="8987962c-3554-4f5d-b1de-d9a35eff944d" providerId="ADAL" clId="{E1A9EB6A-A1C1-4E9E-A426-A36DAD6ACAAE}" dt="2026-06-03T04:45:05.525" v="0" actId="47"/>
        <pc:sldMkLst>
          <pc:docMk/>
          <pc:sldMk cId="3139564740" sldId="25900"/>
        </pc:sldMkLst>
      </pc:sldChg>
      <pc:sldChg chg="del">
        <pc:chgData name="Gregory A Henning" userId="8987962c-3554-4f5d-b1de-d9a35eff944d" providerId="ADAL" clId="{E1A9EB6A-A1C1-4E9E-A426-A36DAD6ACAAE}" dt="2026-06-03T04:45:05.525" v="0" actId="47"/>
        <pc:sldMkLst>
          <pc:docMk/>
          <pc:sldMk cId="2949664416" sldId="2590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8B7B7C-E1E4-3C0E-3C54-EE86A2C1DF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920672-7B11-B403-E09E-AF31F455A4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09390-641D-0B4E-8BD0-9B3A564EC473}" type="datetimeFigureOut">
              <a:rPr lang="en-US" smtClean="0"/>
              <a:t>6/3/2026</a:t>
            </a:fld>
            <a:endParaRPr lang="en-US"/>
          </a:p>
        </p:txBody>
      </p:sp>
      <p:sp>
        <p:nvSpPr>
          <p:cNvPr id="4" name="Footer Placeholder 3">
            <a:extLst>
              <a:ext uri="{FF2B5EF4-FFF2-40B4-BE49-F238E27FC236}">
                <a16:creationId xmlns:a16="http://schemas.microsoft.com/office/drawing/2014/main" id="{4C499660-B8D9-EAF8-AB1D-BF5769B748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A32F9C6-BBCB-3D92-801B-F7F640B3A4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42659C-B00F-B84D-ABE6-E157239CA29E}" type="slidenum">
              <a:rPr lang="en-US" smtClean="0"/>
              <a:t>‹#›</a:t>
            </a:fld>
            <a:endParaRPr lang="en-US"/>
          </a:p>
        </p:txBody>
      </p:sp>
    </p:spTree>
    <p:extLst>
      <p:ext uri="{BB962C8B-B14F-4D97-AF65-F5344CB8AC3E}">
        <p14:creationId xmlns:p14="http://schemas.microsoft.com/office/powerpoint/2010/main" val="2279005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2F181-613C-814E-851C-8CD4750E47F5}" type="datetimeFigureOut">
              <a:rPr lang="en-US" smtClean="0"/>
              <a:t>6/3/2026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527E0-2CE9-BA4B-8B29-324954E3A242}" type="slidenum">
              <a:rPr lang="en-US" smtClean="0"/>
              <a:t>‹#›</a:t>
            </a:fld>
            <a:endParaRPr lang="en-US"/>
          </a:p>
        </p:txBody>
      </p:sp>
    </p:spTree>
    <p:extLst>
      <p:ext uri="{BB962C8B-B14F-4D97-AF65-F5344CB8AC3E}">
        <p14:creationId xmlns:p14="http://schemas.microsoft.com/office/powerpoint/2010/main" val="108065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724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91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CC369-7A47-DE05-C354-90B50CB91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BFCEC-329E-AA8D-C6F7-34D3FE5C5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33763-2A96-DAC5-FFF8-2A564C5989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0D747E-520B-9832-8A3C-BCA4D4744C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527E0-2CE9-BA4B-8B29-324954E3A2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69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318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798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The ADEPT simulation is run including all objects from the Population Model at all levels of PMD success rate. Scenarios are defined as a certain level of traffic and PMD success rate for that traffic, where the traffic is some subset of the available FCM constellations added to the standard background traffic. The scenarios in this study range from very low levels of traffic, equivalent to the current situation in LEO or even less, with very high PMD success rate, up to the set of all possible FCM constellations with very poor PMD success rate. A range of scenarios in between are also designed to bridge the gap between the extremes. These intermediate scenarios are incremental steps to help in finding where activity in LEO transitions from acceptable to unacceptable, based on the various metrics investigated. A summary of all scenarios is shown in </a:t>
            </a:r>
            <a:r>
              <a:rPr lang="en-GB" sz="1800">
                <a:effectLst/>
                <a:latin typeface="Times New Roman" panose="02020603050405020304" pitchFamily="18" charset="0"/>
                <a:ea typeface="PMingLiU" panose="02020500000000000000" pitchFamily="18" charset="-120"/>
              </a:rPr>
              <a:t>Table 2</a:t>
            </a:r>
            <a:r>
              <a:rPr lang="en-GB" sz="1800">
                <a:solidFill>
                  <a:srgbClr val="000000"/>
                </a:solidFill>
                <a:effectLst/>
                <a:latin typeface="Times New Roman" panose="02020603050405020304" pitchFamily="18" charset="0"/>
                <a:ea typeface="PMingLiU" panose="02020500000000000000" pitchFamily="18" charset="-120"/>
              </a:rPr>
              <a:t>, including the total number of satellites as well as the number of satellites in low-mid LEO and high LEO for each scenario.</a:t>
            </a:r>
            <a:endParaRPr lang="en-US" sz="1800">
              <a:effectLst/>
              <a:latin typeface="Times New Roman" panose="02020603050405020304" pitchFamily="18" charset="0"/>
              <a:ea typeface="PMingLiU" panose="02020500000000000000" pitchFamily="18" charset="-120"/>
            </a:endParaRPr>
          </a:p>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The “baseline” scenario is defined by traffic that is very similar to what is on orbit today, with the assumption that existing systems in the process of filling their constellations will successfully launch a percentage of their proposed satellites, and with future constellations chosen to maintain operational satellite counts in similar altitudes as they are today through the entire simulation.  The “</a:t>
            </a:r>
            <a:r>
              <a:rPr lang="en-GB" sz="1800" i="1">
                <a:solidFill>
                  <a:srgbClr val="000000"/>
                </a:solidFill>
                <a:effectLst/>
                <a:latin typeface="Times New Roman" panose="02020603050405020304" pitchFamily="18" charset="0"/>
                <a:ea typeface="PMingLiU" panose="02020500000000000000" pitchFamily="18" charset="-120"/>
              </a:rPr>
              <a:t>background</a:t>
            </a:r>
            <a:r>
              <a:rPr lang="en-GB" sz="1800">
                <a:solidFill>
                  <a:srgbClr val="000000"/>
                </a:solidFill>
                <a:effectLst/>
                <a:latin typeface="Times New Roman" panose="02020603050405020304" pitchFamily="18" charset="0"/>
                <a:ea typeface="PMingLiU" panose="02020500000000000000" pitchFamily="18" charset="-120"/>
              </a:rPr>
              <a:t>” and “</a:t>
            </a:r>
            <a:r>
              <a:rPr lang="en-GB" sz="1800" i="1">
                <a:solidFill>
                  <a:srgbClr val="000000"/>
                </a:solidFill>
                <a:effectLst/>
                <a:latin typeface="Times New Roman" panose="02020603050405020304" pitchFamily="18" charset="0"/>
                <a:ea typeface="PMingLiU" panose="02020500000000000000" pitchFamily="18" charset="-120"/>
              </a:rPr>
              <a:t>no-</a:t>
            </a:r>
            <a:r>
              <a:rPr lang="en-GB" sz="1800" i="1" err="1">
                <a:solidFill>
                  <a:srgbClr val="000000"/>
                </a:solidFill>
                <a:effectLst/>
                <a:latin typeface="Times New Roman" panose="02020603050405020304" pitchFamily="18" charset="0"/>
                <a:ea typeface="PMingLiU" panose="02020500000000000000" pitchFamily="18" charset="-120"/>
              </a:rPr>
              <a:t>llc</a:t>
            </a:r>
            <a:r>
              <a:rPr lang="en-GB" sz="1800">
                <a:solidFill>
                  <a:srgbClr val="000000"/>
                </a:solidFill>
                <a:effectLst/>
                <a:latin typeface="Times New Roman" panose="02020603050405020304" pitchFamily="18" charset="0"/>
                <a:ea typeface="PMingLiU" panose="02020500000000000000" pitchFamily="18" charset="-120"/>
              </a:rPr>
              <a:t>” scenarios include less traffic than the baseline, representing situations in which no large constellations are launched or there is no new LLC traffic after the current satellites reach end-of-life, respectively.  The “</a:t>
            </a:r>
            <a:r>
              <a:rPr lang="en-GB" sz="1800" i="1" err="1">
                <a:solidFill>
                  <a:srgbClr val="000000"/>
                </a:solidFill>
                <a:effectLst/>
                <a:latin typeface="Times New Roman" panose="02020603050405020304" pitchFamily="18" charset="0"/>
                <a:ea typeface="PMingLiU" panose="02020500000000000000" pitchFamily="18" charset="-120"/>
              </a:rPr>
              <a:t>fcm</a:t>
            </a:r>
            <a:r>
              <a:rPr lang="en-GB" sz="1800" i="1">
                <a:solidFill>
                  <a:srgbClr val="000000"/>
                </a:solidFill>
                <a:effectLst/>
                <a:latin typeface="Times New Roman" panose="02020603050405020304" pitchFamily="18" charset="0"/>
                <a:ea typeface="PMingLiU" panose="02020500000000000000" pitchFamily="18" charset="-120"/>
              </a:rPr>
              <a:t>-all</a:t>
            </a:r>
            <a:r>
              <a:rPr lang="en-GB" sz="1800">
                <a:solidFill>
                  <a:srgbClr val="000000"/>
                </a:solidFill>
                <a:effectLst/>
                <a:latin typeface="Times New Roman" panose="02020603050405020304" pitchFamily="18" charset="0"/>
                <a:ea typeface="PMingLiU" panose="02020500000000000000" pitchFamily="18" charset="-120"/>
              </a:rPr>
              <a:t>” scenario is at the other end of the extreme and includes every FCM constellation.  The “</a:t>
            </a:r>
            <a:r>
              <a:rPr lang="en-GB" sz="1800" i="1">
                <a:solidFill>
                  <a:srgbClr val="000000"/>
                </a:solidFill>
                <a:effectLst/>
                <a:latin typeface="Times New Roman" panose="02020603050405020304" pitchFamily="18" charset="0"/>
                <a:ea typeface="PMingLiU" panose="02020500000000000000" pitchFamily="18" charset="-120"/>
              </a:rPr>
              <a:t>intermediate-</a:t>
            </a:r>
            <a:r>
              <a:rPr lang="en-GB" sz="1800">
                <a:solidFill>
                  <a:srgbClr val="000000"/>
                </a:solidFill>
                <a:effectLst/>
                <a:latin typeface="Times New Roman" panose="02020603050405020304" pitchFamily="18" charset="0"/>
                <a:ea typeface="PMingLiU" panose="02020500000000000000" pitchFamily="18" charset="-120"/>
              </a:rPr>
              <a:t>” scenarios represent incremental steps spanning the range from “</a:t>
            </a:r>
            <a:r>
              <a:rPr lang="en-GB" sz="1800" i="1">
                <a:solidFill>
                  <a:srgbClr val="000000"/>
                </a:solidFill>
                <a:effectLst/>
                <a:latin typeface="Times New Roman" panose="02020603050405020304" pitchFamily="18" charset="0"/>
                <a:ea typeface="PMingLiU" panose="02020500000000000000" pitchFamily="18" charset="-120"/>
              </a:rPr>
              <a:t>baseline”</a:t>
            </a:r>
            <a:r>
              <a:rPr lang="en-GB" sz="1800">
                <a:solidFill>
                  <a:srgbClr val="000000"/>
                </a:solidFill>
                <a:effectLst/>
                <a:latin typeface="Times New Roman" panose="02020603050405020304" pitchFamily="18" charset="0"/>
                <a:ea typeface="PMingLiU" panose="02020500000000000000" pitchFamily="18" charset="-120"/>
              </a:rPr>
              <a:t> to “</a:t>
            </a:r>
            <a:r>
              <a:rPr lang="en-GB" sz="1800" i="1" err="1">
                <a:solidFill>
                  <a:srgbClr val="000000"/>
                </a:solidFill>
                <a:effectLst/>
                <a:latin typeface="Times New Roman" panose="02020603050405020304" pitchFamily="18" charset="0"/>
                <a:ea typeface="PMingLiU" panose="02020500000000000000" pitchFamily="18" charset="-120"/>
              </a:rPr>
              <a:t>fcm</a:t>
            </a:r>
            <a:r>
              <a:rPr lang="en-GB" sz="1800" i="1">
                <a:solidFill>
                  <a:srgbClr val="000000"/>
                </a:solidFill>
                <a:effectLst/>
                <a:latin typeface="Times New Roman" panose="02020603050405020304" pitchFamily="18" charset="0"/>
                <a:ea typeface="PMingLiU" panose="02020500000000000000" pitchFamily="18" charset="-120"/>
              </a:rPr>
              <a:t>-all”</a:t>
            </a:r>
            <a:r>
              <a:rPr lang="en-GB" sz="1800">
                <a:solidFill>
                  <a:srgbClr val="000000"/>
                </a:solidFill>
                <a:effectLst/>
                <a:latin typeface="Times New Roman" panose="02020603050405020304" pitchFamily="18" charset="0"/>
                <a:ea typeface="PMingLiU" panose="02020500000000000000" pitchFamily="18" charset="-120"/>
              </a:rPr>
              <a:t> with some consideration given to keep the distribution between low and high LEO relatively unchanged.</a:t>
            </a:r>
            <a:endParaRPr lang="en-US" sz="1800">
              <a:effectLst/>
              <a:latin typeface="Times New Roman" panose="02020603050405020304" pitchFamily="18" charset="0"/>
              <a:ea typeface="PMingLiU" panose="02020500000000000000" pitchFamily="18" charset="-120"/>
            </a:endParaRPr>
          </a:p>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Some additional scenarios are included with an imbalance of traffic in high and low LEO, and still others are included to closely mimic the contribution of individual real-world operators that have published plans for future constellations. These are the “</a:t>
            </a:r>
            <a:r>
              <a:rPr lang="en-GB" sz="1800" i="1" err="1">
                <a:solidFill>
                  <a:srgbClr val="000000"/>
                </a:solidFill>
                <a:effectLst/>
                <a:latin typeface="Times New Roman" panose="02020603050405020304" pitchFamily="18" charset="0"/>
                <a:ea typeface="PMingLiU" panose="02020500000000000000" pitchFamily="18" charset="-120"/>
              </a:rPr>
              <a:t>fcm</a:t>
            </a:r>
            <a:r>
              <a:rPr lang="en-GB" sz="1800" i="1">
                <a:solidFill>
                  <a:srgbClr val="000000"/>
                </a:solidFill>
                <a:effectLst/>
                <a:latin typeface="Times New Roman" panose="02020603050405020304" pitchFamily="18" charset="0"/>
                <a:ea typeface="PMingLiU" panose="02020500000000000000" pitchFamily="18" charset="-120"/>
              </a:rPr>
              <a:t>-</a:t>
            </a:r>
            <a:r>
              <a:rPr lang="en-GB" sz="1800">
                <a:solidFill>
                  <a:srgbClr val="000000"/>
                </a:solidFill>
                <a:effectLst/>
                <a:latin typeface="Times New Roman" panose="02020603050405020304" pitchFamily="18" charset="0"/>
                <a:ea typeface="PMingLiU" panose="02020500000000000000" pitchFamily="18" charset="-120"/>
              </a:rPr>
              <a:t>” scenarios.</a:t>
            </a:r>
            <a:endParaRPr lang="en-US" sz="1800">
              <a:effectLst/>
              <a:latin typeface="Times New Roman" panose="02020603050405020304" pitchFamily="18" charset="0"/>
              <a:ea typeface="PMingLiU" panose="02020500000000000000" pitchFamily="18" charset="-120"/>
            </a:endParaRPr>
          </a:p>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Every scenario is also varied with PMD success rates of future satellite operators in the set {50, 60, 70, 75, 80, 85, 90, 95, 99, 100} %. In total, this sums to 270 unique scenarios analyzed in this study, spanning a wide range of space activity levels.</a:t>
            </a:r>
            <a:endParaRPr lang="en-US" sz="1800">
              <a:effectLst/>
              <a:latin typeface="Times New Roman" panose="02020603050405020304" pitchFamily="18" charset="0"/>
              <a:ea typeface="PMingLiU" panose="02020500000000000000" pitchFamily="18" charset="-120"/>
            </a:endParaRPr>
          </a:p>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This study includes only the debris through two generations. As will be discussed in more detail below, the existing two generations are sufficient to reveal trends, and future work will include further generations.</a:t>
            </a:r>
            <a:endParaRPr lang="en-US" sz="1800">
              <a:effectLst/>
              <a:latin typeface="Times New Roman" panose="02020603050405020304" pitchFamily="18" charset="0"/>
              <a:ea typeface="PMingLiU" panose="02020500000000000000" pitchFamily="18" charset="-120"/>
            </a:endParaRPr>
          </a:p>
          <a:p>
            <a:endParaRPr lang="en-US"/>
          </a:p>
        </p:txBody>
      </p:sp>
      <p:sp>
        <p:nvSpPr>
          <p:cNvPr id="4" name="Slide Number Placeholder 3"/>
          <p:cNvSpPr>
            <a:spLocks noGrp="1"/>
          </p:cNvSpPr>
          <p:nvPr>
            <p:ph type="sldNum" sz="quarter" idx="5"/>
          </p:nvPr>
        </p:nvSpPr>
        <p:spPr/>
        <p:txBody>
          <a:bodyPr/>
          <a:lstStyle/>
          <a:p>
            <a:fld id="{99E4C13A-5EDB-4018-91C6-F8B752C11E71}" type="slidenum">
              <a:rPr lang="en-US" smtClean="0"/>
              <a:pPr/>
              <a:t>28</a:t>
            </a:fld>
            <a:endParaRPr lang="en-US"/>
          </a:p>
        </p:txBody>
      </p:sp>
    </p:spTree>
    <p:extLst>
      <p:ext uri="{BB962C8B-B14F-4D97-AF65-F5344CB8AC3E}">
        <p14:creationId xmlns:p14="http://schemas.microsoft.com/office/powerpoint/2010/main" val="1911167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The ADEPT simulation is run including all objects from the Population Model at all levels of PMD success rate. Scenarios are defined as a certain level of traffic and PMD success rate for that traffic, where the traffic is some subset of the available FCM constellations added to the standard background traffic. The scenarios in this study range from very low levels of traffic, equivalent to the current situation in LEO or even less, with very high PMD success rate, up to the set of all possible FCM constellations with very poor PMD success rate. A range of scenarios in between are also designed to bridge the gap between the extremes. These intermediate scenarios are incremental steps to help in finding where activity in LEO transitions from acceptable to unacceptable, based on the various metrics investigated. A summary of all scenarios is shown in </a:t>
            </a:r>
            <a:r>
              <a:rPr lang="en-GB" sz="1800">
                <a:effectLst/>
                <a:latin typeface="Times New Roman" panose="02020603050405020304" pitchFamily="18" charset="0"/>
                <a:ea typeface="PMingLiU" panose="02020500000000000000" pitchFamily="18" charset="-120"/>
              </a:rPr>
              <a:t>Table 2</a:t>
            </a:r>
            <a:r>
              <a:rPr lang="en-GB" sz="1800">
                <a:solidFill>
                  <a:srgbClr val="000000"/>
                </a:solidFill>
                <a:effectLst/>
                <a:latin typeface="Times New Roman" panose="02020603050405020304" pitchFamily="18" charset="0"/>
                <a:ea typeface="PMingLiU" panose="02020500000000000000" pitchFamily="18" charset="-120"/>
              </a:rPr>
              <a:t>, including the total number of satellites as well as the number of satellites in low-mid LEO and high LEO for each scenario.</a:t>
            </a:r>
            <a:endParaRPr lang="en-US" sz="1800">
              <a:effectLst/>
              <a:latin typeface="Times New Roman" panose="02020603050405020304" pitchFamily="18" charset="0"/>
              <a:ea typeface="PMingLiU" panose="02020500000000000000" pitchFamily="18" charset="-120"/>
            </a:endParaRPr>
          </a:p>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The “baseline” scenario is defined by traffic that is very similar to what is on orbit today, with the assumption that existing systems in the process of filling their constellations will successfully launch a percentage of their proposed satellites, and with future constellations chosen to maintain operational satellite counts in similar altitudes as they are today through the entire simulation.  The “</a:t>
            </a:r>
            <a:r>
              <a:rPr lang="en-GB" sz="1800" i="1">
                <a:solidFill>
                  <a:srgbClr val="000000"/>
                </a:solidFill>
                <a:effectLst/>
                <a:latin typeface="Times New Roman" panose="02020603050405020304" pitchFamily="18" charset="0"/>
                <a:ea typeface="PMingLiU" panose="02020500000000000000" pitchFamily="18" charset="-120"/>
              </a:rPr>
              <a:t>background</a:t>
            </a:r>
            <a:r>
              <a:rPr lang="en-GB" sz="1800">
                <a:solidFill>
                  <a:srgbClr val="000000"/>
                </a:solidFill>
                <a:effectLst/>
                <a:latin typeface="Times New Roman" panose="02020603050405020304" pitchFamily="18" charset="0"/>
                <a:ea typeface="PMingLiU" panose="02020500000000000000" pitchFamily="18" charset="-120"/>
              </a:rPr>
              <a:t>” and “</a:t>
            </a:r>
            <a:r>
              <a:rPr lang="en-GB" sz="1800" i="1">
                <a:solidFill>
                  <a:srgbClr val="000000"/>
                </a:solidFill>
                <a:effectLst/>
                <a:latin typeface="Times New Roman" panose="02020603050405020304" pitchFamily="18" charset="0"/>
                <a:ea typeface="PMingLiU" panose="02020500000000000000" pitchFamily="18" charset="-120"/>
              </a:rPr>
              <a:t>no-</a:t>
            </a:r>
            <a:r>
              <a:rPr lang="en-GB" sz="1800" i="1" err="1">
                <a:solidFill>
                  <a:srgbClr val="000000"/>
                </a:solidFill>
                <a:effectLst/>
                <a:latin typeface="Times New Roman" panose="02020603050405020304" pitchFamily="18" charset="0"/>
                <a:ea typeface="PMingLiU" panose="02020500000000000000" pitchFamily="18" charset="-120"/>
              </a:rPr>
              <a:t>llc</a:t>
            </a:r>
            <a:r>
              <a:rPr lang="en-GB" sz="1800">
                <a:solidFill>
                  <a:srgbClr val="000000"/>
                </a:solidFill>
                <a:effectLst/>
                <a:latin typeface="Times New Roman" panose="02020603050405020304" pitchFamily="18" charset="0"/>
                <a:ea typeface="PMingLiU" panose="02020500000000000000" pitchFamily="18" charset="-120"/>
              </a:rPr>
              <a:t>” scenarios include less traffic than the baseline, representing situations in which no large constellations are launched or there is no new LLC traffic after the current satellites reach end-of-life, respectively.  The “</a:t>
            </a:r>
            <a:r>
              <a:rPr lang="en-GB" sz="1800" i="1" err="1">
                <a:solidFill>
                  <a:srgbClr val="000000"/>
                </a:solidFill>
                <a:effectLst/>
                <a:latin typeface="Times New Roman" panose="02020603050405020304" pitchFamily="18" charset="0"/>
                <a:ea typeface="PMingLiU" panose="02020500000000000000" pitchFamily="18" charset="-120"/>
              </a:rPr>
              <a:t>fcm</a:t>
            </a:r>
            <a:r>
              <a:rPr lang="en-GB" sz="1800" i="1">
                <a:solidFill>
                  <a:srgbClr val="000000"/>
                </a:solidFill>
                <a:effectLst/>
                <a:latin typeface="Times New Roman" panose="02020603050405020304" pitchFamily="18" charset="0"/>
                <a:ea typeface="PMingLiU" panose="02020500000000000000" pitchFamily="18" charset="-120"/>
              </a:rPr>
              <a:t>-all</a:t>
            </a:r>
            <a:r>
              <a:rPr lang="en-GB" sz="1800">
                <a:solidFill>
                  <a:srgbClr val="000000"/>
                </a:solidFill>
                <a:effectLst/>
                <a:latin typeface="Times New Roman" panose="02020603050405020304" pitchFamily="18" charset="0"/>
                <a:ea typeface="PMingLiU" panose="02020500000000000000" pitchFamily="18" charset="-120"/>
              </a:rPr>
              <a:t>” scenario is at the other end of the extreme and includes every FCM constellation.  The “</a:t>
            </a:r>
            <a:r>
              <a:rPr lang="en-GB" sz="1800" i="1">
                <a:solidFill>
                  <a:srgbClr val="000000"/>
                </a:solidFill>
                <a:effectLst/>
                <a:latin typeface="Times New Roman" panose="02020603050405020304" pitchFamily="18" charset="0"/>
                <a:ea typeface="PMingLiU" panose="02020500000000000000" pitchFamily="18" charset="-120"/>
              </a:rPr>
              <a:t>intermediate-</a:t>
            </a:r>
            <a:r>
              <a:rPr lang="en-GB" sz="1800">
                <a:solidFill>
                  <a:srgbClr val="000000"/>
                </a:solidFill>
                <a:effectLst/>
                <a:latin typeface="Times New Roman" panose="02020603050405020304" pitchFamily="18" charset="0"/>
                <a:ea typeface="PMingLiU" panose="02020500000000000000" pitchFamily="18" charset="-120"/>
              </a:rPr>
              <a:t>” scenarios represent incremental steps spanning the range from “</a:t>
            </a:r>
            <a:r>
              <a:rPr lang="en-GB" sz="1800" i="1">
                <a:solidFill>
                  <a:srgbClr val="000000"/>
                </a:solidFill>
                <a:effectLst/>
                <a:latin typeface="Times New Roman" panose="02020603050405020304" pitchFamily="18" charset="0"/>
                <a:ea typeface="PMingLiU" panose="02020500000000000000" pitchFamily="18" charset="-120"/>
              </a:rPr>
              <a:t>baseline”</a:t>
            </a:r>
            <a:r>
              <a:rPr lang="en-GB" sz="1800">
                <a:solidFill>
                  <a:srgbClr val="000000"/>
                </a:solidFill>
                <a:effectLst/>
                <a:latin typeface="Times New Roman" panose="02020603050405020304" pitchFamily="18" charset="0"/>
                <a:ea typeface="PMingLiU" panose="02020500000000000000" pitchFamily="18" charset="-120"/>
              </a:rPr>
              <a:t> to “</a:t>
            </a:r>
            <a:r>
              <a:rPr lang="en-GB" sz="1800" i="1" err="1">
                <a:solidFill>
                  <a:srgbClr val="000000"/>
                </a:solidFill>
                <a:effectLst/>
                <a:latin typeface="Times New Roman" panose="02020603050405020304" pitchFamily="18" charset="0"/>
                <a:ea typeface="PMingLiU" panose="02020500000000000000" pitchFamily="18" charset="-120"/>
              </a:rPr>
              <a:t>fcm</a:t>
            </a:r>
            <a:r>
              <a:rPr lang="en-GB" sz="1800" i="1">
                <a:solidFill>
                  <a:srgbClr val="000000"/>
                </a:solidFill>
                <a:effectLst/>
                <a:latin typeface="Times New Roman" panose="02020603050405020304" pitchFamily="18" charset="0"/>
                <a:ea typeface="PMingLiU" panose="02020500000000000000" pitchFamily="18" charset="-120"/>
              </a:rPr>
              <a:t>-all”</a:t>
            </a:r>
            <a:r>
              <a:rPr lang="en-GB" sz="1800">
                <a:solidFill>
                  <a:srgbClr val="000000"/>
                </a:solidFill>
                <a:effectLst/>
                <a:latin typeface="Times New Roman" panose="02020603050405020304" pitchFamily="18" charset="0"/>
                <a:ea typeface="PMingLiU" panose="02020500000000000000" pitchFamily="18" charset="-120"/>
              </a:rPr>
              <a:t> with some consideration given to keep the distribution between low and high LEO relatively unchanged.</a:t>
            </a:r>
            <a:endParaRPr lang="en-US" sz="1800">
              <a:effectLst/>
              <a:latin typeface="Times New Roman" panose="02020603050405020304" pitchFamily="18" charset="0"/>
              <a:ea typeface="PMingLiU" panose="02020500000000000000" pitchFamily="18" charset="-120"/>
            </a:endParaRPr>
          </a:p>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Some additional scenarios are included with an imbalance of traffic in high and low LEO, and still others are included to closely mimic the contribution of individual real-world operators that have published plans for future constellations. These are the “</a:t>
            </a:r>
            <a:r>
              <a:rPr lang="en-GB" sz="1800" i="1" err="1">
                <a:solidFill>
                  <a:srgbClr val="000000"/>
                </a:solidFill>
                <a:effectLst/>
                <a:latin typeface="Times New Roman" panose="02020603050405020304" pitchFamily="18" charset="0"/>
                <a:ea typeface="PMingLiU" panose="02020500000000000000" pitchFamily="18" charset="-120"/>
              </a:rPr>
              <a:t>fcm</a:t>
            </a:r>
            <a:r>
              <a:rPr lang="en-GB" sz="1800" i="1">
                <a:solidFill>
                  <a:srgbClr val="000000"/>
                </a:solidFill>
                <a:effectLst/>
                <a:latin typeface="Times New Roman" panose="02020603050405020304" pitchFamily="18" charset="0"/>
                <a:ea typeface="PMingLiU" panose="02020500000000000000" pitchFamily="18" charset="-120"/>
              </a:rPr>
              <a:t>-</a:t>
            </a:r>
            <a:r>
              <a:rPr lang="en-GB" sz="1800">
                <a:solidFill>
                  <a:srgbClr val="000000"/>
                </a:solidFill>
                <a:effectLst/>
                <a:latin typeface="Times New Roman" panose="02020603050405020304" pitchFamily="18" charset="0"/>
                <a:ea typeface="PMingLiU" panose="02020500000000000000" pitchFamily="18" charset="-120"/>
              </a:rPr>
              <a:t>” scenarios.</a:t>
            </a:r>
            <a:endParaRPr lang="en-US" sz="1800">
              <a:effectLst/>
              <a:latin typeface="Times New Roman" panose="02020603050405020304" pitchFamily="18" charset="0"/>
              <a:ea typeface="PMingLiU" panose="02020500000000000000" pitchFamily="18" charset="-120"/>
            </a:endParaRPr>
          </a:p>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Every scenario is also varied with PMD success rates of future satellite operators in the set {50, 60, 70, 75, 80, 85, 90, 95, 99, 100} %. In total, this sums to 270 unique scenarios analyzed in this study, spanning a wide range of space activity levels.</a:t>
            </a:r>
            <a:endParaRPr lang="en-US" sz="1800">
              <a:effectLst/>
              <a:latin typeface="Times New Roman" panose="02020603050405020304" pitchFamily="18" charset="0"/>
              <a:ea typeface="PMingLiU" panose="02020500000000000000" pitchFamily="18" charset="-120"/>
            </a:endParaRPr>
          </a:p>
          <a:p>
            <a:pPr marL="0" marR="0" indent="180340" algn="just">
              <a:spcBef>
                <a:spcPts val="0"/>
              </a:spcBef>
              <a:spcAft>
                <a:spcPts val="0"/>
              </a:spcAft>
            </a:pPr>
            <a:r>
              <a:rPr lang="en-GB" sz="1800">
                <a:solidFill>
                  <a:srgbClr val="000000"/>
                </a:solidFill>
                <a:effectLst/>
                <a:latin typeface="Times New Roman" panose="02020603050405020304" pitchFamily="18" charset="0"/>
                <a:ea typeface="PMingLiU" panose="02020500000000000000" pitchFamily="18" charset="-120"/>
              </a:rPr>
              <a:t>This study includes only the debris through two generations. As will be discussed in more detail below, the existing two generations are sufficient to reveal trends, and future work will include further generations.</a:t>
            </a:r>
            <a:endParaRPr lang="en-US" sz="1800">
              <a:effectLst/>
              <a:latin typeface="Times New Roman" panose="02020603050405020304" pitchFamily="18" charset="0"/>
              <a:ea typeface="PMingLiU" panose="02020500000000000000" pitchFamily="18" charset="-120"/>
            </a:endParaRPr>
          </a:p>
          <a:p>
            <a:endParaRPr lang="en-US"/>
          </a:p>
        </p:txBody>
      </p:sp>
      <p:sp>
        <p:nvSpPr>
          <p:cNvPr id="4" name="Slide Number Placeholder 3"/>
          <p:cNvSpPr>
            <a:spLocks noGrp="1"/>
          </p:cNvSpPr>
          <p:nvPr>
            <p:ph type="sldNum" sz="quarter" idx="5"/>
          </p:nvPr>
        </p:nvSpPr>
        <p:spPr/>
        <p:txBody>
          <a:bodyPr/>
          <a:lstStyle/>
          <a:p>
            <a:fld id="{99E4C13A-5EDB-4018-91C6-F8B752C11E71}" type="slidenum">
              <a:rPr lang="en-US" smtClean="0"/>
              <a:pPr/>
              <a:t>29</a:t>
            </a:fld>
            <a:endParaRPr lang="en-US"/>
          </a:p>
        </p:txBody>
      </p:sp>
    </p:spTree>
    <p:extLst>
      <p:ext uri="{BB962C8B-B14F-4D97-AF65-F5344CB8AC3E}">
        <p14:creationId xmlns:p14="http://schemas.microsoft.com/office/powerpoint/2010/main" val="208145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2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99E4C13A-5EDB-4018-91C6-F8B752C11E71}" type="slidenum">
              <a:rPr lang="en-US" smtClean="0"/>
              <a:pPr/>
              <a:t>37</a:t>
            </a:fld>
            <a:endParaRPr lang="en-US"/>
          </a:p>
        </p:txBody>
      </p:sp>
    </p:spTree>
    <p:extLst>
      <p:ext uri="{BB962C8B-B14F-4D97-AF65-F5344CB8AC3E}">
        <p14:creationId xmlns:p14="http://schemas.microsoft.com/office/powerpoint/2010/main" val="106324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51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41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82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0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95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647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87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838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Head is for</a:t>
            </a:r>
            <a:r>
              <a:rPr lang="en-US" baseline="0"/>
              <a:t> your main idea. It should always be in Arial Black, 26 point</a:t>
            </a:r>
          </a:p>
          <a:p>
            <a:r>
              <a:rPr lang="en-US" baseline="0"/>
              <a:t>The Subhead is for a subordinate idea. If you don’t need it, delete the box.</a:t>
            </a:r>
          </a:p>
          <a:p>
            <a:endParaRPr lang="en-US" baseline="0"/>
          </a:p>
          <a:p>
            <a:r>
              <a:rPr lang="en-US" baseline="0"/>
              <a:t>The text box</a:t>
            </a:r>
          </a:p>
        </p:txBody>
      </p:sp>
      <p:sp>
        <p:nvSpPr>
          <p:cNvPr id="4" name="Slide Number Placeholder 3"/>
          <p:cNvSpPr>
            <a:spLocks noGrp="1"/>
          </p:cNvSpPr>
          <p:nvPr>
            <p:ph type="sldNum" sz="quarter" idx="10"/>
          </p:nvPr>
        </p:nvSpPr>
        <p:spPr/>
        <p:txBody>
          <a:bodyPr/>
          <a:lstStyle/>
          <a:p>
            <a:fld id="{99E4C13A-5EDB-4018-91C6-F8B752C11E71}" type="slidenum">
              <a:rPr lang="en-US" smtClean="0"/>
              <a:pPr/>
              <a:t>10</a:t>
            </a:fld>
            <a:endParaRPr lang="en-US"/>
          </a:p>
        </p:txBody>
      </p:sp>
    </p:spTree>
    <p:extLst>
      <p:ext uri="{BB962C8B-B14F-4D97-AF65-F5344CB8AC3E}">
        <p14:creationId xmlns:p14="http://schemas.microsoft.com/office/powerpoint/2010/main" val="301541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rgbClr val="000000"/>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indent="-171450">
              <a:buSzPct val="130000"/>
              <a:defRPr sz="1800" i="0">
                <a:solidFill>
                  <a:srgbClr val="000000"/>
                </a:solidFill>
              </a:defRPr>
            </a:lvl1pPr>
            <a:lvl2pPr marL="517525" indent="-227013">
              <a:defRPr sz="1600" i="0">
                <a:solidFill>
                  <a:srgbClr val="000000"/>
                </a:solidFill>
              </a:defRPr>
            </a:lvl2pPr>
            <a:lvl3pPr marL="800100" indent="-176213">
              <a:buSzPct val="125000"/>
              <a:defRPr sz="1600" i="0">
                <a:solidFill>
                  <a:srgbClr val="000000"/>
                </a:solidFill>
              </a:defRPr>
            </a:lvl3pPr>
            <a:lvl4pPr marL="1201738" indent="-228600">
              <a:defRPr sz="1600" i="0">
                <a:solidFill>
                  <a:srgbClr val="000000"/>
                </a:solidFill>
              </a:defRPr>
            </a:lvl4pPr>
            <a:lvl5pPr marL="1430338" indent="-176213">
              <a:buFont typeface="Arial"/>
              <a:buChar char="•"/>
              <a:defRPr sz="1600" i="0">
                <a:solidFill>
                  <a:srgbClr val="000000"/>
                </a:solidFill>
              </a:defRPr>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Tree>
    <p:extLst>
      <p:ext uri="{BB962C8B-B14F-4D97-AF65-F5344CB8AC3E}">
        <p14:creationId xmlns:p14="http://schemas.microsoft.com/office/powerpoint/2010/main" val="176431121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
        <p:nvSpPr>
          <p:cNvPr id="4" name="Title 1"/>
          <p:cNvSpPr>
            <a:spLocks noGrp="1"/>
          </p:cNvSpPr>
          <p:nvPr>
            <p:ph type="ctrTitle" hasCustomPrompt="1"/>
          </p:nvPr>
        </p:nvSpPr>
        <p:spPr>
          <a:xfrm>
            <a:off x="304800" y="2133681"/>
            <a:ext cx="10828774" cy="1063867"/>
          </a:xfrm>
          <a:prstGeom prst="rect">
            <a:avLst/>
          </a:prstGeom>
        </p:spPr>
        <p:txBody>
          <a:bodyPr/>
          <a:lstStyle>
            <a:lvl1pPr algn="l">
              <a:defRPr sz="4000" b="1" i="0" baseline="0">
                <a:solidFill>
                  <a:srgbClr val="23347A"/>
                </a:solidFill>
                <a:latin typeface="Arial"/>
                <a:cs typeface="Arial"/>
              </a:defRPr>
            </a:lvl1pPr>
          </a:lstStyle>
          <a:p>
            <a:r>
              <a:rPr lang="en-US"/>
              <a:t>Transition Slide</a:t>
            </a:r>
          </a:p>
        </p:txBody>
      </p:sp>
    </p:spTree>
    <p:extLst>
      <p:ext uri="{BB962C8B-B14F-4D97-AF65-F5344CB8AC3E}">
        <p14:creationId xmlns:p14="http://schemas.microsoft.com/office/powerpoint/2010/main" val="132448139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82575" indent="-282575">
              <a:buSzPct val="130000"/>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21811110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E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179388" indent="-179388">
              <a:buSzPct val="100000"/>
              <a:tabLst/>
              <a:defRPr sz="1800"/>
            </a:lvl1pPr>
            <a:lvl2pPr marL="517525" indent="-227013">
              <a:defRPr sz="1600"/>
            </a:lvl2pPr>
            <a:lvl3pPr marL="800100" indent="-176213">
              <a:buSzPct val="95000"/>
              <a:defRPr sz="1600"/>
            </a:lvl3pPr>
            <a:lvl4pPr marL="1201738" indent="-228600">
              <a:defRPr sz="1600"/>
            </a:lvl4pPr>
            <a:lvl5pPr marL="1430338" indent="-176213">
              <a:buSzPct val="90000"/>
              <a:buFont typeface="Arial"/>
              <a:buChar char="•"/>
              <a:defRPr sz="1600"/>
            </a:lvl5pPr>
          </a:lstStyle>
          <a:p>
            <a:r>
              <a:rPr lang="en-US"/>
              <a:t>Bullet 1 level—Bullet 100% size text—Black, 18 point Arial</a:t>
            </a:r>
          </a:p>
          <a:p>
            <a:pPr lvl="1"/>
            <a:r>
              <a:rPr lang="en-US"/>
              <a:t>Bullet 2 level—16 point Arial Italic</a:t>
            </a:r>
          </a:p>
          <a:p>
            <a:pPr lvl="2"/>
            <a:r>
              <a:rPr lang="en-US"/>
              <a:t>Bullet 3 level—Bullet 95% size text—16 point Arial</a:t>
            </a:r>
          </a:p>
          <a:p>
            <a:pPr lvl="3"/>
            <a:r>
              <a:rPr lang="en-US"/>
              <a:t>Bullet 4 level—16 point Arial Italic</a:t>
            </a:r>
          </a:p>
          <a:p>
            <a:pPr lvl="4"/>
            <a:r>
              <a:rPr lang="en-US"/>
              <a:t>Bullet 5 level—Bullet 90% size text—16 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972127537"/>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marR="0" indent="-223838" algn="l" defTabSz="457200" rtl="0" eaLnBrk="1" fontAlgn="auto" latinLnBrk="0" hangingPunct="1">
              <a:lnSpc>
                <a:spcPct val="100000"/>
              </a:lnSpc>
              <a:spcBef>
                <a:spcPct val="20000"/>
              </a:spcBef>
              <a:spcAft>
                <a:spcPts val="0"/>
              </a:spcAft>
              <a:buClrTx/>
              <a:buSzPct val="130000"/>
              <a:buFont typeface="Arial"/>
              <a:buChar char="•"/>
              <a:tabLst/>
              <a:defRPr sz="1800" i="0"/>
            </a:lvl1pPr>
            <a:lvl2pPr marL="517525" indent="-227013">
              <a:defRPr sz="1600" i="0"/>
            </a:lvl2pPr>
            <a:lvl3pPr marL="800100" indent="-176213">
              <a:buSzPct val="130000"/>
              <a:defRPr sz="1600" i="0"/>
            </a:lvl3pPr>
            <a:lvl4pPr marL="1201738" indent="-228600">
              <a:defRPr sz="1600" i="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i="0"/>
            </a:lvl5pPr>
          </a:lstStyle>
          <a:p>
            <a:r>
              <a:rPr lang="en-US"/>
              <a:t>Bullet 1 level—Bullet 130% size text—Black, 18-point Arial</a:t>
            </a:r>
          </a:p>
          <a:p>
            <a:pPr lvl="1"/>
            <a:r>
              <a:rPr lang="en-US"/>
              <a:t>Bullet 2 level—16-point Arial</a:t>
            </a:r>
          </a:p>
          <a:p>
            <a:pPr lvl="2"/>
            <a:r>
              <a:rPr lang="en-US"/>
              <a:t>Bullet 3 level—Bullet 125% size text—16 -point Arial</a:t>
            </a:r>
          </a:p>
          <a:p>
            <a:pPr lvl="3"/>
            <a:r>
              <a:rPr lang="en-US"/>
              <a:t>Bullet 4 level—16-point Arial</a:t>
            </a:r>
          </a:p>
          <a:p>
            <a:pPr lvl="4"/>
            <a:r>
              <a:rPr lang="en-US"/>
              <a:t>Bullet 5 level—Bullet 100% size text—16-point Arial</a:t>
            </a:r>
          </a:p>
          <a:p>
            <a:pPr lvl="4"/>
            <a:endParaRPr lang="en-US"/>
          </a:p>
        </p:txBody>
      </p:sp>
    </p:spTree>
    <p:extLst>
      <p:ext uri="{BB962C8B-B14F-4D97-AF65-F5344CB8AC3E}">
        <p14:creationId xmlns:p14="http://schemas.microsoft.com/office/powerpoint/2010/main" val="2673113396"/>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Tree>
    <p:extLst>
      <p:ext uri="{BB962C8B-B14F-4D97-AF65-F5344CB8AC3E}">
        <p14:creationId xmlns:p14="http://schemas.microsoft.com/office/powerpoint/2010/main" val="90196269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rporate Template_Title_and_Information">
    <p:spTree>
      <p:nvGrpSpPr>
        <p:cNvPr id="1" name=""/>
        <p:cNvGrpSpPr/>
        <p:nvPr/>
      </p:nvGrpSpPr>
      <p:grpSpPr>
        <a:xfrm>
          <a:off x="0" y="0"/>
          <a:ext cx="0" cy="0"/>
          <a:chOff x="0" y="0"/>
          <a:chExt cx="0" cy="0"/>
        </a:xfrm>
      </p:grpSpPr>
      <p:sp>
        <p:nvSpPr>
          <p:cNvPr id="6" name="Date Placeholder 3"/>
          <p:cNvSpPr txBox="1">
            <a:spLocks/>
          </p:cNvSpPr>
          <p:nvPr userDrawn="1"/>
        </p:nvSpPr>
        <p:spPr>
          <a:xfrm>
            <a:off x="269461" y="6442076"/>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3347A"/>
                </a:solidFill>
                <a:effectLst/>
                <a:uLnTx/>
                <a:uFillTx/>
                <a:latin typeface="Arial" charset="0"/>
                <a:ea typeface="Arial" charset="0"/>
                <a:cs typeface="Arial" charset="0"/>
              </a:rPr>
              <a:t>© The Aerospace Corporation, 2026</a:t>
            </a:r>
          </a:p>
        </p:txBody>
      </p:sp>
      <p:sp>
        <p:nvSpPr>
          <p:cNvPr id="13" name="Title 1"/>
          <p:cNvSpPr>
            <a:spLocks noGrp="1"/>
          </p:cNvSpPr>
          <p:nvPr>
            <p:ph type="ctrTitle" hasCustomPrompt="1"/>
          </p:nvPr>
        </p:nvSpPr>
        <p:spPr>
          <a:xfrm>
            <a:off x="4607510" y="1658432"/>
            <a:ext cx="6971779"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4000" b="1" i="1">
                <a:solidFill>
                  <a:schemeClr val="bg1"/>
                </a:solidFill>
                <a:effectLst>
                  <a:outerShdw blurRad="50800" dist="38100" dir="4260000" algn="tl" rotWithShape="0">
                    <a:prstClr val="black"/>
                  </a:outerShdw>
                </a:effectLst>
                <a:latin typeface="Arial"/>
                <a:cs typeface="Arial"/>
              </a:defRPr>
            </a:lvl1pPr>
          </a:lstStyle>
          <a:p>
            <a:r>
              <a:rPr lang="en-US"/>
              <a:t>Your Title – 40-Point</a:t>
            </a:r>
            <a:br>
              <a:rPr lang="en-US"/>
            </a:br>
            <a:r>
              <a:rPr lang="en-US"/>
              <a:t>Arial, Bold</a:t>
            </a:r>
          </a:p>
        </p:txBody>
      </p:sp>
      <p:sp>
        <p:nvSpPr>
          <p:cNvPr id="14" name="Subtitle 2"/>
          <p:cNvSpPr>
            <a:spLocks noGrp="1"/>
          </p:cNvSpPr>
          <p:nvPr>
            <p:ph type="subTitle" idx="1" hasCustomPrompt="1"/>
          </p:nvPr>
        </p:nvSpPr>
        <p:spPr>
          <a:xfrm>
            <a:off x="4607510" y="3124908"/>
            <a:ext cx="6971779" cy="1553623"/>
          </a:xfrm>
          <a:prstGeom prst="rect">
            <a:avLst/>
          </a:prstGeom>
        </p:spPr>
        <p:txBody>
          <a:bodyPr wrap="square" anchor="ctr">
            <a:no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800" b="1" i="1">
                <a:solidFill>
                  <a:schemeClr val="bg1"/>
                </a:solidFill>
                <a:effectLst>
                  <a:outerShdw blurRad="50800" dist="381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a:t>Speaker’s name</a:t>
            </a:r>
            <a:br>
              <a:rPr lang="en-US" sz="2000"/>
            </a:br>
            <a:r>
              <a:rPr lang="en-US" sz="2000"/>
              <a:t>and organization – </a:t>
            </a:r>
            <a:br>
              <a:rPr lang="en-US" sz="2000"/>
            </a:br>
            <a:r>
              <a:rPr lang="en-US" sz="2000"/>
              <a:t>28-Point Arial</a:t>
            </a:r>
          </a:p>
        </p:txBody>
      </p:sp>
      <p:sp>
        <p:nvSpPr>
          <p:cNvPr id="15" name="Text Placeholder 4"/>
          <p:cNvSpPr>
            <a:spLocks noGrp="1"/>
          </p:cNvSpPr>
          <p:nvPr>
            <p:ph type="body" sz="quarter" idx="10" hasCustomPrompt="1"/>
          </p:nvPr>
        </p:nvSpPr>
        <p:spPr>
          <a:xfrm>
            <a:off x="4607037" y="4970646"/>
            <a:ext cx="6972961" cy="457844"/>
          </a:xfrm>
          <a:prstGeom prst="rect">
            <a:avLst/>
          </a:prstGeom>
        </p:spPr>
        <p:txBody>
          <a:bodyPr/>
          <a:lstStyle>
            <a:lvl1pPr marL="0" indent="0" algn="r">
              <a:lnSpc>
                <a:spcPct val="100000"/>
              </a:lnSpc>
              <a:spcBef>
                <a:spcPts val="0"/>
              </a:spcBef>
              <a:buFontTx/>
              <a:buNone/>
              <a:defRPr sz="2200" b="1" i="1">
                <a:solidFill>
                  <a:schemeClr val="bg1"/>
                </a:solidFill>
                <a:effectLst>
                  <a:outerShdw blurRad="50800" dist="38100" dir="4260000" algn="tl" rotWithShape="0">
                    <a:prstClr val="black"/>
                  </a:outerShdw>
                </a:effectLst>
                <a:latin typeface="Arial" charset="0"/>
                <a:ea typeface="Arial" charset="0"/>
                <a:cs typeface="Arial" charset="0"/>
              </a:defRPr>
            </a:lvl1pPr>
          </a:lstStyle>
          <a:p>
            <a:pPr lvl="0"/>
            <a:r>
              <a:rPr lang="en-US"/>
              <a:t>Date – 22-point Arial</a:t>
            </a:r>
          </a:p>
        </p:txBody>
      </p:sp>
    </p:spTree>
    <p:extLst>
      <p:ext uri="{BB962C8B-B14F-4D97-AF65-F5344CB8AC3E}">
        <p14:creationId xmlns:p14="http://schemas.microsoft.com/office/powerpoint/2010/main" val="560390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rporate Template_Closing_Q&amp;A_Backup">
    <p:bg>
      <p:bgPr>
        <a:solidFill>
          <a:srgbClr val="FFFFFF"/>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56774" y="1846555"/>
            <a:ext cx="6934200" cy="3124939"/>
          </a:xfrm>
          <a:prstGeom prst="rect">
            <a:avLst/>
          </a:prstGeom>
        </p:spPr>
        <p:txBody>
          <a:bodyPr anchor="ctr">
            <a:normAutofit/>
          </a:bodyPr>
          <a:lstStyle>
            <a:lvl1pPr algn="r">
              <a:defRPr sz="4800" b="1" i="1" baseline="0">
                <a:solidFill>
                  <a:srgbClr val="FFFFFF"/>
                </a:solidFill>
                <a:effectLst>
                  <a:outerShdw blurRad="50800" dist="38100" dir="4260000" algn="tl" rotWithShape="0">
                    <a:prstClr val="black"/>
                  </a:outerShdw>
                </a:effectLst>
                <a:latin typeface="Arial"/>
                <a:cs typeface="Arial"/>
              </a:defRPr>
            </a:lvl1pPr>
          </a:lstStyle>
          <a:p>
            <a:r>
              <a:rPr lang="en-US"/>
              <a:t>Closing</a:t>
            </a:r>
            <a:br>
              <a:rPr lang="en-US"/>
            </a:br>
            <a:r>
              <a:rPr lang="en-US"/>
              <a:t>Questions</a:t>
            </a:r>
            <a:br>
              <a:rPr lang="en-US"/>
            </a:br>
            <a:r>
              <a:rPr lang="en-US"/>
              <a:t>Backup</a:t>
            </a:r>
          </a:p>
        </p:txBody>
      </p:sp>
    </p:spTree>
    <p:extLst>
      <p:ext uri="{BB962C8B-B14F-4D97-AF65-F5344CB8AC3E}">
        <p14:creationId xmlns:p14="http://schemas.microsoft.com/office/powerpoint/2010/main" val="108590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indent="-171450">
              <a:buSzPct val="130000"/>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Tree>
    <p:extLst>
      <p:ext uri="{BB962C8B-B14F-4D97-AF65-F5344CB8AC3E}">
        <p14:creationId xmlns:p14="http://schemas.microsoft.com/office/powerpoint/2010/main" val="349610508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Tree>
    <p:extLst>
      <p:ext uri="{BB962C8B-B14F-4D97-AF65-F5344CB8AC3E}">
        <p14:creationId xmlns:p14="http://schemas.microsoft.com/office/powerpoint/2010/main" val="246989876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ACR1 = Acronym 1</a:t>
            </a:r>
            <a:br>
              <a:rPr lang="en-US"/>
            </a:br>
            <a:r>
              <a:rPr lang="en-US"/>
              <a:t>ACR2 = Acronym 2</a:t>
            </a:r>
            <a:br>
              <a:rPr lang="en-US"/>
            </a:br>
            <a:r>
              <a:rPr lang="en-US"/>
              <a:t>ACR3 = Acronym 3</a:t>
            </a:r>
            <a:br>
              <a:rPr lang="en-US"/>
            </a:br>
            <a:r>
              <a:rPr lang="en-US"/>
              <a:t>ACR4 = Acronym 4</a:t>
            </a:r>
            <a:br>
              <a:rPr lang="en-US"/>
            </a:br>
            <a:r>
              <a:rPr lang="en-US"/>
              <a:t>ACR5 = Acronym 5</a:t>
            </a:r>
            <a:br>
              <a:rPr lang="en-US"/>
            </a:br>
            <a:r>
              <a:rPr lang="en-US"/>
              <a:t>ACR6 = Acronym 6</a:t>
            </a:r>
            <a:br>
              <a:rPr lang="en-US"/>
            </a:br>
            <a:r>
              <a:rPr lang="en-US"/>
              <a:t>ACR7 = Acronym 7</a:t>
            </a:r>
            <a:br>
              <a:rPr lang="en-US"/>
            </a:br>
            <a:r>
              <a:rPr lang="en-US"/>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1169922177"/>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rgbClr val="000000"/>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Tree>
    <p:extLst>
      <p:ext uri="{BB962C8B-B14F-4D97-AF65-F5344CB8AC3E}">
        <p14:creationId xmlns:p14="http://schemas.microsoft.com/office/powerpoint/2010/main" val="1898701643"/>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179388" indent="-17938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 </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127137377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179388" indent="-17938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2738021733"/>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8595936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1284765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Risk Format 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2F4F-C01C-69F6-D848-A46C0C6332A0}"/>
              </a:ext>
            </a:extLst>
          </p:cNvPr>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4" name="Text Placeholder 2">
            <a:extLst>
              <a:ext uri="{FF2B5EF4-FFF2-40B4-BE49-F238E27FC236}">
                <a16:creationId xmlns:a16="http://schemas.microsoft.com/office/drawing/2014/main" id="{CFD255D7-A3C4-C4AE-E2B3-E0FB3845C28A}"/>
              </a:ext>
            </a:extLst>
          </p:cNvPr>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5" name="Text Placeholder 10">
            <a:extLst>
              <a:ext uri="{FF2B5EF4-FFF2-40B4-BE49-F238E27FC236}">
                <a16:creationId xmlns:a16="http://schemas.microsoft.com/office/drawing/2014/main" id="{B680864B-7EF4-F18A-9524-EBF11224F6BF}"/>
              </a:ext>
            </a:extLst>
          </p:cNvPr>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8B"/>
                </a:solidFill>
              </a:defRPr>
            </a:lvl1pPr>
          </a:lstStyle>
          <a:p>
            <a:pPr lvl="0"/>
            <a:r>
              <a:rPr lang="en-US" dirty="0"/>
              <a:t>Key Point—Arial Bold, 16-point </a:t>
            </a:r>
          </a:p>
        </p:txBody>
      </p:sp>
      <p:sp>
        <p:nvSpPr>
          <p:cNvPr id="6" name="Content Placeholder 6">
            <a:extLst>
              <a:ext uri="{FF2B5EF4-FFF2-40B4-BE49-F238E27FC236}">
                <a16:creationId xmlns:a16="http://schemas.microsoft.com/office/drawing/2014/main" id="{61F88F7A-1E6E-4C97-4EE5-87A62718E67F}"/>
              </a:ext>
            </a:extLst>
          </p:cNvPr>
          <p:cNvSpPr>
            <a:spLocks noGrp="1"/>
          </p:cNvSpPr>
          <p:nvPr>
            <p:ph sz="quarter" idx="18" hasCustomPrompt="1"/>
          </p:nvPr>
        </p:nvSpPr>
        <p:spPr>
          <a:xfrm>
            <a:off x="304797" y="1134320"/>
            <a:ext cx="6322943"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dirty="0"/>
              <a:t>Bullet 1 level – Bullet 130% size text – Black, 16 point Arial</a:t>
            </a:r>
          </a:p>
          <a:p>
            <a:pPr lvl="1"/>
            <a:r>
              <a:rPr lang="en-US" dirty="0"/>
              <a:t>Bullet 2 level – 14 point Arial</a:t>
            </a:r>
          </a:p>
          <a:p>
            <a:pPr lvl="2"/>
            <a:r>
              <a:rPr lang="en-US" dirty="0"/>
              <a:t>Bullet 3 level – Bullet 125% size text – 14 point Arial</a:t>
            </a:r>
          </a:p>
          <a:p>
            <a:pPr lvl="3"/>
            <a:r>
              <a:rPr lang="en-US" dirty="0"/>
              <a:t>Bullet 4 level – 14 point Arial</a:t>
            </a:r>
          </a:p>
          <a:p>
            <a:pPr lvl="4"/>
            <a:r>
              <a:rPr lang="en-US" dirty="0"/>
              <a:t>Bullet 5 level – Bullet 100% size text – 14 point Arial</a:t>
            </a:r>
          </a:p>
        </p:txBody>
      </p:sp>
      <p:grpSp>
        <p:nvGrpSpPr>
          <p:cNvPr id="20" name="Group 19">
            <a:extLst>
              <a:ext uri="{FF2B5EF4-FFF2-40B4-BE49-F238E27FC236}">
                <a16:creationId xmlns:a16="http://schemas.microsoft.com/office/drawing/2014/main" id="{7826446D-570F-12AF-FC91-5E2CB9522159}"/>
              </a:ext>
            </a:extLst>
          </p:cNvPr>
          <p:cNvGrpSpPr/>
          <p:nvPr userDrawn="1"/>
        </p:nvGrpSpPr>
        <p:grpSpPr>
          <a:xfrm>
            <a:off x="6652074" y="1134320"/>
            <a:ext cx="4954140" cy="4933714"/>
            <a:chOff x="6511662" y="1134320"/>
            <a:chExt cx="4954140" cy="4933714"/>
          </a:xfrm>
        </p:grpSpPr>
        <p:pic>
          <p:nvPicPr>
            <p:cNvPr id="9" name="Picture 8" descr="CCEO Risk Format_P8sample_crosshatch.jpg">
              <a:extLst>
                <a:ext uri="{FF2B5EF4-FFF2-40B4-BE49-F238E27FC236}">
                  <a16:creationId xmlns:a16="http://schemas.microsoft.com/office/drawing/2014/main" id="{5C86BCEF-A4EB-4D81-09BD-1D0433904A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11662" y="1134320"/>
              <a:ext cx="4954140" cy="4564897"/>
            </a:xfrm>
            <a:prstGeom prst="rect">
              <a:avLst/>
            </a:prstGeom>
          </p:spPr>
        </p:pic>
        <p:grpSp>
          <p:nvGrpSpPr>
            <p:cNvPr id="16" name="Group 15">
              <a:extLst>
                <a:ext uri="{FF2B5EF4-FFF2-40B4-BE49-F238E27FC236}">
                  <a16:creationId xmlns:a16="http://schemas.microsoft.com/office/drawing/2014/main" id="{83C26B3F-3470-F5EB-9CC4-48915A7371A0}"/>
                </a:ext>
              </a:extLst>
            </p:cNvPr>
            <p:cNvGrpSpPr/>
            <p:nvPr userDrawn="1"/>
          </p:nvGrpSpPr>
          <p:grpSpPr>
            <a:xfrm>
              <a:off x="6525948" y="5719221"/>
              <a:ext cx="3839971" cy="348813"/>
              <a:chOff x="6511660" y="5733510"/>
              <a:chExt cx="3839971" cy="348813"/>
            </a:xfrm>
          </p:grpSpPr>
          <p:sp>
            <p:nvSpPr>
              <p:cNvPr id="10" name="Rectangle 9">
                <a:extLst>
                  <a:ext uri="{FF2B5EF4-FFF2-40B4-BE49-F238E27FC236}">
                    <a16:creationId xmlns:a16="http://schemas.microsoft.com/office/drawing/2014/main" id="{BF4319B6-4184-415D-1EE4-7BA71CDA34AF}"/>
                  </a:ext>
                </a:extLst>
              </p:cNvPr>
              <p:cNvSpPr/>
              <p:nvPr userDrawn="1"/>
            </p:nvSpPr>
            <p:spPr>
              <a:xfrm>
                <a:off x="6511660" y="5831716"/>
                <a:ext cx="3048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C3376D36-9BFF-A66E-2F0F-C50F039EF1E1}"/>
                  </a:ext>
                </a:extLst>
              </p:cNvPr>
              <p:cNvSpPr/>
              <p:nvPr userDrawn="1"/>
            </p:nvSpPr>
            <p:spPr>
              <a:xfrm>
                <a:off x="8335577" y="5831716"/>
                <a:ext cx="3048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8C1D3861-BC5D-0C11-CBD6-07938C0737B9}"/>
                  </a:ext>
                </a:extLst>
              </p:cNvPr>
              <p:cNvSpPr txBox="1"/>
              <p:nvPr userDrawn="1"/>
            </p:nvSpPr>
            <p:spPr>
              <a:xfrm>
                <a:off x="6812380" y="5733510"/>
                <a:ext cx="1502946" cy="348813"/>
              </a:xfrm>
              <a:prstGeom prst="rect">
                <a:avLst/>
              </a:prstGeom>
              <a:noFill/>
            </p:spPr>
            <p:txBody>
              <a:bodyPr wrap="square" rtlCol="0" anchor="ctr">
                <a:noAutofit/>
              </a:bodyPr>
              <a:lstStyle/>
              <a:p>
                <a:pPr>
                  <a:lnSpc>
                    <a:spcPts val="1000"/>
                  </a:lnSpc>
                  <a:tabLst>
                    <a:tab pos="2630488" algn="l"/>
                  </a:tabLst>
                </a:pPr>
                <a:r>
                  <a:rPr lang="en-US" sz="900" dirty="0"/>
                  <a:t>Current risk assessment with uncertainty</a:t>
                </a:r>
              </a:p>
            </p:txBody>
          </p:sp>
          <p:sp>
            <p:nvSpPr>
              <p:cNvPr id="15" name="TextBox 14">
                <a:extLst>
                  <a:ext uri="{FF2B5EF4-FFF2-40B4-BE49-F238E27FC236}">
                    <a16:creationId xmlns:a16="http://schemas.microsoft.com/office/drawing/2014/main" id="{B3A2D73E-7C0F-7796-6B4A-307391599F93}"/>
                  </a:ext>
                </a:extLst>
              </p:cNvPr>
              <p:cNvSpPr txBox="1"/>
              <p:nvPr userDrawn="1"/>
            </p:nvSpPr>
            <p:spPr>
              <a:xfrm>
                <a:off x="8654665" y="5733510"/>
                <a:ext cx="1696966" cy="348813"/>
              </a:xfrm>
              <a:prstGeom prst="rect">
                <a:avLst/>
              </a:prstGeom>
              <a:noFill/>
            </p:spPr>
            <p:txBody>
              <a:bodyPr wrap="square" rtlCol="0" anchor="ctr">
                <a:noAutofit/>
              </a:bodyPr>
              <a:lstStyle/>
              <a:p>
                <a:pPr>
                  <a:lnSpc>
                    <a:spcPts val="1000"/>
                  </a:lnSpc>
                  <a:tabLst>
                    <a:tab pos="2630488" algn="l"/>
                  </a:tabLst>
                </a:pPr>
                <a:r>
                  <a:rPr lang="en-US" sz="900" dirty="0"/>
                  <a:t>Expected risk assessment with proposed mitigation</a:t>
                </a:r>
              </a:p>
            </p:txBody>
          </p:sp>
        </p:grpSp>
      </p:grpSp>
    </p:spTree>
    <p:extLst>
      <p:ext uri="{BB962C8B-B14F-4D97-AF65-F5344CB8AC3E}">
        <p14:creationId xmlns:p14="http://schemas.microsoft.com/office/powerpoint/2010/main" val="366040512"/>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a:t>e-mail address</a:t>
            </a:r>
          </a:p>
          <a:p>
            <a:pPr>
              <a:lnSpc>
                <a:spcPts val="860"/>
              </a:lnSpc>
            </a:pPr>
            <a:r>
              <a:rPr lang="en-US" sz="80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179388" indent="-17938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93219223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4000" b="1" i="0" baseline="0">
                <a:solidFill>
                  <a:srgbClr val="23347A"/>
                </a:solidFill>
                <a:latin typeface="Arial"/>
                <a:cs typeface="Arial"/>
              </a:defRPr>
            </a:lvl1pPr>
          </a:lstStyle>
          <a:p>
            <a:r>
              <a:rPr lang="en-US"/>
              <a:t>Transition Slide</a:t>
            </a:r>
          </a:p>
        </p:txBody>
      </p:sp>
    </p:spTree>
    <p:extLst>
      <p:ext uri="{BB962C8B-B14F-4D97-AF65-F5344CB8AC3E}">
        <p14:creationId xmlns:p14="http://schemas.microsoft.com/office/powerpoint/2010/main" val="88900064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82575" indent="-282575">
              <a:buSzPct val="130000"/>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169940543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E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2111898"/>
            <a:ext cx="10831285" cy="1063867"/>
          </a:xfrm>
          <a:prstGeom prst="rect">
            <a:avLst/>
          </a:prstGeom>
        </p:spPr>
        <p:txBody>
          <a:bodyPr/>
          <a:lstStyle>
            <a:lvl1pPr algn="l">
              <a:defRPr sz="4000" b="1" i="0" baseline="0">
                <a:solidFill>
                  <a:srgbClr val="23347A"/>
                </a:solidFill>
                <a:latin typeface="Arial"/>
                <a:cs typeface="Arial"/>
              </a:defRPr>
            </a:lvl1pPr>
          </a:lstStyle>
          <a:p>
            <a:r>
              <a:rPr lang="en-US"/>
              <a:t>Transition Slide</a:t>
            </a:r>
          </a:p>
        </p:txBody>
      </p:sp>
      <p:sp>
        <p:nvSpPr>
          <p:cNvPr id="3" name="Subtitle 2"/>
          <p:cNvSpPr>
            <a:spLocks noGrp="1"/>
          </p:cNvSpPr>
          <p:nvPr>
            <p:ph type="subTitle" idx="1" hasCustomPrompt="1"/>
          </p:nvPr>
        </p:nvSpPr>
        <p:spPr>
          <a:xfrm>
            <a:off x="304800" y="3245325"/>
            <a:ext cx="10831285" cy="1752600"/>
          </a:xfrm>
          <a:prstGeom prst="rect">
            <a:avLst/>
          </a:prstGeom>
        </p:spPr>
        <p:txBody>
          <a:bodyPr>
            <a:normAutofit/>
          </a:bodyPr>
          <a:lstStyle>
            <a:lvl1pPr marL="0" indent="0" algn="l">
              <a:buNone/>
              <a:defRPr sz="24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Tree>
    <p:extLst>
      <p:ext uri="{BB962C8B-B14F-4D97-AF65-F5344CB8AC3E}">
        <p14:creationId xmlns:p14="http://schemas.microsoft.com/office/powerpoint/2010/main" val="198211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rporate Template_Title_and_Info–Security Markings">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607510" y="1658432"/>
            <a:ext cx="6971779"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4000" b="1" i="1">
                <a:solidFill>
                  <a:schemeClr val="bg1"/>
                </a:solidFill>
                <a:effectLst>
                  <a:outerShdw blurRad="50800" dist="38100" dir="4260000" algn="tl" rotWithShape="0">
                    <a:prstClr val="black"/>
                  </a:outerShdw>
                </a:effectLst>
                <a:latin typeface="Arial"/>
                <a:cs typeface="Arial"/>
              </a:defRPr>
            </a:lvl1pPr>
          </a:lstStyle>
          <a:p>
            <a:r>
              <a:rPr lang="en-US"/>
              <a:t>Your Title – 40-Point</a:t>
            </a:r>
            <a:br>
              <a:rPr lang="en-US"/>
            </a:br>
            <a:r>
              <a:rPr lang="en-US"/>
              <a:t>Arial, Bold</a:t>
            </a:r>
          </a:p>
        </p:txBody>
      </p:sp>
      <p:sp>
        <p:nvSpPr>
          <p:cNvPr id="14" name="Subtitle 2"/>
          <p:cNvSpPr>
            <a:spLocks noGrp="1"/>
          </p:cNvSpPr>
          <p:nvPr>
            <p:ph type="subTitle" idx="1" hasCustomPrompt="1"/>
          </p:nvPr>
        </p:nvSpPr>
        <p:spPr>
          <a:xfrm>
            <a:off x="4607510" y="3124908"/>
            <a:ext cx="6971779" cy="1553623"/>
          </a:xfrm>
          <a:prstGeom prst="rect">
            <a:avLst/>
          </a:prstGeom>
        </p:spPr>
        <p:txBody>
          <a:bodyPr wrap="square" anchor="ctr">
            <a:no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800" b="1" i="1">
                <a:solidFill>
                  <a:schemeClr val="bg1"/>
                </a:solidFill>
                <a:effectLst>
                  <a:outerShdw blurRad="50800" dist="381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a:t>Speaker’s name</a:t>
            </a:r>
            <a:br>
              <a:rPr lang="en-US" sz="2000"/>
            </a:br>
            <a:r>
              <a:rPr lang="en-US" sz="2000"/>
              <a:t>and organization – </a:t>
            </a:r>
            <a:br>
              <a:rPr lang="en-US" sz="2000"/>
            </a:br>
            <a:r>
              <a:rPr lang="en-US" sz="2000"/>
              <a:t>28-Point Arial</a:t>
            </a:r>
          </a:p>
        </p:txBody>
      </p:sp>
      <p:sp>
        <p:nvSpPr>
          <p:cNvPr id="15" name="Text Placeholder 4"/>
          <p:cNvSpPr>
            <a:spLocks noGrp="1"/>
          </p:cNvSpPr>
          <p:nvPr>
            <p:ph type="body" sz="quarter" idx="10" hasCustomPrompt="1"/>
          </p:nvPr>
        </p:nvSpPr>
        <p:spPr>
          <a:xfrm>
            <a:off x="4607037" y="4970646"/>
            <a:ext cx="6972961" cy="457844"/>
          </a:xfrm>
          <a:prstGeom prst="rect">
            <a:avLst/>
          </a:prstGeom>
        </p:spPr>
        <p:txBody>
          <a:bodyPr/>
          <a:lstStyle>
            <a:lvl1pPr marL="0" indent="0" algn="r">
              <a:lnSpc>
                <a:spcPct val="100000"/>
              </a:lnSpc>
              <a:spcBef>
                <a:spcPts val="0"/>
              </a:spcBef>
              <a:buFontTx/>
              <a:buNone/>
              <a:defRPr sz="2200" b="1" i="1">
                <a:solidFill>
                  <a:schemeClr val="bg1"/>
                </a:solidFill>
                <a:effectLst>
                  <a:outerShdw blurRad="50800" dist="38100" dir="4260000" algn="tl" rotWithShape="0">
                    <a:prstClr val="black"/>
                  </a:outerShdw>
                </a:effectLst>
                <a:latin typeface="Arial" charset="0"/>
                <a:ea typeface="Arial" charset="0"/>
                <a:cs typeface="Arial" charset="0"/>
              </a:defRPr>
            </a:lvl1pPr>
          </a:lstStyle>
          <a:p>
            <a:pPr lvl="0"/>
            <a:r>
              <a:rPr lang="en-US"/>
              <a:t>Date – 22-point Arial</a:t>
            </a:r>
          </a:p>
        </p:txBody>
      </p:sp>
      <p:sp>
        <p:nvSpPr>
          <p:cNvPr id="3" name="Date Placeholder 3">
            <a:extLst>
              <a:ext uri="{FF2B5EF4-FFF2-40B4-BE49-F238E27FC236}">
                <a16:creationId xmlns:a16="http://schemas.microsoft.com/office/drawing/2014/main" id="{BFD08660-6B51-AF82-6160-CCC9D17DB223}"/>
              </a:ext>
            </a:extLst>
          </p:cNvPr>
          <p:cNvSpPr txBox="1">
            <a:spLocks/>
          </p:cNvSpPr>
          <p:nvPr userDrawn="1"/>
        </p:nvSpPr>
        <p:spPr>
          <a:xfrm>
            <a:off x="269461" y="6442076"/>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3347A"/>
                </a:solidFill>
                <a:effectLst/>
                <a:uLnTx/>
                <a:uFillTx/>
                <a:latin typeface="Arial" charset="0"/>
                <a:ea typeface="Arial" charset="0"/>
                <a:cs typeface="Arial" charset="0"/>
              </a:rPr>
              <a:t>© The Aerospace Corporation, 2026</a:t>
            </a:r>
          </a:p>
        </p:txBody>
      </p:sp>
    </p:spTree>
    <p:extLst>
      <p:ext uri="{BB962C8B-B14F-4D97-AF65-F5344CB8AC3E}">
        <p14:creationId xmlns:p14="http://schemas.microsoft.com/office/powerpoint/2010/main" val="207574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ACR1 = Acronym 1</a:t>
            </a:r>
            <a:br>
              <a:rPr lang="en-US"/>
            </a:br>
            <a:r>
              <a:rPr lang="en-US"/>
              <a:t>ACR2 = Acronym 2</a:t>
            </a:r>
            <a:br>
              <a:rPr lang="en-US"/>
            </a:br>
            <a:r>
              <a:rPr lang="en-US"/>
              <a:t>ACR3 = Acronym 3</a:t>
            </a:r>
            <a:br>
              <a:rPr lang="en-US"/>
            </a:br>
            <a:r>
              <a:rPr lang="en-US"/>
              <a:t>ACR4 = Acronym 4</a:t>
            </a:r>
            <a:br>
              <a:rPr lang="en-US"/>
            </a:br>
            <a:r>
              <a:rPr lang="en-US"/>
              <a:t>ACR5 = Acronym 5</a:t>
            </a:r>
            <a:br>
              <a:rPr lang="en-US"/>
            </a:br>
            <a:r>
              <a:rPr lang="en-US"/>
              <a:t>ACR6 = Acronym 6</a:t>
            </a:r>
            <a:br>
              <a:rPr lang="en-US"/>
            </a:br>
            <a:r>
              <a:rPr lang="en-US"/>
              <a:t>ACR7 = Acronym 7</a:t>
            </a:r>
            <a:br>
              <a:rPr lang="en-US"/>
            </a:br>
            <a:r>
              <a:rPr lang="en-US"/>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58130691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rporate Template_Closing_Q&amp;A_Backup–Security Marking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56774" y="1846555"/>
            <a:ext cx="6934200" cy="3124939"/>
          </a:xfrm>
          <a:prstGeom prst="rect">
            <a:avLst/>
          </a:prstGeom>
        </p:spPr>
        <p:txBody>
          <a:bodyPr anchor="ctr">
            <a:normAutofit/>
          </a:bodyPr>
          <a:lstStyle>
            <a:lvl1pPr algn="r">
              <a:defRPr sz="4800" b="1" i="1" baseline="0">
                <a:solidFill>
                  <a:schemeClr val="bg1"/>
                </a:solidFill>
                <a:effectLst>
                  <a:outerShdw blurRad="50800" dist="38100" dir="4260000" algn="tl" rotWithShape="0">
                    <a:prstClr val="black"/>
                  </a:outerShdw>
                </a:effectLst>
                <a:latin typeface="Arial"/>
                <a:cs typeface="Arial"/>
              </a:defRPr>
            </a:lvl1pPr>
          </a:lstStyle>
          <a:p>
            <a:r>
              <a:rPr lang="en-US"/>
              <a:t>Closing</a:t>
            </a:r>
            <a:br>
              <a:rPr lang="en-US"/>
            </a:br>
            <a:r>
              <a:rPr lang="en-US"/>
              <a:t>Questions</a:t>
            </a:r>
            <a:br>
              <a:rPr lang="en-US"/>
            </a:br>
            <a:r>
              <a:rPr lang="en-US"/>
              <a:t>Backup</a:t>
            </a:r>
          </a:p>
        </p:txBody>
      </p:sp>
    </p:spTree>
    <p:extLst>
      <p:ext uri="{BB962C8B-B14F-4D97-AF65-F5344CB8AC3E}">
        <p14:creationId xmlns:p14="http://schemas.microsoft.com/office/powerpoint/2010/main" val="2035840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Tree>
    <p:extLst>
      <p:ext uri="{BB962C8B-B14F-4D97-AF65-F5344CB8AC3E}">
        <p14:creationId xmlns:p14="http://schemas.microsoft.com/office/powerpoint/2010/main" val="424160053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Tree>
    <p:extLst>
      <p:ext uri="{BB962C8B-B14F-4D97-AF65-F5344CB8AC3E}">
        <p14:creationId xmlns:p14="http://schemas.microsoft.com/office/powerpoint/2010/main" val="1842369303"/>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ACR1 = Acronym 1</a:t>
            </a:r>
            <a:br>
              <a:rPr lang="en-US"/>
            </a:br>
            <a:r>
              <a:rPr lang="en-US"/>
              <a:t>ACR2 = Acronym 2</a:t>
            </a:r>
            <a:br>
              <a:rPr lang="en-US"/>
            </a:br>
            <a:r>
              <a:rPr lang="en-US"/>
              <a:t>ACR3 = Acronym 3</a:t>
            </a:r>
            <a:br>
              <a:rPr lang="en-US"/>
            </a:br>
            <a:r>
              <a:rPr lang="en-US"/>
              <a:t>ACR4 = Acronym 4</a:t>
            </a:r>
            <a:br>
              <a:rPr lang="en-US"/>
            </a:br>
            <a:r>
              <a:rPr lang="en-US"/>
              <a:t>ACR5 = Acronym 5</a:t>
            </a:r>
            <a:br>
              <a:rPr lang="en-US"/>
            </a:br>
            <a:r>
              <a:rPr lang="en-US"/>
              <a:t>ACR6 = Acronym 6</a:t>
            </a:r>
            <a:br>
              <a:rPr lang="en-US"/>
            </a:br>
            <a:r>
              <a:rPr lang="en-US"/>
              <a:t>ACR7 = Acronym 7</a:t>
            </a:r>
            <a:br>
              <a:rPr lang="en-US"/>
            </a:br>
            <a:r>
              <a:rPr lang="en-US"/>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231775" indent="-22383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299489165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 </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176957320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4149425767"/>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3630099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Click to 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03939522"/>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Risk Format_Large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8" hasCustomPrompt="1"/>
          </p:nvPr>
        </p:nvSpPr>
        <p:spPr>
          <a:xfrm>
            <a:off x="304798" y="1134320"/>
            <a:ext cx="4954140"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a:t>Bullet 1 level – Bullet 130% size text – Black, 16 point Arial</a:t>
            </a:r>
          </a:p>
          <a:p>
            <a:pPr lvl="1"/>
            <a:r>
              <a:rPr lang="en-US"/>
              <a:t>Bullet 2 level – 14 point Arial</a:t>
            </a:r>
          </a:p>
          <a:p>
            <a:pPr lvl="2"/>
            <a:r>
              <a:rPr lang="en-US"/>
              <a:t>Bullet 3 level – Bullet 125% size text – 14 point Arial</a:t>
            </a:r>
          </a:p>
          <a:p>
            <a:pPr lvl="3"/>
            <a:r>
              <a:rPr lang="en-US"/>
              <a:t>Bullet 4 level – 14 point Arial</a:t>
            </a:r>
          </a:p>
          <a:p>
            <a:pPr lvl="4"/>
            <a:r>
              <a:rPr lang="en-US"/>
              <a:t>Bullet 5 level – Bullet 100% size text – 14 point Arial</a:t>
            </a:r>
          </a:p>
        </p:txBody>
      </p:sp>
      <p:pic>
        <p:nvPicPr>
          <p:cNvPr id="12" name="Picture 11" descr="CCEO Risk Format_P8sample_crosshatc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2204" y="1134532"/>
            <a:ext cx="5983383" cy="4564685"/>
          </a:xfrm>
          <a:prstGeom prst="rect">
            <a:avLst/>
          </a:prstGeom>
        </p:spPr>
      </p:pic>
      <p:grpSp>
        <p:nvGrpSpPr>
          <p:cNvPr id="13" name="Group 12"/>
          <p:cNvGrpSpPr/>
          <p:nvPr userDrawn="1"/>
        </p:nvGrpSpPr>
        <p:grpSpPr>
          <a:xfrm>
            <a:off x="5412205" y="5777499"/>
            <a:ext cx="6145364" cy="220573"/>
            <a:chOff x="4333069" y="5714104"/>
            <a:chExt cx="4609023" cy="220573"/>
          </a:xfrm>
        </p:grpSpPr>
        <p:sp>
          <p:nvSpPr>
            <p:cNvPr id="14" name="Rectangle 13"/>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a:t>Current risk assessment with uncertainty	Expected risk assessment with	proposed mitigation</a:t>
              </a:r>
            </a:p>
          </p:txBody>
        </p:sp>
      </p:grpSp>
    </p:spTree>
    <p:extLst>
      <p:ext uri="{BB962C8B-B14F-4D97-AF65-F5344CB8AC3E}">
        <p14:creationId xmlns:p14="http://schemas.microsoft.com/office/powerpoint/2010/main" val="200213257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a:t>e-mail address</a:t>
            </a:r>
          </a:p>
          <a:p>
            <a:pPr>
              <a:lnSpc>
                <a:spcPts val="860"/>
              </a:lnSpc>
            </a:pPr>
            <a:r>
              <a:rPr lang="en-US" sz="80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231775" indent="-22383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169887846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179388" indent="-17938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 </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9787051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4000" b="1" i="0" baseline="0">
                <a:solidFill>
                  <a:schemeClr val="bg2"/>
                </a:solidFill>
                <a:latin typeface="Arial"/>
                <a:cs typeface="Arial"/>
              </a:defRPr>
            </a:lvl1pPr>
          </a:lstStyle>
          <a:p>
            <a:r>
              <a:rPr lang="en-US"/>
              <a:t>Transition Slide</a:t>
            </a:r>
          </a:p>
        </p:txBody>
      </p:sp>
    </p:spTree>
    <p:extLst>
      <p:ext uri="{BB962C8B-B14F-4D97-AF65-F5344CB8AC3E}">
        <p14:creationId xmlns:p14="http://schemas.microsoft.com/office/powerpoint/2010/main" val="351263468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31775">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189983972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marR="0" indent="-223838" algn="l" defTabSz="457200" rtl="0" eaLnBrk="1" fontAlgn="auto" latinLnBrk="0" hangingPunct="1">
              <a:lnSpc>
                <a:spcPct val="100000"/>
              </a:lnSpc>
              <a:spcBef>
                <a:spcPct val="20000"/>
              </a:spcBef>
              <a:spcAft>
                <a:spcPts val="0"/>
              </a:spcAft>
              <a:buClrTx/>
              <a:buSzPct val="130000"/>
              <a:buFont typeface="Arial"/>
              <a:buChar char="•"/>
              <a:tabLst/>
              <a:defRPr sz="1800" i="0"/>
            </a:lvl1pPr>
            <a:lvl2pPr marL="517525" indent="-227013">
              <a:defRPr sz="1600" i="0"/>
            </a:lvl2pPr>
            <a:lvl3pPr marL="800100" indent="-176213">
              <a:buSzPct val="130000"/>
              <a:defRPr sz="1600" i="0"/>
            </a:lvl3pPr>
            <a:lvl4pPr marL="1201738" indent="-228600">
              <a:defRPr sz="1600" i="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i="0"/>
            </a:lvl5pPr>
          </a:lstStyle>
          <a:p>
            <a:r>
              <a:rPr lang="en-US"/>
              <a:t>Bullet 1 level—Bullet 130% size text—Black, 18-point Arial</a:t>
            </a:r>
          </a:p>
          <a:p>
            <a:pPr lvl="1"/>
            <a:r>
              <a:rPr lang="en-US"/>
              <a:t>Bullet 2 level—16-point Arial</a:t>
            </a:r>
          </a:p>
          <a:p>
            <a:pPr lvl="2"/>
            <a:r>
              <a:rPr lang="en-US"/>
              <a:t>Bullet 3 level—Bullet 125% size text—16 -point Arial</a:t>
            </a:r>
          </a:p>
          <a:p>
            <a:pPr lvl="3"/>
            <a:r>
              <a:rPr lang="en-US"/>
              <a:t>Bullet 4 level—16-point Arial</a:t>
            </a:r>
          </a:p>
          <a:p>
            <a:pPr lvl="4"/>
            <a:r>
              <a:rPr lang="en-US"/>
              <a:t>Bullet 5 level—Bullet 100% size text—16-point Arial</a:t>
            </a:r>
          </a:p>
          <a:p>
            <a:pPr lvl="4"/>
            <a:endParaRPr lang="en-US"/>
          </a:p>
        </p:txBody>
      </p:sp>
    </p:spTree>
    <p:extLst>
      <p:ext uri="{BB962C8B-B14F-4D97-AF65-F5344CB8AC3E}">
        <p14:creationId xmlns:p14="http://schemas.microsoft.com/office/powerpoint/2010/main" val="3124256386"/>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14988998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Tree>
    <p:extLst>
      <p:ext uri="{BB962C8B-B14F-4D97-AF65-F5344CB8AC3E}">
        <p14:creationId xmlns:p14="http://schemas.microsoft.com/office/powerpoint/2010/main" val="283311116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Tree>
    <p:extLst>
      <p:ext uri="{BB962C8B-B14F-4D97-AF65-F5344CB8AC3E}">
        <p14:creationId xmlns:p14="http://schemas.microsoft.com/office/powerpoint/2010/main" val="428549848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ACR1 = Acronym 1</a:t>
            </a:r>
            <a:br>
              <a:rPr lang="en-US"/>
            </a:br>
            <a:r>
              <a:rPr lang="en-US"/>
              <a:t>ACR2 = Acronym 2</a:t>
            </a:r>
            <a:br>
              <a:rPr lang="en-US"/>
            </a:br>
            <a:r>
              <a:rPr lang="en-US"/>
              <a:t>ACR3 = Acronym 3</a:t>
            </a:r>
            <a:br>
              <a:rPr lang="en-US"/>
            </a:br>
            <a:r>
              <a:rPr lang="en-US"/>
              <a:t>ACR4 = Acronym 4</a:t>
            </a:r>
            <a:br>
              <a:rPr lang="en-US"/>
            </a:br>
            <a:r>
              <a:rPr lang="en-US"/>
              <a:t>ACR5 = Acronym 5</a:t>
            </a:r>
            <a:br>
              <a:rPr lang="en-US"/>
            </a:br>
            <a:r>
              <a:rPr lang="en-US"/>
              <a:t>ACR6 = Acronym 6</a:t>
            </a:r>
            <a:br>
              <a:rPr lang="en-US"/>
            </a:br>
            <a:r>
              <a:rPr lang="en-US"/>
              <a:t>ACR7 = Acronym 7</a:t>
            </a:r>
            <a:br>
              <a:rPr lang="en-US"/>
            </a:br>
            <a:r>
              <a:rPr lang="en-US"/>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231775" indent="-22383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223792502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 </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43979665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96280627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4804457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179388" indent="-17938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50667489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Click to 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5495387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Risk Format_Large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8" hasCustomPrompt="1"/>
          </p:nvPr>
        </p:nvSpPr>
        <p:spPr>
          <a:xfrm>
            <a:off x="304798" y="1134320"/>
            <a:ext cx="4954140"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a:t>Bullet 1 level – Bullet 130% size text – Black, 16 point Arial</a:t>
            </a:r>
          </a:p>
          <a:p>
            <a:pPr lvl="1"/>
            <a:r>
              <a:rPr lang="en-US"/>
              <a:t>Bullet 2 level – 14 point Arial</a:t>
            </a:r>
          </a:p>
          <a:p>
            <a:pPr lvl="2"/>
            <a:r>
              <a:rPr lang="en-US"/>
              <a:t>Bullet 3 level – Bullet 125% size text – 14 point Arial</a:t>
            </a:r>
          </a:p>
          <a:p>
            <a:pPr lvl="3"/>
            <a:r>
              <a:rPr lang="en-US"/>
              <a:t>Bullet 4 level – 14 point Arial</a:t>
            </a:r>
          </a:p>
          <a:p>
            <a:pPr lvl="4"/>
            <a:r>
              <a:rPr lang="en-US"/>
              <a:t>Bullet 5 level – Bullet 100% size text – 14 point Arial</a:t>
            </a:r>
          </a:p>
        </p:txBody>
      </p:sp>
      <p:pic>
        <p:nvPicPr>
          <p:cNvPr id="12" name="Picture 11" descr="CCEO Risk Format_P8sample_crosshatc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2204" y="1134532"/>
            <a:ext cx="5983383" cy="4564685"/>
          </a:xfrm>
          <a:prstGeom prst="rect">
            <a:avLst/>
          </a:prstGeom>
        </p:spPr>
      </p:pic>
      <p:grpSp>
        <p:nvGrpSpPr>
          <p:cNvPr id="13" name="Group 12"/>
          <p:cNvGrpSpPr/>
          <p:nvPr userDrawn="1"/>
        </p:nvGrpSpPr>
        <p:grpSpPr>
          <a:xfrm>
            <a:off x="5412205" y="5777499"/>
            <a:ext cx="6145364" cy="220573"/>
            <a:chOff x="4333069" y="5714104"/>
            <a:chExt cx="4609023" cy="220573"/>
          </a:xfrm>
        </p:grpSpPr>
        <p:sp>
          <p:nvSpPr>
            <p:cNvPr id="14" name="Rectangle 13"/>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a:t>Current risk assessment with uncertainty	Expected risk assessment with	proposed mitigation</a:t>
              </a:r>
            </a:p>
          </p:txBody>
        </p:sp>
      </p:grpSp>
    </p:spTree>
    <p:extLst>
      <p:ext uri="{BB962C8B-B14F-4D97-AF65-F5344CB8AC3E}">
        <p14:creationId xmlns:p14="http://schemas.microsoft.com/office/powerpoint/2010/main" val="257634796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a:t>e-mail address</a:t>
            </a:r>
          </a:p>
          <a:p>
            <a:pPr>
              <a:lnSpc>
                <a:spcPts val="860"/>
              </a:lnSpc>
            </a:pPr>
            <a:r>
              <a:rPr lang="en-US" sz="80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231775" indent="-22383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166810390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4000" b="1" i="0" baseline="0">
                <a:solidFill>
                  <a:schemeClr val="bg2"/>
                </a:solidFill>
                <a:latin typeface="Arial"/>
                <a:cs typeface="Arial"/>
              </a:defRPr>
            </a:lvl1pPr>
          </a:lstStyle>
          <a:p>
            <a:r>
              <a:rPr lang="en-US"/>
              <a:t>Transition Slide</a:t>
            </a:r>
          </a:p>
        </p:txBody>
      </p:sp>
    </p:spTree>
    <p:extLst>
      <p:ext uri="{BB962C8B-B14F-4D97-AF65-F5344CB8AC3E}">
        <p14:creationId xmlns:p14="http://schemas.microsoft.com/office/powerpoint/2010/main" val="231915536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31775">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54268205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marR="0" indent="-223838" algn="l" defTabSz="457200" rtl="0" eaLnBrk="1" fontAlgn="auto" latinLnBrk="0" hangingPunct="1">
              <a:lnSpc>
                <a:spcPct val="100000"/>
              </a:lnSpc>
              <a:spcBef>
                <a:spcPct val="20000"/>
              </a:spcBef>
              <a:spcAft>
                <a:spcPts val="0"/>
              </a:spcAft>
              <a:buClrTx/>
              <a:buSzPct val="130000"/>
              <a:buFont typeface="Arial"/>
              <a:buChar char="•"/>
              <a:tabLst/>
              <a:defRPr sz="1800" i="0"/>
            </a:lvl1pPr>
            <a:lvl2pPr marL="517525" indent="-227013">
              <a:defRPr sz="1600" i="0"/>
            </a:lvl2pPr>
            <a:lvl3pPr marL="800100" indent="-176213">
              <a:buSzPct val="130000"/>
              <a:defRPr sz="1600" i="0"/>
            </a:lvl3pPr>
            <a:lvl4pPr marL="1201738" indent="-228600">
              <a:defRPr sz="1600" i="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i="0"/>
            </a:lvl5pPr>
          </a:lstStyle>
          <a:p>
            <a:r>
              <a:rPr lang="en-US"/>
              <a:t>Bullet 1 level—Bullet 130% size text—Black, 18-point Arial</a:t>
            </a:r>
          </a:p>
          <a:p>
            <a:pPr lvl="1"/>
            <a:r>
              <a:rPr lang="en-US"/>
              <a:t>Bullet 2 level—16-point Arial</a:t>
            </a:r>
          </a:p>
          <a:p>
            <a:pPr lvl="2"/>
            <a:r>
              <a:rPr lang="en-US"/>
              <a:t>Bullet 3 level—Bullet 125% size text—16 -point Arial</a:t>
            </a:r>
          </a:p>
          <a:p>
            <a:pPr lvl="3"/>
            <a:r>
              <a:rPr lang="en-US"/>
              <a:t>Bullet 4 level—16-point Arial</a:t>
            </a:r>
          </a:p>
          <a:p>
            <a:pPr lvl="4"/>
            <a:r>
              <a:rPr lang="en-US"/>
              <a:t>Bullet 5 level—Bullet 100% size text—16-point Arial</a:t>
            </a:r>
          </a:p>
          <a:p>
            <a:pPr lvl="4"/>
            <a:endParaRPr lang="en-US"/>
          </a:p>
        </p:txBody>
      </p:sp>
    </p:spTree>
    <p:extLst>
      <p:ext uri="{BB962C8B-B14F-4D97-AF65-F5344CB8AC3E}">
        <p14:creationId xmlns:p14="http://schemas.microsoft.com/office/powerpoint/2010/main" val="846488899"/>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Tree>
    <p:extLst>
      <p:ext uri="{BB962C8B-B14F-4D97-AF65-F5344CB8AC3E}">
        <p14:creationId xmlns:p14="http://schemas.microsoft.com/office/powerpoint/2010/main" val="286421897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Tree>
    <p:extLst>
      <p:ext uri="{BB962C8B-B14F-4D97-AF65-F5344CB8AC3E}">
        <p14:creationId xmlns:p14="http://schemas.microsoft.com/office/powerpoint/2010/main" val="2727937322"/>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ACR1 = Acronym 1</a:t>
            </a:r>
            <a:br>
              <a:rPr lang="en-US"/>
            </a:br>
            <a:r>
              <a:rPr lang="en-US"/>
              <a:t>ACR2 = Acronym 2</a:t>
            </a:r>
            <a:br>
              <a:rPr lang="en-US"/>
            </a:br>
            <a:r>
              <a:rPr lang="en-US"/>
              <a:t>ACR3 = Acronym 3</a:t>
            </a:r>
            <a:br>
              <a:rPr lang="en-US"/>
            </a:br>
            <a:r>
              <a:rPr lang="en-US"/>
              <a:t>ACR4 = Acronym 4</a:t>
            </a:r>
            <a:br>
              <a:rPr lang="en-US"/>
            </a:br>
            <a:r>
              <a:rPr lang="en-US"/>
              <a:t>ACR5 = Acronym 5</a:t>
            </a:r>
            <a:br>
              <a:rPr lang="en-US"/>
            </a:br>
            <a:r>
              <a:rPr lang="en-US"/>
              <a:t>ACR6 = Acronym 6</a:t>
            </a:r>
            <a:br>
              <a:rPr lang="en-US"/>
            </a:br>
            <a:r>
              <a:rPr lang="en-US"/>
              <a:t>ACR7 = Acronym 7</a:t>
            </a:r>
            <a:br>
              <a:rPr lang="en-US"/>
            </a:br>
            <a:r>
              <a:rPr lang="en-US"/>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231775" indent="-22383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1953904762"/>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 </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2106700022"/>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8866016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791447532"/>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5953147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Click to 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4860896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Risk Format_Large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8" hasCustomPrompt="1"/>
          </p:nvPr>
        </p:nvSpPr>
        <p:spPr>
          <a:xfrm>
            <a:off x="304798" y="1134320"/>
            <a:ext cx="4954140"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a:t>Bullet 1 level – Bullet 130% size text – Black, 16 point Arial</a:t>
            </a:r>
          </a:p>
          <a:p>
            <a:pPr lvl="1"/>
            <a:r>
              <a:rPr lang="en-US"/>
              <a:t>Bullet 2 level – 14 point Arial</a:t>
            </a:r>
          </a:p>
          <a:p>
            <a:pPr lvl="2"/>
            <a:r>
              <a:rPr lang="en-US"/>
              <a:t>Bullet 3 level – Bullet 125% size text – 14 point Arial</a:t>
            </a:r>
          </a:p>
          <a:p>
            <a:pPr lvl="3"/>
            <a:r>
              <a:rPr lang="en-US"/>
              <a:t>Bullet 4 level – 14 point Arial</a:t>
            </a:r>
          </a:p>
          <a:p>
            <a:pPr lvl="4"/>
            <a:r>
              <a:rPr lang="en-US"/>
              <a:t>Bullet 5 level – Bullet 100% size text – 14 point Arial</a:t>
            </a:r>
          </a:p>
        </p:txBody>
      </p:sp>
      <p:pic>
        <p:nvPicPr>
          <p:cNvPr id="12" name="Picture 11" descr="CCEO Risk Format_P8sample_crosshatc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2204" y="1134532"/>
            <a:ext cx="5983383" cy="4564685"/>
          </a:xfrm>
          <a:prstGeom prst="rect">
            <a:avLst/>
          </a:prstGeom>
        </p:spPr>
      </p:pic>
      <p:grpSp>
        <p:nvGrpSpPr>
          <p:cNvPr id="13" name="Group 12"/>
          <p:cNvGrpSpPr/>
          <p:nvPr userDrawn="1"/>
        </p:nvGrpSpPr>
        <p:grpSpPr>
          <a:xfrm>
            <a:off x="5412205" y="5777499"/>
            <a:ext cx="6145364" cy="220573"/>
            <a:chOff x="4333069" y="5714104"/>
            <a:chExt cx="4609023" cy="220573"/>
          </a:xfrm>
        </p:grpSpPr>
        <p:sp>
          <p:nvSpPr>
            <p:cNvPr id="14" name="Rectangle 13"/>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a:t>Current risk assessment with uncertainty	Expected risk assessment with	proposed mitigation</a:t>
              </a:r>
            </a:p>
          </p:txBody>
        </p:sp>
      </p:grpSp>
    </p:spTree>
    <p:extLst>
      <p:ext uri="{BB962C8B-B14F-4D97-AF65-F5344CB8AC3E}">
        <p14:creationId xmlns:p14="http://schemas.microsoft.com/office/powerpoint/2010/main" val="302210964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a:t>e-mail address</a:t>
            </a:r>
          </a:p>
          <a:p>
            <a:pPr>
              <a:lnSpc>
                <a:spcPts val="860"/>
              </a:lnSpc>
            </a:pPr>
            <a:r>
              <a:rPr lang="en-US" sz="80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231775" indent="-22383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332090147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4000" b="1" i="0" baseline="0">
                <a:solidFill>
                  <a:schemeClr val="bg2"/>
                </a:solidFill>
                <a:latin typeface="Arial"/>
                <a:cs typeface="Arial"/>
              </a:defRPr>
            </a:lvl1pPr>
          </a:lstStyle>
          <a:p>
            <a:r>
              <a:rPr lang="en-US"/>
              <a:t>Transition Slide</a:t>
            </a:r>
          </a:p>
        </p:txBody>
      </p:sp>
    </p:spTree>
    <p:extLst>
      <p:ext uri="{BB962C8B-B14F-4D97-AF65-F5344CB8AC3E}">
        <p14:creationId xmlns:p14="http://schemas.microsoft.com/office/powerpoint/2010/main" val="1444570137"/>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31775">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2441166257"/>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Tree>
    <p:extLst>
      <p:ext uri="{BB962C8B-B14F-4D97-AF65-F5344CB8AC3E}">
        <p14:creationId xmlns:p14="http://schemas.microsoft.com/office/powerpoint/2010/main" val="419461141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163847325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rporate Template_Closing_Q&amp;A_Backup">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56774" y="1846555"/>
            <a:ext cx="6934200" cy="3124939"/>
          </a:xfrm>
          <a:prstGeom prst="rect">
            <a:avLst/>
          </a:prstGeom>
        </p:spPr>
        <p:txBody>
          <a:bodyPr anchor="ctr">
            <a:normAutofit/>
          </a:bodyPr>
          <a:lstStyle>
            <a:lvl1pPr algn="r">
              <a:defRPr sz="4800" b="1" i="1" baseline="0">
                <a:solidFill>
                  <a:schemeClr val="bg1"/>
                </a:solidFill>
                <a:effectLst>
                  <a:outerShdw blurRad="50800" dist="38100" dir="4260000" algn="tl" rotWithShape="0">
                    <a:prstClr val="black"/>
                  </a:outerShdw>
                </a:effectLst>
                <a:latin typeface="Arial"/>
                <a:cs typeface="Arial"/>
              </a:defRPr>
            </a:lvl1pPr>
          </a:lstStyle>
          <a:p>
            <a:r>
              <a:rPr lang="en-US"/>
              <a:t>Closing</a:t>
            </a:r>
            <a:br>
              <a:rPr lang="en-US"/>
            </a:br>
            <a:r>
              <a:rPr lang="en-US"/>
              <a:t>Questions</a:t>
            </a:r>
            <a:br>
              <a:rPr lang="en-US"/>
            </a:br>
            <a:r>
              <a:rPr lang="en-US"/>
              <a:t>Backup</a:t>
            </a:r>
          </a:p>
        </p:txBody>
      </p:sp>
    </p:spTree>
    <p:extLst>
      <p:ext uri="{BB962C8B-B14F-4D97-AF65-F5344CB8AC3E}">
        <p14:creationId xmlns:p14="http://schemas.microsoft.com/office/powerpoint/2010/main" val="8272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7A"/>
                </a:solidFill>
              </a:defRPr>
            </a:lvl1pPr>
          </a:lstStyle>
          <a:p>
            <a:pPr lvl="0"/>
            <a:r>
              <a:rPr lang="en-US"/>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Click to 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1940576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F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cxnSp>
        <p:nvCxnSpPr>
          <p:cNvPr id="13" name="Straight Connector 12"/>
          <p:cNvCxnSpPr/>
          <p:nvPr/>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 Placeholder 17"/>
          <p:cNvSpPr>
            <a:spLocks noGrp="1"/>
          </p:cNvSpPr>
          <p:nvPr>
            <p:ph type="body" sz="quarter" idx="15"/>
          </p:nvPr>
        </p:nvSpPr>
        <p:spPr>
          <a:xfrm>
            <a:off x="304798" y="1205815"/>
            <a:ext cx="5691268"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18"/>
          </p:nvPr>
        </p:nvSpPr>
        <p:spPr>
          <a:xfrm>
            <a:off x="6209078" y="1205815"/>
            <a:ext cx="5593177"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7"/>
          <p:cNvSpPr>
            <a:spLocks noGrp="1"/>
          </p:cNvSpPr>
          <p:nvPr>
            <p:ph type="body" sz="quarter" idx="19"/>
          </p:nvPr>
        </p:nvSpPr>
        <p:spPr>
          <a:xfrm>
            <a:off x="304798" y="3693647"/>
            <a:ext cx="5691268"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20"/>
          </p:nvPr>
        </p:nvSpPr>
        <p:spPr>
          <a:xfrm>
            <a:off x="6209078" y="3693647"/>
            <a:ext cx="5593177"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1884707"/>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isk Format 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2F4F-C01C-69F6-D848-A46C0C6332A0}"/>
              </a:ext>
            </a:extLst>
          </p:cNvPr>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4" name="Text Placeholder 2">
            <a:extLst>
              <a:ext uri="{FF2B5EF4-FFF2-40B4-BE49-F238E27FC236}">
                <a16:creationId xmlns:a16="http://schemas.microsoft.com/office/drawing/2014/main" id="{CFD255D7-A3C4-C4AE-E2B3-E0FB3845C28A}"/>
              </a:ext>
            </a:extLst>
          </p:cNvPr>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5" name="Text Placeholder 10">
            <a:extLst>
              <a:ext uri="{FF2B5EF4-FFF2-40B4-BE49-F238E27FC236}">
                <a16:creationId xmlns:a16="http://schemas.microsoft.com/office/drawing/2014/main" id="{B680864B-7EF4-F18A-9524-EBF11224F6BF}"/>
              </a:ext>
            </a:extLst>
          </p:cNvPr>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rgbClr val="23348B"/>
                </a:solidFill>
              </a:defRPr>
            </a:lvl1pPr>
          </a:lstStyle>
          <a:p>
            <a:pPr lvl="0"/>
            <a:r>
              <a:rPr lang="en-US" dirty="0"/>
              <a:t>Key Point—Arial Bold, 16-point </a:t>
            </a:r>
          </a:p>
        </p:txBody>
      </p:sp>
      <p:sp>
        <p:nvSpPr>
          <p:cNvPr id="6" name="Content Placeholder 6">
            <a:extLst>
              <a:ext uri="{FF2B5EF4-FFF2-40B4-BE49-F238E27FC236}">
                <a16:creationId xmlns:a16="http://schemas.microsoft.com/office/drawing/2014/main" id="{61F88F7A-1E6E-4C97-4EE5-87A62718E67F}"/>
              </a:ext>
            </a:extLst>
          </p:cNvPr>
          <p:cNvSpPr>
            <a:spLocks noGrp="1"/>
          </p:cNvSpPr>
          <p:nvPr>
            <p:ph sz="quarter" idx="18" hasCustomPrompt="1"/>
          </p:nvPr>
        </p:nvSpPr>
        <p:spPr>
          <a:xfrm>
            <a:off x="304797" y="1134320"/>
            <a:ext cx="6322943"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dirty="0"/>
              <a:t>Bullet 1 level – Bullet 130% size text – Black, 16 point Arial</a:t>
            </a:r>
          </a:p>
          <a:p>
            <a:pPr lvl="1"/>
            <a:r>
              <a:rPr lang="en-US" dirty="0"/>
              <a:t>Bullet 2 level – 14 point Arial</a:t>
            </a:r>
          </a:p>
          <a:p>
            <a:pPr lvl="2"/>
            <a:r>
              <a:rPr lang="en-US" dirty="0"/>
              <a:t>Bullet 3 level – Bullet 125% size text – 14 point Arial</a:t>
            </a:r>
          </a:p>
          <a:p>
            <a:pPr lvl="3"/>
            <a:r>
              <a:rPr lang="en-US" dirty="0"/>
              <a:t>Bullet 4 level – 14 point Arial</a:t>
            </a:r>
          </a:p>
          <a:p>
            <a:pPr lvl="4"/>
            <a:r>
              <a:rPr lang="en-US" dirty="0"/>
              <a:t>Bullet 5 level – Bullet 100% size text – 14 point Arial</a:t>
            </a:r>
          </a:p>
        </p:txBody>
      </p:sp>
      <p:grpSp>
        <p:nvGrpSpPr>
          <p:cNvPr id="20" name="Group 19">
            <a:extLst>
              <a:ext uri="{FF2B5EF4-FFF2-40B4-BE49-F238E27FC236}">
                <a16:creationId xmlns:a16="http://schemas.microsoft.com/office/drawing/2014/main" id="{7826446D-570F-12AF-FC91-5E2CB9522159}"/>
              </a:ext>
            </a:extLst>
          </p:cNvPr>
          <p:cNvGrpSpPr/>
          <p:nvPr userDrawn="1"/>
        </p:nvGrpSpPr>
        <p:grpSpPr>
          <a:xfrm>
            <a:off x="6652074" y="1134320"/>
            <a:ext cx="4954140" cy="4933714"/>
            <a:chOff x="6511662" y="1134320"/>
            <a:chExt cx="4954140" cy="4933714"/>
          </a:xfrm>
        </p:grpSpPr>
        <p:pic>
          <p:nvPicPr>
            <p:cNvPr id="9" name="Picture 8" descr="CCEO Risk Format_P8sample_crosshatch.jpg">
              <a:extLst>
                <a:ext uri="{FF2B5EF4-FFF2-40B4-BE49-F238E27FC236}">
                  <a16:creationId xmlns:a16="http://schemas.microsoft.com/office/drawing/2014/main" id="{5C86BCEF-A4EB-4D81-09BD-1D0433904A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11662" y="1134320"/>
              <a:ext cx="4954140" cy="4564897"/>
            </a:xfrm>
            <a:prstGeom prst="rect">
              <a:avLst/>
            </a:prstGeom>
          </p:spPr>
        </p:pic>
        <p:grpSp>
          <p:nvGrpSpPr>
            <p:cNvPr id="16" name="Group 15">
              <a:extLst>
                <a:ext uri="{FF2B5EF4-FFF2-40B4-BE49-F238E27FC236}">
                  <a16:creationId xmlns:a16="http://schemas.microsoft.com/office/drawing/2014/main" id="{83C26B3F-3470-F5EB-9CC4-48915A7371A0}"/>
                </a:ext>
              </a:extLst>
            </p:cNvPr>
            <p:cNvGrpSpPr/>
            <p:nvPr userDrawn="1"/>
          </p:nvGrpSpPr>
          <p:grpSpPr>
            <a:xfrm>
              <a:off x="6525948" y="5719221"/>
              <a:ext cx="3839971" cy="348813"/>
              <a:chOff x="6511660" y="5733510"/>
              <a:chExt cx="3839971" cy="348813"/>
            </a:xfrm>
          </p:grpSpPr>
          <p:sp>
            <p:nvSpPr>
              <p:cNvPr id="10" name="Rectangle 9">
                <a:extLst>
                  <a:ext uri="{FF2B5EF4-FFF2-40B4-BE49-F238E27FC236}">
                    <a16:creationId xmlns:a16="http://schemas.microsoft.com/office/drawing/2014/main" id="{BF4319B6-4184-415D-1EE4-7BA71CDA34AF}"/>
                  </a:ext>
                </a:extLst>
              </p:cNvPr>
              <p:cNvSpPr/>
              <p:nvPr userDrawn="1"/>
            </p:nvSpPr>
            <p:spPr>
              <a:xfrm>
                <a:off x="6511660" y="5831716"/>
                <a:ext cx="3048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C3376D36-9BFF-A66E-2F0F-C50F039EF1E1}"/>
                  </a:ext>
                </a:extLst>
              </p:cNvPr>
              <p:cNvSpPr/>
              <p:nvPr userDrawn="1"/>
            </p:nvSpPr>
            <p:spPr>
              <a:xfrm>
                <a:off x="8335577" y="5831716"/>
                <a:ext cx="3048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8C1D3861-BC5D-0C11-CBD6-07938C0737B9}"/>
                  </a:ext>
                </a:extLst>
              </p:cNvPr>
              <p:cNvSpPr txBox="1"/>
              <p:nvPr userDrawn="1"/>
            </p:nvSpPr>
            <p:spPr>
              <a:xfrm>
                <a:off x="6812380" y="5733510"/>
                <a:ext cx="1502946" cy="348813"/>
              </a:xfrm>
              <a:prstGeom prst="rect">
                <a:avLst/>
              </a:prstGeom>
              <a:noFill/>
            </p:spPr>
            <p:txBody>
              <a:bodyPr wrap="square" rtlCol="0" anchor="ctr">
                <a:noAutofit/>
              </a:bodyPr>
              <a:lstStyle/>
              <a:p>
                <a:pPr>
                  <a:lnSpc>
                    <a:spcPts val="1000"/>
                  </a:lnSpc>
                  <a:tabLst>
                    <a:tab pos="2630488" algn="l"/>
                  </a:tabLst>
                </a:pPr>
                <a:r>
                  <a:rPr lang="en-US" sz="900" dirty="0"/>
                  <a:t>Current risk assessment with uncertainty</a:t>
                </a:r>
              </a:p>
            </p:txBody>
          </p:sp>
          <p:sp>
            <p:nvSpPr>
              <p:cNvPr id="15" name="TextBox 14">
                <a:extLst>
                  <a:ext uri="{FF2B5EF4-FFF2-40B4-BE49-F238E27FC236}">
                    <a16:creationId xmlns:a16="http://schemas.microsoft.com/office/drawing/2014/main" id="{B3A2D73E-7C0F-7796-6B4A-307391599F93}"/>
                  </a:ext>
                </a:extLst>
              </p:cNvPr>
              <p:cNvSpPr txBox="1"/>
              <p:nvPr userDrawn="1"/>
            </p:nvSpPr>
            <p:spPr>
              <a:xfrm>
                <a:off x="8654665" y="5733510"/>
                <a:ext cx="1696966" cy="348813"/>
              </a:xfrm>
              <a:prstGeom prst="rect">
                <a:avLst/>
              </a:prstGeom>
              <a:noFill/>
            </p:spPr>
            <p:txBody>
              <a:bodyPr wrap="square" rtlCol="0" anchor="ctr">
                <a:noAutofit/>
              </a:bodyPr>
              <a:lstStyle/>
              <a:p>
                <a:pPr>
                  <a:lnSpc>
                    <a:spcPts val="1000"/>
                  </a:lnSpc>
                  <a:tabLst>
                    <a:tab pos="2630488" algn="l"/>
                  </a:tabLst>
                </a:pPr>
                <a:r>
                  <a:rPr lang="en-US" sz="900" dirty="0"/>
                  <a:t>Expected risk assessment with proposed mitigation</a:t>
                </a:r>
              </a:p>
            </p:txBody>
          </p:sp>
        </p:grpSp>
      </p:grpSp>
    </p:spTree>
    <p:extLst>
      <p:ext uri="{BB962C8B-B14F-4D97-AF65-F5344CB8AC3E}">
        <p14:creationId xmlns:p14="http://schemas.microsoft.com/office/powerpoint/2010/main" val="4289625692"/>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029332"/>
            <a:ext cx="11301412" cy="452437"/>
          </a:xfrm>
          <a:prstGeom prst="rect">
            <a:avLst/>
          </a:prstGeom>
        </p:spPr>
        <p:txBody>
          <a:bodyPr/>
          <a:lstStyle>
            <a:lvl1pPr marL="0" indent="0">
              <a:buFontTx/>
              <a:buNone/>
              <a:defRPr sz="1600" b="1" i="0" baseline="0">
                <a:solidFill>
                  <a:srgbClr val="23348B"/>
                </a:solidFill>
              </a:defRPr>
            </a:lvl1pPr>
          </a:lstStyle>
          <a:p>
            <a:pPr lvl="0"/>
            <a:r>
              <a:rPr lang="en-US"/>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a:t>e-mail address</a:t>
            </a:r>
          </a:p>
          <a:p>
            <a:pPr>
              <a:lnSpc>
                <a:spcPts val="860"/>
              </a:lnSpc>
            </a:pPr>
            <a:r>
              <a:rPr lang="en-US" sz="80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179388" indent="-17938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315560228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microsoft.com/office/2007/relationships/hdphoto" Target="../media/hdphoto1.wdp"/><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microsoft.com/office/2007/relationships/hdphoto" Target="../media/hdphoto2.wdp"/><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6.png"/><Relationship Id="rId2" Type="http://schemas.openxmlformats.org/officeDocument/2006/relationships/slideLayout" Target="../slideLayouts/slideLayout57.xml"/><Relationship Id="rId16" Type="http://schemas.openxmlformats.org/officeDocument/2006/relationships/theme" Target="../theme/theme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8307" y="6575648"/>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a:stretch/>
        </p:blipFill>
        <p:spPr>
          <a:xfrm>
            <a:off x="9699252" y="0"/>
            <a:ext cx="2492748" cy="1696720"/>
          </a:xfrm>
          <a:prstGeom prst="rect">
            <a:avLst/>
          </a:prstGeom>
        </p:spPr>
      </p:pic>
    </p:spTree>
    <p:extLst>
      <p:ext uri="{BB962C8B-B14F-4D97-AF65-F5344CB8AC3E}">
        <p14:creationId xmlns:p14="http://schemas.microsoft.com/office/powerpoint/2010/main" val="7166319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776" r:id="rId8"/>
    <p:sldLayoutId id="2147483701" r:id="rId9"/>
    <p:sldLayoutId id="2147483702" r:id="rId10"/>
    <p:sldLayoutId id="2147483704" r:id="rId11"/>
    <p:sldLayoutId id="2147483778" r:id="rId12"/>
    <p:sldLayoutId id="2147483780" r:id="rId13"/>
    <p:sldLayoutId id="2147483825" r:id="rId14"/>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l="-13"/>
          <a:stretch/>
        </p:blipFill>
        <p:spPr>
          <a:xfrm>
            <a:off x="1524" y="575733"/>
            <a:ext cx="12188952" cy="5825067"/>
          </a:xfrm>
          <a:prstGeom prst="rect">
            <a:avLst/>
          </a:prstGeom>
        </p:spPr>
      </p:pic>
      <p:pic>
        <p:nvPicPr>
          <p:cNvPr id="5" name="Picture 4">
            <a:extLst>
              <a:ext uri="{FF2B5EF4-FFF2-40B4-BE49-F238E27FC236}">
                <a16:creationId xmlns:a16="http://schemas.microsoft.com/office/drawing/2014/main" id="{5006BC98-0449-B4CD-3DA6-EB60385213C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2606" y="1438812"/>
            <a:ext cx="3846407" cy="3889625"/>
          </a:xfrm>
          <a:prstGeom prst="rect">
            <a:avLst/>
          </a:prstGeom>
          <a:effectLst>
            <a:outerShdw blurRad="50800" dist="64470" dir="8100000" algn="tr" rotWithShape="0">
              <a:prstClr val="black">
                <a:alpha val="60000"/>
              </a:prstClr>
            </a:outerShdw>
          </a:effectLst>
        </p:spPr>
      </p:pic>
      <p:pic>
        <p:nvPicPr>
          <p:cNvPr id="4" name="Picture 3" descr="Graphical user interface&#10;&#10;AI-generated content may be incorrect.">
            <a:extLst>
              <a:ext uri="{FF2B5EF4-FFF2-40B4-BE49-F238E27FC236}">
                <a16:creationId xmlns:a16="http://schemas.microsoft.com/office/drawing/2014/main" id="{26460AC8-B44E-6B1D-CEE1-F3BFF4892904}"/>
              </a:ext>
            </a:extLst>
          </p:cNvPr>
          <p:cNvPicPr>
            <a:picLocks noChangeAspect="1"/>
          </p:cNvPicPr>
          <p:nvPr userDrawn="1"/>
        </p:nvPicPr>
        <p:blipFill>
          <a:blip r:embed="rId6">
            <a:extLst>
              <a:ext uri="{BEBA8EAE-BF5A-486C-A8C5-ECC9F3942E4B}">
                <a14:imgProps xmlns:a14="http://schemas.microsoft.com/office/drawing/2010/main">
                  <a14:imgLayer r:embed="rId7">
                    <a14:imgEffect>
                      <a14:colorTemperature colorTemp="5600"/>
                    </a14:imgEffect>
                  </a14:imgLayer>
                </a14:imgProps>
              </a:ext>
              <a:ext uri="{28A0092B-C50C-407E-A947-70E740481C1C}">
                <a14:useLocalDpi xmlns:a14="http://schemas.microsoft.com/office/drawing/2010/main" val="0"/>
              </a:ext>
            </a:extLst>
          </a:blip>
          <a:srcRect l="13378" t="45222" r="14266" b="47889"/>
          <a:stretch>
            <a:fillRect/>
          </a:stretch>
        </p:blipFill>
        <p:spPr>
          <a:xfrm>
            <a:off x="244059" y="234518"/>
            <a:ext cx="2108616" cy="160607"/>
          </a:xfrm>
          <a:prstGeom prst="rect">
            <a:avLst/>
          </a:prstGeom>
        </p:spPr>
      </p:pic>
    </p:spTree>
    <p:extLst>
      <p:ext uri="{BB962C8B-B14F-4D97-AF65-F5344CB8AC3E}">
        <p14:creationId xmlns:p14="http://schemas.microsoft.com/office/powerpoint/2010/main" val="3539297904"/>
      </p:ext>
    </p:extLst>
  </p:cSld>
  <p:clrMap bg1="lt1" tx1="dk1" bg2="lt2" tx2="dk2" accent1="accent1" accent2="accent2" accent3="accent3" accent4="accent4" accent5="accent5" accent6="accent6" hlink="hlink" folHlink="folHlink"/>
  <p:sldLayoutIdLst>
    <p:sldLayoutId id="2147483651" r:id="rId1"/>
    <p:sldLayoutId id="214748365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8307" y="6575648"/>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9699252" y="0"/>
            <a:ext cx="2492748" cy="1696720"/>
          </a:xfrm>
          <a:prstGeom prst="rect">
            <a:avLst/>
          </a:prstGeom>
        </p:spPr>
      </p:pic>
      <p:sp>
        <p:nvSpPr>
          <p:cNvPr id="2" name="Text Placeholder 2">
            <a:extLst>
              <a:ext uri="{FF2B5EF4-FFF2-40B4-BE49-F238E27FC236}">
                <a16:creationId xmlns:a16="http://schemas.microsoft.com/office/drawing/2014/main" id="{E8C1A206-01D9-EFEE-F2F9-F23E896B49C1}"/>
              </a:ext>
            </a:extLst>
          </p:cNvPr>
          <p:cNvSpPr txBox="1">
            <a:spLocks/>
          </p:cNvSpPr>
          <p:nvPr userDrawn="1"/>
        </p:nvSpPr>
        <p:spPr>
          <a:xfrm>
            <a:off x="1" y="26636"/>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TYPE SECURITY MARKING(S) IN SLIDE MASTER</a:t>
            </a:r>
          </a:p>
        </p:txBody>
      </p:sp>
      <p:sp>
        <p:nvSpPr>
          <p:cNvPr id="4" name="Text Placeholder 2">
            <a:extLst>
              <a:ext uri="{FF2B5EF4-FFF2-40B4-BE49-F238E27FC236}">
                <a16:creationId xmlns:a16="http://schemas.microsoft.com/office/drawing/2014/main" id="{B6B1F052-9610-BED4-44FB-6AF292F3E54A}"/>
              </a:ext>
            </a:extLst>
          </p:cNvPr>
          <p:cNvSpPr txBox="1">
            <a:spLocks/>
          </p:cNvSpPr>
          <p:nvPr userDrawn="1"/>
        </p:nvSpPr>
        <p:spPr>
          <a:xfrm>
            <a:off x="2" y="6601410"/>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TYPE SECURITY MARKING(S) IN SLIDE MASTER</a:t>
            </a:r>
          </a:p>
        </p:txBody>
      </p:sp>
    </p:spTree>
    <p:extLst>
      <p:ext uri="{BB962C8B-B14F-4D97-AF65-F5344CB8AC3E}">
        <p14:creationId xmlns:p14="http://schemas.microsoft.com/office/powerpoint/2010/main" val="247948837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7" r:id="rId8"/>
    <p:sldLayoutId id="2147483771" r:id="rId9"/>
    <p:sldLayoutId id="2147483772" r:id="rId10"/>
    <p:sldLayoutId id="2147483773" r:id="rId11"/>
    <p:sldLayoutId id="2147483775" r:id="rId12"/>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l="-13"/>
          <a:stretch/>
        </p:blipFill>
        <p:spPr>
          <a:xfrm>
            <a:off x="1524" y="575733"/>
            <a:ext cx="12188952" cy="5825067"/>
          </a:xfrm>
          <a:prstGeom prst="rect">
            <a:avLst/>
          </a:prstGeom>
        </p:spPr>
      </p:pic>
      <p:sp>
        <p:nvSpPr>
          <p:cNvPr id="5" name="Text Placeholder 2">
            <a:extLst>
              <a:ext uri="{FF2B5EF4-FFF2-40B4-BE49-F238E27FC236}">
                <a16:creationId xmlns:a16="http://schemas.microsoft.com/office/drawing/2014/main" id="{EFBD794B-BF3E-87E3-6FAA-D2922000FA83}"/>
              </a:ext>
            </a:extLst>
          </p:cNvPr>
          <p:cNvSpPr txBox="1">
            <a:spLocks/>
          </p:cNvSpPr>
          <p:nvPr userDrawn="1"/>
        </p:nvSpPr>
        <p:spPr>
          <a:xfrm>
            <a:off x="1" y="26636"/>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TYPE SECURITY MARKING(S) IN SLIDE MASTER</a:t>
            </a:r>
          </a:p>
        </p:txBody>
      </p:sp>
      <p:sp>
        <p:nvSpPr>
          <p:cNvPr id="6" name="Text Placeholder 2">
            <a:extLst>
              <a:ext uri="{FF2B5EF4-FFF2-40B4-BE49-F238E27FC236}">
                <a16:creationId xmlns:a16="http://schemas.microsoft.com/office/drawing/2014/main" id="{96D329CB-BB9B-6BE3-8397-94A7FB4B265A}"/>
              </a:ext>
            </a:extLst>
          </p:cNvPr>
          <p:cNvSpPr txBox="1">
            <a:spLocks/>
          </p:cNvSpPr>
          <p:nvPr userDrawn="1"/>
        </p:nvSpPr>
        <p:spPr>
          <a:xfrm>
            <a:off x="2" y="6601410"/>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TYPE SECURITY MARKING(S) IN SLIDE MASTER</a:t>
            </a:r>
          </a:p>
        </p:txBody>
      </p:sp>
      <p:pic>
        <p:nvPicPr>
          <p:cNvPr id="7" name="Picture 6">
            <a:extLst>
              <a:ext uri="{FF2B5EF4-FFF2-40B4-BE49-F238E27FC236}">
                <a16:creationId xmlns:a16="http://schemas.microsoft.com/office/drawing/2014/main" id="{C6EF1911-E2A8-3414-0ABC-E34513345F7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2606" y="1438812"/>
            <a:ext cx="3846407" cy="3889625"/>
          </a:xfrm>
          <a:prstGeom prst="rect">
            <a:avLst/>
          </a:prstGeom>
          <a:effectLst>
            <a:outerShdw blurRad="50800" dist="64470" dir="8100000" algn="tr" rotWithShape="0">
              <a:prstClr val="black">
                <a:alpha val="60000"/>
              </a:prstClr>
            </a:outerShdw>
          </a:effectLst>
        </p:spPr>
      </p:pic>
      <p:pic>
        <p:nvPicPr>
          <p:cNvPr id="4" name="Picture 3" descr="Graphical user interface&#10;&#10;AI-generated content may be incorrect.">
            <a:extLst>
              <a:ext uri="{FF2B5EF4-FFF2-40B4-BE49-F238E27FC236}">
                <a16:creationId xmlns:a16="http://schemas.microsoft.com/office/drawing/2014/main" id="{6EBDC6F9-B0AC-389D-877B-FBD06336B52E}"/>
              </a:ext>
            </a:extLst>
          </p:cNvPr>
          <p:cNvPicPr>
            <a:picLocks noChangeAspect="1"/>
          </p:cNvPicPr>
          <p:nvPr userDrawn="1"/>
        </p:nvPicPr>
        <p:blipFill>
          <a:blip r:embed="rId6">
            <a:extLst>
              <a:ext uri="{BEBA8EAE-BF5A-486C-A8C5-ECC9F3942E4B}">
                <a14:imgProps xmlns:a14="http://schemas.microsoft.com/office/drawing/2010/main">
                  <a14:imgLayer r:embed="rId7">
                    <a14:imgEffect>
                      <a14:colorTemperature colorTemp="5600"/>
                    </a14:imgEffect>
                  </a14:imgLayer>
                </a14:imgProps>
              </a:ext>
              <a:ext uri="{28A0092B-C50C-407E-A947-70E740481C1C}">
                <a14:useLocalDpi xmlns:a14="http://schemas.microsoft.com/office/drawing/2010/main" val="0"/>
              </a:ext>
            </a:extLst>
          </a:blip>
          <a:srcRect l="13378" t="45222" r="14266" b="47889"/>
          <a:stretch>
            <a:fillRect/>
          </a:stretch>
        </p:blipFill>
        <p:spPr>
          <a:xfrm>
            <a:off x="244059" y="234518"/>
            <a:ext cx="2108616" cy="160607"/>
          </a:xfrm>
          <a:prstGeom prst="rect">
            <a:avLst/>
          </a:prstGeom>
        </p:spPr>
      </p:pic>
    </p:spTree>
    <p:extLst>
      <p:ext uri="{BB962C8B-B14F-4D97-AF65-F5344CB8AC3E}">
        <p14:creationId xmlns:p14="http://schemas.microsoft.com/office/powerpoint/2010/main" val="3778887701"/>
      </p:ext>
    </p:extLst>
  </p:cSld>
  <p:clrMap bg1="lt1" tx1="dk1" bg2="lt2" tx2="dk2" accent1="accent1" accent2="accent2" accent3="accent3" accent4="accent4" accent5="accent5" accent6="accent6" hlink="hlink" folHlink="folHlink"/>
  <p:sldLayoutIdLst>
    <p:sldLayoutId id="2147483757" r:id="rId1"/>
    <p:sldLayoutId id="214748375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2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8307" y="6575648"/>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9699252" y="0"/>
            <a:ext cx="2492748" cy="1696720"/>
          </a:xfrm>
          <a:prstGeom prst="rect">
            <a:avLst/>
          </a:prstGeom>
        </p:spPr>
      </p:pic>
    </p:spTree>
    <p:extLst>
      <p:ext uri="{BB962C8B-B14F-4D97-AF65-F5344CB8AC3E}">
        <p14:creationId xmlns:p14="http://schemas.microsoft.com/office/powerpoint/2010/main" val="241325105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5" r:id="rId13"/>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8307" y="6575648"/>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9699252" y="0"/>
            <a:ext cx="2492748" cy="1696720"/>
          </a:xfrm>
          <a:prstGeom prst="rect">
            <a:avLst/>
          </a:prstGeom>
        </p:spPr>
      </p:pic>
    </p:spTree>
    <p:extLst>
      <p:ext uri="{BB962C8B-B14F-4D97-AF65-F5344CB8AC3E}">
        <p14:creationId xmlns:p14="http://schemas.microsoft.com/office/powerpoint/2010/main" val="291829157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1267015" y="6642556"/>
            <a:ext cx="924983" cy="215444"/>
          </a:xfrm>
          <a:prstGeom prst="rect">
            <a:avLst/>
          </a:prstGeom>
          <a:noFill/>
        </p:spPr>
        <p:txBody>
          <a:bodyPr wrap="square" rtlCol="0">
            <a:spAutoFit/>
          </a:bodyPr>
          <a:lstStyle/>
          <a:p>
            <a:pPr algn="r"/>
            <a:fld id="{C14145BE-CC18-4145-962A-7F02CD48E99F}" type="slidenum">
              <a:rPr lang="en-US" sz="800" smtClean="0"/>
              <a:pPr algn="r"/>
              <a:t>‹#›</a:t>
            </a:fld>
            <a:endParaRPr lang="en-US" sz="80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9699252" y="0"/>
            <a:ext cx="2492748" cy="1696720"/>
          </a:xfrm>
          <a:prstGeom prst="rect">
            <a:avLst/>
          </a:prstGeom>
        </p:spPr>
      </p:pic>
    </p:spTree>
    <p:extLst>
      <p:ext uri="{BB962C8B-B14F-4D97-AF65-F5344CB8AC3E}">
        <p14:creationId xmlns:p14="http://schemas.microsoft.com/office/powerpoint/2010/main" val="235734308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34.png"/><Relationship Id="rId5" Type="http://schemas.openxmlformats.org/officeDocument/2006/relationships/image" Target="../media/image360.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35.png"/><Relationship Id="rId5" Type="http://schemas.openxmlformats.org/officeDocument/2006/relationships/image" Target="../media/image200.png"/><Relationship Id="rId4" Type="http://schemas.openxmlformats.org/officeDocument/2006/relationships/image" Target="../media/image190.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0.png"/><Relationship Id="rId7"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0.png"/><Relationship Id="rId7"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emf"/><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6.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170.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40.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0.png"/><Relationship Id="rId4" Type="http://schemas.openxmlformats.org/officeDocument/2006/relationships/image" Target="../media/image26.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46E0-41D1-991C-43FD-C15395F4E4E7}"/>
              </a:ext>
            </a:extLst>
          </p:cNvPr>
          <p:cNvSpPr>
            <a:spLocks noGrp="1"/>
          </p:cNvSpPr>
          <p:nvPr>
            <p:ph type="ctrTitle"/>
          </p:nvPr>
        </p:nvSpPr>
        <p:spPr/>
        <p:txBody>
          <a:bodyPr/>
          <a:lstStyle/>
          <a:p>
            <a:r>
              <a:rPr lang="en-US" sz="3200" dirty="0"/>
              <a:t>ADEPT as an Analysis Framework for Space Environment Sustainability Indices</a:t>
            </a:r>
            <a:br>
              <a:rPr lang="en-US" sz="3200" dirty="0"/>
            </a:br>
            <a:endParaRPr lang="en-US" sz="3200" dirty="0"/>
          </a:p>
        </p:txBody>
      </p:sp>
      <p:sp>
        <p:nvSpPr>
          <p:cNvPr id="3" name="Subtitle 2">
            <a:extLst>
              <a:ext uri="{FF2B5EF4-FFF2-40B4-BE49-F238E27FC236}">
                <a16:creationId xmlns:a16="http://schemas.microsoft.com/office/drawing/2014/main" id="{C4E327C6-C064-0B0F-6F66-E2C760671E0A}"/>
              </a:ext>
            </a:extLst>
          </p:cNvPr>
          <p:cNvSpPr>
            <a:spLocks noGrp="1"/>
          </p:cNvSpPr>
          <p:nvPr>
            <p:ph type="subTitle" idx="1"/>
          </p:nvPr>
        </p:nvSpPr>
        <p:spPr/>
        <p:txBody>
          <a:bodyPr/>
          <a:lstStyle/>
          <a:p>
            <a:r>
              <a:rPr lang="en-US" dirty="0"/>
              <a:t>Greg Henning</a:t>
            </a:r>
          </a:p>
          <a:p>
            <a:r>
              <a:rPr lang="en-US" dirty="0"/>
              <a:t>The Aerospace Corporation</a:t>
            </a:r>
          </a:p>
        </p:txBody>
      </p:sp>
      <p:sp>
        <p:nvSpPr>
          <p:cNvPr id="4" name="Text Placeholder 3">
            <a:extLst>
              <a:ext uri="{FF2B5EF4-FFF2-40B4-BE49-F238E27FC236}">
                <a16:creationId xmlns:a16="http://schemas.microsoft.com/office/drawing/2014/main" id="{2EC4AA9B-09F8-CCF2-8B46-B305B647C9E3}"/>
              </a:ext>
            </a:extLst>
          </p:cNvPr>
          <p:cNvSpPr>
            <a:spLocks noGrp="1"/>
          </p:cNvSpPr>
          <p:nvPr>
            <p:ph type="body" sz="quarter" idx="10"/>
          </p:nvPr>
        </p:nvSpPr>
        <p:spPr/>
        <p:txBody>
          <a:bodyPr/>
          <a:lstStyle/>
          <a:p>
            <a:r>
              <a:rPr lang="en-US" dirty="0"/>
              <a:t>Session 5</a:t>
            </a:r>
          </a:p>
          <a:p>
            <a:r>
              <a:rPr lang="en-US" dirty="0"/>
              <a:t>4 June 2026</a:t>
            </a:r>
          </a:p>
        </p:txBody>
      </p:sp>
    </p:spTree>
    <p:extLst>
      <p:ext uri="{BB962C8B-B14F-4D97-AF65-F5344CB8AC3E}">
        <p14:creationId xmlns:p14="http://schemas.microsoft.com/office/powerpoint/2010/main" val="1990482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Uncontrolled Mass Per Year (UMPY)</a:t>
            </a:r>
          </a:p>
        </p:txBody>
      </p:sp>
      <p:sp>
        <p:nvSpPr>
          <p:cNvPr id="10" name="Text Placeholder 9"/>
          <p:cNvSpPr>
            <a:spLocks noGrp="1"/>
          </p:cNvSpPr>
          <p:nvPr>
            <p:ph type="body" sz="quarter" idx="16"/>
          </p:nvPr>
        </p:nvSpPr>
        <p:spPr>
          <a:prstGeom prst="rect">
            <a:avLst/>
          </a:prstGeom>
        </p:spPr>
        <p:txBody>
          <a:bodyPr/>
          <a:lstStyle/>
          <a:p>
            <a:pPr lvl="0"/>
            <a:r>
              <a:rPr lang="en-US"/>
              <a:t>Accounting for All Uncontrolled Objects</a:t>
            </a:r>
          </a:p>
        </p:txBody>
      </p:sp>
      <p:sp>
        <p:nvSpPr>
          <p:cNvPr id="9" name="Content Placeholder 8"/>
          <p:cNvSpPr>
            <a:spLocks noGrp="1"/>
          </p:cNvSpPr>
          <p:nvPr>
            <p:ph sz="quarter" idx="15"/>
          </p:nvPr>
        </p:nvSpPr>
        <p:spPr>
          <a:xfrm>
            <a:off x="334533" y="1137725"/>
            <a:ext cx="5287334" cy="762513"/>
          </a:xfrm>
        </p:spPr>
        <p:txBody>
          <a:bodyPr/>
          <a:lstStyle/>
          <a:p>
            <a:pPr>
              <a:spcBef>
                <a:spcPts val="600"/>
              </a:spcBef>
              <a:spcAft>
                <a:spcPts val="600"/>
              </a:spcAft>
            </a:pPr>
            <a:r>
              <a:rPr lang="en-US" sz="1600"/>
              <a:t>All uncontrolled objects included in UMPY summation to evaluate effectiveness of various disposal methods</a:t>
            </a:r>
          </a:p>
        </p:txBody>
      </p:sp>
      <p:pic>
        <p:nvPicPr>
          <p:cNvPr id="3" name="Graphic 2">
            <a:extLst>
              <a:ext uri="{FF2B5EF4-FFF2-40B4-BE49-F238E27FC236}">
                <a16:creationId xmlns:a16="http://schemas.microsoft.com/office/drawing/2014/main" id="{7DA21623-E9C8-7054-D5C7-E2D5C8E3A3E8}"/>
              </a:ext>
            </a:extLst>
          </p:cNvPr>
          <p:cNvPicPr>
            <a:picLocks noChangeAspect="1"/>
          </p:cNvPicPr>
          <p:nvPr/>
        </p:nvPicPr>
        <p:blipFill>
          <a:blip r:embed="rId3">
            <a:extLst>
              <a:ext uri="{96DAC541-7B7A-43D3-8B79-37D633B846F1}">
                <asvg:svgBlip xmlns:asvg="http://schemas.microsoft.com/office/drawing/2016/SVG/main" r:embed="rId4"/>
              </a:ext>
            </a:extLst>
          </a:blip>
          <a:srcRect l="94" r="7712"/>
          <a:stretch/>
        </p:blipFill>
        <p:spPr bwMode="auto">
          <a:xfrm>
            <a:off x="6096000" y="982033"/>
            <a:ext cx="5625394" cy="529082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0B4B321-C304-AAC0-9118-64BD37A17A34}"/>
                  </a:ext>
                </a:extLst>
              </p:cNvPr>
              <p:cNvSpPr txBox="1"/>
              <p:nvPr/>
            </p:nvSpPr>
            <p:spPr>
              <a:xfrm>
                <a:off x="1569028" y="2008970"/>
                <a:ext cx="3106165" cy="1318823"/>
              </a:xfrm>
              <a:prstGeom prst="rect">
                <a:avLst/>
              </a:prstGeom>
              <a:solidFill>
                <a:schemeClr val="bg2">
                  <a:lumMod val="40000"/>
                  <a:lumOff val="60000"/>
                  <a:alpha val="20000"/>
                </a:schemeClr>
              </a:solidFill>
              <a:ln w="19050">
                <a:solidFill>
                  <a:schemeClr val="bg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𝑼𝑴𝑷𝒀</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𝟎</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nary>
                        <m:naryPr>
                          <m:chr m:val="∑"/>
                          <m:limLoc m:val="undOv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𝒐𝒃𝒋</m:t>
                              </m:r>
                            </m:sub>
                          </m:sSub>
                        </m:sup>
                        <m:e>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𝒎</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𝒍𝒊𝒇𝒆</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e>
                      </m:nary>
                    </m:oMath>
                  </m:oMathPara>
                </a14:m>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𝒏</m:t>
                        </m:r>
                      </m:e>
                      <m:sub>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𝒐𝒃𝒋</m:t>
                        </m:r>
                      </m:sub>
                    </m:sSub>
                  </m:oMath>
                </a14:m>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number of  uncontrolled objects</a:t>
                </a: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mc:Choice>
        <mc:Fallback xmlns="">
          <p:sp>
            <p:nvSpPr>
              <p:cNvPr id="4" name="TextBox 3">
                <a:extLst>
                  <a:ext uri="{FF2B5EF4-FFF2-40B4-BE49-F238E27FC236}">
                    <a16:creationId xmlns:a16="http://schemas.microsoft.com/office/drawing/2014/main" id="{40B4B321-C304-AAC0-9118-64BD37A17A34}"/>
                  </a:ext>
                </a:extLst>
              </p:cNvPr>
              <p:cNvSpPr txBox="1">
                <a:spLocks noRot="1" noChangeAspect="1" noMove="1" noResize="1" noEditPoints="1" noAdjustHandles="1" noChangeArrowheads="1" noChangeShapeType="1" noTextEdit="1"/>
              </p:cNvSpPr>
              <p:nvPr/>
            </p:nvSpPr>
            <p:spPr>
              <a:xfrm>
                <a:off x="1569028" y="2008970"/>
                <a:ext cx="3106165" cy="1318823"/>
              </a:xfrm>
              <a:prstGeom prst="rect">
                <a:avLst/>
              </a:prstGeom>
              <a:blipFill>
                <a:blip r:embed="rId5"/>
                <a:stretch>
                  <a:fillRect b="-1370"/>
                </a:stretch>
              </a:blipFill>
              <a:ln w="19050">
                <a:solidFill>
                  <a:schemeClr val="bg2">
                    <a:lumMod val="75000"/>
                  </a:schemeClr>
                </a:solid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A403388E-02AF-7561-3CE8-567CFA8B8841}"/>
              </a:ext>
            </a:extLst>
          </p:cNvPr>
          <p:cNvPicPr>
            <a:picLocks noChangeAspect="1"/>
          </p:cNvPicPr>
          <p:nvPr/>
        </p:nvPicPr>
        <p:blipFill>
          <a:blip r:embed="rId6"/>
          <a:stretch>
            <a:fillRect/>
          </a:stretch>
        </p:blipFill>
        <p:spPr>
          <a:xfrm>
            <a:off x="593409" y="3990841"/>
            <a:ext cx="5213982" cy="2333113"/>
          </a:xfrm>
          <a:prstGeom prst="rect">
            <a:avLst/>
          </a:prstGeom>
        </p:spPr>
      </p:pic>
      <p:sp>
        <p:nvSpPr>
          <p:cNvPr id="11" name="TextBox 10">
            <a:extLst>
              <a:ext uri="{FF2B5EF4-FFF2-40B4-BE49-F238E27FC236}">
                <a16:creationId xmlns:a16="http://schemas.microsoft.com/office/drawing/2014/main" id="{C1A59901-AA92-668A-1D37-ADD0C2C57EA2}"/>
              </a:ext>
            </a:extLst>
          </p:cNvPr>
          <p:cNvSpPr txBox="1"/>
          <p:nvPr/>
        </p:nvSpPr>
        <p:spPr>
          <a:xfrm>
            <a:off x="724139" y="3685042"/>
            <a:ext cx="495252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Constellation Disposal Method Comparison Example</a:t>
            </a:r>
            <a:endPar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438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Undisposed Mass Per Year (UMPY)</a:t>
            </a:r>
          </a:p>
        </p:txBody>
      </p:sp>
      <p:sp>
        <p:nvSpPr>
          <p:cNvPr id="10" name="Text Placeholder 9"/>
          <p:cNvSpPr>
            <a:spLocks noGrp="1"/>
          </p:cNvSpPr>
          <p:nvPr>
            <p:ph type="body" sz="quarter" idx="16"/>
          </p:nvPr>
        </p:nvSpPr>
        <p:spPr>
          <a:prstGeom prst="rect">
            <a:avLst/>
          </a:prstGeom>
        </p:spPr>
        <p:txBody>
          <a:bodyPr/>
          <a:lstStyle/>
          <a:p>
            <a:pPr lvl="0"/>
            <a:r>
              <a:rPr lang="en-US"/>
              <a:t>Non-linear Formulation</a:t>
            </a:r>
          </a:p>
        </p:txBody>
      </p:sp>
      <mc:AlternateContent xmlns:mc="http://schemas.openxmlformats.org/markup-compatibility/2006" xmlns:a14="http://schemas.microsoft.com/office/drawing/2010/main">
        <mc:Choice Requires="a14">
          <p:sp>
            <p:nvSpPr>
              <p:cNvPr id="9" name="Content Placeholder 8"/>
              <p:cNvSpPr>
                <a:spLocks noGrp="1"/>
              </p:cNvSpPr>
              <p:nvPr>
                <p:ph sz="quarter" idx="15"/>
              </p:nvPr>
            </p:nvSpPr>
            <p:spPr>
              <a:xfrm>
                <a:off x="334533" y="1137725"/>
                <a:ext cx="5390405" cy="4798717"/>
              </a:xfrm>
            </p:spPr>
            <p:txBody>
              <a:bodyPr/>
              <a:lstStyle/>
              <a:p>
                <a:pPr>
                  <a:spcBef>
                    <a:spcPts val="600"/>
                  </a:spcBef>
                  <a:spcAft>
                    <a:spcPts val="600"/>
                  </a:spcAft>
                </a:pPr>
                <a:r>
                  <a:rPr lang="en-US"/>
                  <a:t>Non-linear scaling factor </a:t>
                </a:r>
                <a14:m>
                  <m:oMath xmlns:m="http://schemas.openxmlformats.org/officeDocument/2006/math">
                    <m:sSub>
                      <m:sSubPr>
                        <m:ctrlPr>
                          <a:rPr lang="en-US" sz="1800" b="1" i="1" smtClean="0">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𝒀</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𝒊</m:t>
                        </m:r>
                      </m:sub>
                    </m:sSub>
                  </m:oMath>
                </a14:m>
                <a:r>
                  <a:rPr lang="en-US"/>
                  <a:t> used to modify effect of lifetime </a:t>
                </a:r>
              </a:p>
              <a:p>
                <a:pPr>
                  <a:spcBef>
                    <a:spcPts val="600"/>
                  </a:spcBef>
                  <a:spcAft>
                    <a:spcPts val="600"/>
                  </a:spcAft>
                </a:pPr>
                <a:r>
                  <a:rPr lang="en-US"/>
                  <a:t>Degree of non-linearity is dependent on </a:t>
                </a:r>
                <a14:m>
                  <m:oMath xmlns:m="http://schemas.openxmlformats.org/officeDocument/2006/math">
                    <m:r>
                      <a:rPr lang="en-US" b="1" i="1" smtClean="0">
                        <a:effectLst/>
                        <a:latin typeface="Cambria Math" panose="02040503050406030204" pitchFamily="18" charset="0"/>
                        <a:ea typeface="Times" panose="02020603050405020304" pitchFamily="18" charset="0"/>
                        <a:cs typeface="Calibri" panose="020F0502020204030204" pitchFamily="34" charset="0"/>
                      </a:rPr>
                      <m:t>𝑿</m:t>
                    </m:r>
                  </m:oMath>
                </a14:m>
                <a:endParaRPr lang="en-US"/>
              </a:p>
              <a:p>
                <a:pPr lvl="1">
                  <a:spcBef>
                    <a:spcPts val="600"/>
                  </a:spcBef>
                  <a:spcAft>
                    <a:spcPts val="600"/>
                  </a:spcAft>
                </a:pPr>
                <a14:m>
                  <m:oMath xmlns:m="http://schemas.openxmlformats.org/officeDocument/2006/math">
                    <m:sSub>
                      <m:sSubPr>
                        <m:ctrlPr>
                          <a:rPr lang="en-US" b="1" i="1" smtClean="0">
                            <a:effectLst/>
                            <a:latin typeface="Cambria Math" panose="02040503050406030204" pitchFamily="18" charset="0"/>
                            <a:cs typeface="Calibri" panose="020F0502020204030204" pitchFamily="34" charset="0"/>
                          </a:rPr>
                        </m:ctrlPr>
                      </m:sSubPr>
                      <m:e>
                        <m:r>
                          <a:rPr lang="en-US" b="1" i="1">
                            <a:effectLst/>
                            <a:latin typeface="Cambria Math" panose="02040503050406030204" pitchFamily="18" charset="0"/>
                            <a:ea typeface="Times" panose="02020603050405020304" pitchFamily="18" charset="0"/>
                            <a:cs typeface="Calibri" panose="020F0502020204030204" pitchFamily="34" charset="0"/>
                          </a:rPr>
                          <m:t>𝑼𝑴𝑷𝒀</m:t>
                        </m:r>
                      </m:e>
                      <m:sub>
                        <m:r>
                          <a:rPr lang="en-US" b="1" i="1">
                            <a:effectLst/>
                            <a:latin typeface="Cambria Math" panose="02040503050406030204" pitchFamily="18" charset="0"/>
                            <a:ea typeface="Times" panose="02020603050405020304" pitchFamily="18" charset="0"/>
                            <a:cs typeface="Calibri" panose="020F0502020204030204" pitchFamily="34" charset="0"/>
                          </a:rPr>
                          <m:t>𝑿</m:t>
                        </m:r>
                      </m:sub>
                    </m:sSub>
                    <m:r>
                      <a:rPr lang="en-US" b="1" i="1" smtClean="0">
                        <a:effectLst/>
                        <a:latin typeface="Cambria Math" panose="02040503050406030204" pitchFamily="18" charset="0"/>
                        <a:ea typeface="Cambria Math" panose="02040503050406030204" pitchFamily="18" charset="0"/>
                        <a:cs typeface="Calibri" panose="020F0502020204030204" pitchFamily="34" charset="0"/>
                      </a:rPr>
                      <m:t>→</m:t>
                    </m:r>
                  </m:oMath>
                </a14:m>
                <a:r>
                  <a:rPr lang="en-US"/>
                  <a:t> </a:t>
                </a:r>
                <a14:m>
                  <m:oMath xmlns:m="http://schemas.openxmlformats.org/officeDocument/2006/math">
                    <m:r>
                      <a:rPr lang="en-US" b="1" i="1">
                        <a:latin typeface="Cambria Math" panose="02040503050406030204" pitchFamily="18" charset="0"/>
                      </a:rPr>
                      <m:t>𝑼𝑴𝑷𝒀</m:t>
                    </m:r>
                  </m:oMath>
                </a14:m>
                <a:r>
                  <a:rPr lang="en-US"/>
                  <a:t>  as  </a:t>
                </a:r>
                <a14:m>
                  <m:oMath xmlns:m="http://schemas.openxmlformats.org/officeDocument/2006/math">
                    <m:r>
                      <a:rPr lang="en-US" b="1" i="1">
                        <a:latin typeface="Cambria Math" panose="02040503050406030204" pitchFamily="18" charset="0"/>
                        <a:ea typeface="Times" panose="02020603050405020304" pitchFamily="18" charset="0"/>
                        <a:cs typeface="Calibri" panose="020F0502020204030204" pitchFamily="34" charset="0"/>
                      </a:rPr>
                      <m:t>𝑿</m:t>
                    </m:r>
                    <m:r>
                      <a:rPr lang="en-US" b="1" i="1" smtClean="0">
                        <a:latin typeface="Cambria Math" panose="02040503050406030204" pitchFamily="18" charset="0"/>
                        <a:ea typeface="Cambria Math" panose="02040503050406030204" pitchFamily="18" charset="0"/>
                        <a:cs typeface="Calibri" panose="020F0502020204030204" pitchFamily="34" charset="0"/>
                      </a:rPr>
                      <m:t>→</m:t>
                    </m:r>
                    <m:r>
                      <a:rPr lang="en-US" b="1" i="1" smtClean="0">
                        <a:latin typeface="Cambria Math" panose="02040503050406030204" pitchFamily="18" charset="0"/>
                        <a:ea typeface="Cambria Math" panose="02040503050406030204" pitchFamily="18" charset="0"/>
                        <a:cs typeface="Calibri" panose="020F0502020204030204" pitchFamily="34" charset="0"/>
                      </a:rPr>
                      <m:t>𝟎</m:t>
                    </m:r>
                  </m:oMath>
                </a14:m>
                <a:endParaRPr lang="en-US"/>
              </a:p>
              <a:p>
                <a:pPr lvl="1">
                  <a:spcBef>
                    <a:spcPts val="600"/>
                  </a:spcBef>
                  <a:spcAft>
                    <a:spcPts val="600"/>
                  </a:spcAft>
                </a:pPr>
                <a:endParaRPr lang="en-US"/>
              </a:p>
              <a:p>
                <a:pPr lvl="1">
                  <a:spcBef>
                    <a:spcPts val="600"/>
                  </a:spcBef>
                  <a:spcAft>
                    <a:spcPts val="600"/>
                  </a:spcAft>
                </a:pPr>
                <a:endParaRPr lang="en-US" sz="1400"/>
              </a:p>
            </p:txBody>
          </p:sp>
        </mc:Choice>
        <mc:Fallback xmlns="">
          <p:sp>
            <p:nvSpPr>
              <p:cNvPr id="9" name="Content Placeholder 8"/>
              <p:cNvSpPr>
                <a:spLocks noGrp="1" noRot="1" noChangeAspect="1" noMove="1" noResize="1" noEditPoints="1" noAdjustHandles="1" noChangeArrowheads="1" noChangeShapeType="1" noTextEdit="1"/>
              </p:cNvSpPr>
              <p:nvPr>
                <p:ph sz="quarter" idx="15"/>
              </p:nvPr>
            </p:nvSpPr>
            <p:spPr>
              <a:xfrm>
                <a:off x="334533" y="1137725"/>
                <a:ext cx="5390405" cy="4798717"/>
              </a:xfrm>
              <a:blipFill>
                <a:blip r:embed="rId3"/>
                <a:stretch>
                  <a:fillRect l="-1357" t="-1906" r="-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6E83136-4F91-06EE-2737-AFC4BDFD5A89}"/>
                  </a:ext>
                </a:extLst>
              </p:cNvPr>
              <p:cNvSpPr txBox="1"/>
              <p:nvPr/>
            </p:nvSpPr>
            <p:spPr>
              <a:xfrm>
                <a:off x="689552" y="2922637"/>
                <a:ext cx="4888288" cy="784125"/>
              </a:xfrm>
              <a:prstGeom prst="rect">
                <a:avLst/>
              </a:prstGeom>
              <a:solidFill>
                <a:srgbClr val="648FFF">
                  <a:alpha val="27000"/>
                </a:srgbClr>
              </a:solidFill>
              <a:ln w="25400">
                <a:solidFill>
                  <a:srgbClr val="648FFF"/>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𝑼𝑴𝑷𝒀</m:t>
                      </m:r>
                      <m:r>
                        <a:rPr lang="en-US" sz="1600" b="1" i="0">
                          <a:latin typeface="Cambria Math" panose="02040503050406030204" pitchFamily="18" charset="0"/>
                        </a:rPr>
                        <m:t> =</m:t>
                      </m:r>
                      <m:f>
                        <m:fPr>
                          <m:ctrlPr>
                            <a:rPr lang="en-US" sz="1600" b="1" i="1">
                              <a:solidFill>
                                <a:srgbClr val="836967"/>
                              </a:solidFill>
                              <a:latin typeface="Cambria Math" panose="02040503050406030204" pitchFamily="18" charset="0"/>
                            </a:rPr>
                          </m:ctrlPr>
                        </m:fPr>
                        <m:num>
                          <m:r>
                            <a:rPr lang="en-US" sz="1600" b="1" i="0">
                              <a:latin typeface="Cambria Math" panose="02040503050406030204" pitchFamily="18" charset="0"/>
                            </a:rPr>
                            <m:t>𝟏</m:t>
                          </m:r>
                        </m:num>
                        <m:den>
                          <m:sSub>
                            <m:sSubPr>
                              <m:ctrlPr>
                                <a:rPr lang="en-US" sz="1600" b="1" i="1">
                                  <a:solidFill>
                                    <a:srgbClr val="836967"/>
                                  </a:solidFill>
                                  <a:latin typeface="Cambria Math" panose="02040503050406030204" pitchFamily="18" charset="0"/>
                                </a:rPr>
                              </m:ctrlPr>
                            </m:sSubPr>
                            <m:e>
                              <m:r>
                                <a:rPr lang="en-US" sz="1600" b="1" i="1">
                                  <a:latin typeface="Cambria Math" panose="02040503050406030204" pitchFamily="18" charset="0"/>
                                </a:rPr>
                                <m:t>𝒕</m:t>
                              </m:r>
                            </m:e>
                            <m:sub>
                              <m:r>
                                <a:rPr lang="en-US" sz="1600" b="1" i="1">
                                  <a:latin typeface="Cambria Math" panose="02040503050406030204" pitchFamily="18" charset="0"/>
                                </a:rPr>
                                <m:t>𝒔𝒊𝒎</m:t>
                              </m:r>
                            </m:sub>
                          </m:sSub>
                        </m:den>
                      </m:f>
                      <m:nary>
                        <m:naryPr>
                          <m:chr m:val="∑"/>
                          <m:limLoc m:val="undOvr"/>
                          <m:ctrlPr>
                            <a:rPr lang="en-US" sz="1600" b="1" i="1">
                              <a:latin typeface="Cambria Math" panose="02040503050406030204" pitchFamily="18" charset="0"/>
                            </a:rPr>
                          </m:ctrlPr>
                        </m:naryPr>
                        <m:sub>
                          <m:r>
                            <a:rPr lang="en-US" sz="1600" b="1" i="1">
                              <a:latin typeface="Cambria Math" panose="02040503050406030204" pitchFamily="18" charset="0"/>
                            </a:rPr>
                            <m:t>𝒊</m:t>
                          </m:r>
                          <m:r>
                            <a:rPr lang="en-US" sz="1600" b="1" i="0">
                              <a:latin typeface="Cambria Math" panose="02040503050406030204" pitchFamily="18" charset="0"/>
                            </a:rPr>
                            <m:t>=</m:t>
                          </m:r>
                          <m:r>
                            <a:rPr lang="en-US" sz="1600" b="1" i="0">
                              <a:latin typeface="Cambria Math" panose="02040503050406030204" pitchFamily="18" charset="0"/>
                            </a:rPr>
                            <m:t>𝟏</m:t>
                          </m:r>
                        </m:sub>
                        <m:sup>
                          <m:sSub>
                            <m:sSubPr>
                              <m:ctrlPr>
                                <a:rPr lang="en-US" sz="1600" b="1" i="1">
                                  <a:solidFill>
                                    <a:srgbClr val="836967"/>
                                  </a:solidFill>
                                  <a:latin typeface="Cambria Math" panose="02040503050406030204" pitchFamily="18" charset="0"/>
                                </a:rPr>
                              </m:ctrlPr>
                            </m:sSubPr>
                            <m:e>
                              <m:r>
                                <a:rPr lang="en-US" sz="1600" b="1" i="1">
                                  <a:latin typeface="Cambria Math" panose="02040503050406030204" pitchFamily="18" charset="0"/>
                                </a:rPr>
                                <m:t>𝒏</m:t>
                              </m:r>
                            </m:e>
                            <m:sub>
                              <m:r>
                                <a:rPr lang="en-US" sz="1600" b="1" i="1">
                                  <a:latin typeface="Cambria Math" panose="02040503050406030204" pitchFamily="18" charset="0"/>
                                </a:rPr>
                                <m:t>𝒐𝒃𝒋</m:t>
                              </m:r>
                            </m:sub>
                          </m:sSub>
                        </m:sup>
                        <m:e>
                          <m:sSub>
                            <m:sSubPr>
                              <m:ctrlPr>
                                <a:rPr lang="en-US" sz="1600" b="1" i="1">
                                  <a:solidFill>
                                    <a:srgbClr val="836967"/>
                                  </a:solidFill>
                                  <a:latin typeface="Cambria Math" panose="02040503050406030204" pitchFamily="18" charset="0"/>
                                </a:rPr>
                              </m:ctrlPr>
                            </m:sSubPr>
                            <m:e>
                              <m:r>
                                <a:rPr lang="en-US" sz="1600" b="1" i="1">
                                  <a:latin typeface="Cambria Math" panose="02040503050406030204" pitchFamily="18" charset="0"/>
                                </a:rPr>
                                <m:t>𝒎</m:t>
                              </m:r>
                            </m:e>
                            <m:sub>
                              <m:r>
                                <a:rPr lang="en-US" sz="1600" b="1" i="1">
                                  <a:latin typeface="Cambria Math" panose="02040503050406030204" pitchFamily="18" charset="0"/>
                                </a:rPr>
                                <m:t>𝒊</m:t>
                              </m:r>
                            </m:sub>
                          </m:sSub>
                          <m:f>
                            <m:fPr>
                              <m:ctrlPr>
                                <a:rPr lang="en-US" sz="1600" b="1" i="1">
                                  <a:solidFill>
                                    <a:srgbClr val="836967"/>
                                  </a:solidFill>
                                  <a:latin typeface="Cambria Math" panose="02040503050406030204" pitchFamily="18" charset="0"/>
                                </a:rPr>
                              </m:ctrlPr>
                            </m:fPr>
                            <m:num>
                              <m:sSub>
                                <m:sSubPr>
                                  <m:ctrlPr>
                                    <a:rPr lang="en-US" sz="1600" b="1" i="1">
                                      <a:solidFill>
                                        <a:srgbClr val="836967"/>
                                      </a:solidFill>
                                      <a:latin typeface="Cambria Math" panose="02040503050406030204" pitchFamily="18" charset="0"/>
                                    </a:rPr>
                                  </m:ctrlPr>
                                </m:sSubPr>
                                <m:e>
                                  <m:r>
                                    <a:rPr lang="en-US" sz="1600" b="1" i="1">
                                      <a:latin typeface="Cambria Math" panose="02040503050406030204" pitchFamily="18" charset="0"/>
                                    </a:rPr>
                                    <m:t>𝒍𝒊𝒇𝒆</m:t>
                                  </m:r>
                                </m:e>
                                <m:sub>
                                  <m:r>
                                    <a:rPr lang="en-US" sz="1600" b="1" i="1">
                                      <a:latin typeface="Cambria Math" panose="02040503050406030204" pitchFamily="18" charset="0"/>
                                    </a:rPr>
                                    <m:t>𝒊</m:t>
                                  </m:r>
                                </m:sub>
                              </m:sSub>
                            </m:num>
                            <m:den>
                              <m:sSub>
                                <m:sSubPr>
                                  <m:ctrlPr>
                                    <a:rPr lang="en-US" sz="1600" b="1" i="1">
                                      <a:solidFill>
                                        <a:srgbClr val="836967"/>
                                      </a:solidFill>
                                      <a:latin typeface="Cambria Math" panose="02040503050406030204" pitchFamily="18" charset="0"/>
                                    </a:rPr>
                                  </m:ctrlPr>
                                </m:sSubPr>
                                <m:e>
                                  <m:r>
                                    <a:rPr lang="en-US" sz="1600" b="1" i="1">
                                      <a:latin typeface="Cambria Math" panose="02040503050406030204" pitchFamily="18" charset="0"/>
                                    </a:rPr>
                                    <m:t>𝒕</m:t>
                                  </m:r>
                                </m:e>
                                <m:sub>
                                  <m:r>
                                    <a:rPr lang="en-US" sz="1600" b="1" i="1">
                                      <a:latin typeface="Cambria Math" panose="02040503050406030204" pitchFamily="18" charset="0"/>
                                    </a:rPr>
                                    <m:t>𝒔𝒊𝒎</m:t>
                                  </m:r>
                                </m:sub>
                              </m:sSub>
                            </m:den>
                          </m:f>
                        </m:e>
                      </m:nary>
                    </m:oMath>
                  </m:oMathPara>
                </a14:m>
                <a:endParaRPr lang="en-US" sz="1600" b="1"/>
              </a:p>
            </p:txBody>
          </p:sp>
        </mc:Choice>
        <mc:Fallback xmlns="">
          <p:sp>
            <p:nvSpPr>
              <p:cNvPr id="6" name="TextBox 5">
                <a:extLst>
                  <a:ext uri="{FF2B5EF4-FFF2-40B4-BE49-F238E27FC236}">
                    <a16:creationId xmlns:a16="http://schemas.microsoft.com/office/drawing/2014/main" id="{86E83136-4F91-06EE-2737-AFC4BDFD5A89}"/>
                  </a:ext>
                </a:extLst>
              </p:cNvPr>
              <p:cNvSpPr txBox="1">
                <a:spLocks noRot="1" noChangeAspect="1" noMove="1" noResize="1" noEditPoints="1" noAdjustHandles="1" noChangeArrowheads="1" noChangeShapeType="1" noTextEdit="1"/>
              </p:cNvSpPr>
              <p:nvPr/>
            </p:nvSpPr>
            <p:spPr>
              <a:xfrm>
                <a:off x="689552" y="2922637"/>
                <a:ext cx="4888288" cy="784125"/>
              </a:xfrm>
              <a:prstGeom prst="rect">
                <a:avLst/>
              </a:prstGeom>
              <a:blipFill>
                <a:blip r:embed="rId4"/>
                <a:stretch>
                  <a:fillRect/>
                </a:stretch>
              </a:blipFill>
              <a:ln w="25400">
                <a:solidFill>
                  <a:srgbClr val="648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ED8ED72-7AA0-EC50-B2DC-E0E74C7A21DC}"/>
                  </a:ext>
                </a:extLst>
              </p:cNvPr>
              <p:cNvSpPr txBox="1"/>
              <p:nvPr/>
            </p:nvSpPr>
            <p:spPr>
              <a:xfrm>
                <a:off x="689552" y="4137714"/>
                <a:ext cx="4888288" cy="1755224"/>
              </a:xfrm>
              <a:prstGeom prst="rect">
                <a:avLst/>
              </a:prstGeom>
              <a:solidFill>
                <a:srgbClr val="FFB000">
                  <a:alpha val="27000"/>
                </a:srgbClr>
              </a:solidFill>
              <a:ln w="25400">
                <a:solidFill>
                  <a:srgbClr val="FFB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𝑼𝑴𝑷𝒀</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𝑿</m:t>
                          </m:r>
                        </m:sub>
                      </m:sSub>
                      <m:r>
                        <a:rPr lang="en-US" sz="1800" b="1">
                          <a:effectLst/>
                          <a:latin typeface="Cambria Math" panose="02040503050406030204" pitchFamily="18" charset="0"/>
                          <a:ea typeface="Times" panose="02020603050405020304" pitchFamily="18" charset="0"/>
                          <a:cs typeface="Calibri" panose="020F0502020204030204" pitchFamily="34" charset="0"/>
                        </a:rPr>
                        <m:t> </m:t>
                      </m:r>
                      <m:r>
                        <a:rPr lang="en-US" sz="1800" b="1"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1800" b="1"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1800" b="1" i="1">
                              <a:effectLst/>
                              <a:latin typeface="Cambria Math" panose="02040503050406030204" pitchFamily="18" charset="0"/>
                              <a:ea typeface="Cambria Math" panose="02040503050406030204" pitchFamily="18" charset="0"/>
                              <a:cs typeface="Cambria Math" panose="02040503050406030204" pitchFamily="18" charset="0"/>
                            </a:rPr>
                            <m:t>𝟏</m:t>
                          </m:r>
                        </m:num>
                        <m:den>
                          <m:sSub>
                            <m:sSubPr>
                              <m:ctrlPr>
                                <a:rPr lang="en-US" sz="1800" b="1"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1800" b="1" i="1">
                                  <a:effectLst/>
                                  <a:latin typeface="Cambria Math" panose="02040503050406030204" pitchFamily="18" charset="0"/>
                                  <a:ea typeface="Cambria Math" panose="02040503050406030204" pitchFamily="18" charset="0"/>
                                  <a:cs typeface="Cambria Math" panose="02040503050406030204" pitchFamily="18" charset="0"/>
                                </a:rPr>
                                <m:t>𝒕</m:t>
                              </m:r>
                            </m:e>
                            <m:sub>
                              <m:r>
                                <a:rPr lang="en-US" sz="1800" b="1" i="1">
                                  <a:effectLst/>
                                  <a:latin typeface="Cambria Math" panose="02040503050406030204" pitchFamily="18" charset="0"/>
                                  <a:ea typeface="Cambria Math" panose="02040503050406030204" pitchFamily="18" charset="0"/>
                                  <a:cs typeface="Cambria Math" panose="02040503050406030204" pitchFamily="18" charset="0"/>
                                </a:rPr>
                                <m:t>𝒔𝒊𝒎</m:t>
                              </m:r>
                            </m:sub>
                          </m:sSub>
                        </m:den>
                      </m:f>
                      <m:nary>
                        <m:naryPr>
                          <m:chr m:val="∑"/>
                          <m:limLoc m:val="undOvr"/>
                          <m:ctrlPr>
                            <a:rPr lang="en-US" sz="1800" b="1" i="1">
                              <a:effectLst/>
                              <a:latin typeface="Cambria Math" panose="02040503050406030204" pitchFamily="18" charset="0"/>
                              <a:cs typeface="Calibri" panose="020F0502020204030204" pitchFamily="34" charset="0"/>
                            </a:rPr>
                          </m:ctrlPr>
                        </m:naryPr>
                        <m:sub>
                          <m:r>
                            <a:rPr lang="en-US" sz="1800" b="1" i="1">
                              <a:effectLst/>
                              <a:latin typeface="Cambria Math" panose="02040503050406030204" pitchFamily="18" charset="0"/>
                              <a:ea typeface="Times" panose="02020603050405020304" pitchFamily="18" charset="0"/>
                              <a:cs typeface="Calibri" panose="020F0502020204030204" pitchFamily="34" charset="0"/>
                            </a:rPr>
                            <m:t>𝒊</m:t>
                          </m:r>
                          <m:r>
                            <a:rPr lang="en-US" sz="1800" b="1" i="1">
                              <a:effectLst/>
                              <a:latin typeface="Cambria Math" panose="02040503050406030204" pitchFamily="18" charset="0"/>
                              <a:ea typeface="Times" panose="02020603050405020304" pitchFamily="18" charset="0"/>
                              <a:cs typeface="Calibri" panose="020F0502020204030204" pitchFamily="34" charset="0"/>
                            </a:rPr>
                            <m:t>=</m:t>
                          </m:r>
                          <m:r>
                            <a:rPr lang="en-US" sz="1800" b="1" i="1">
                              <a:effectLst/>
                              <a:latin typeface="Cambria Math" panose="02040503050406030204" pitchFamily="18" charset="0"/>
                              <a:ea typeface="Times" panose="02020603050405020304" pitchFamily="18" charset="0"/>
                              <a:cs typeface="Calibri" panose="020F0502020204030204" pitchFamily="34" charset="0"/>
                            </a:rPr>
                            <m:t>𝟏</m:t>
                          </m:r>
                        </m:sub>
                        <m:sup>
                          <m:sSub>
                            <m:sSubPr>
                              <m:ctrlPr>
                                <a:rPr lang="en-US" sz="1800" b="1" i="1">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𝒏</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𝒐𝒃𝒋</m:t>
                              </m:r>
                            </m:sub>
                          </m:sSub>
                        </m:sup>
                        <m:e>
                          <m:sSub>
                            <m:sSubPr>
                              <m:ctrlPr>
                                <a:rPr lang="en-US" sz="1800" b="1" i="1">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𝒎</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𝒊</m:t>
                              </m:r>
                            </m:sub>
                          </m:sSub>
                          <m:sSub>
                            <m:sSubPr>
                              <m:ctrlPr>
                                <a:rPr lang="en-US" sz="1800" b="1" i="1">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𝒀</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𝒊</m:t>
                              </m:r>
                            </m:sub>
                          </m:sSub>
                        </m:e>
                      </m:nary>
                    </m:oMath>
                  </m:oMathPara>
                </a14:m>
                <a:endParaRPr lang="en-US" sz="1800" b="1" i="1">
                  <a:effectLst/>
                  <a:latin typeface="Cambria Math" panose="02040503050406030204" pitchFamily="18" charset="0"/>
                  <a:ea typeface="Times" panose="02020603050405020304" pitchFamily="18" charset="0"/>
                  <a:cs typeface="Calibri" panose="020F0502020204030204" pitchFamily="34" charset="0"/>
                </a:endParaRPr>
              </a:p>
              <a:p>
                <a:endParaRPr lang="en-US" sz="1000" b="1" i="1">
                  <a:effectLst/>
                  <a:latin typeface="Cambria Math" panose="02040503050406030204" pitchFamily="18" charset="0"/>
                  <a:ea typeface="Times" panose="020206030504050203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sz="1800" b="1" i="1">
                          <a:effectLst/>
                          <a:latin typeface="Cambria Math" panose="02040503050406030204" pitchFamily="18" charset="0"/>
                          <a:ea typeface="Times" panose="02020603050405020304" pitchFamily="18" charset="0"/>
                          <a:cs typeface="Calibri" panose="020F0502020204030204" pitchFamily="34" charset="0"/>
                        </a:rPr>
                        <m:t>  </m:t>
                      </m:r>
                      <m:sSub>
                        <m:sSubPr>
                          <m:ctrlPr>
                            <a:rPr lang="en-US" sz="1800" b="1" i="1">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𝒀</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𝒊</m:t>
                          </m:r>
                        </m:sub>
                      </m:sSub>
                      <m:r>
                        <a:rPr lang="en-US" sz="1800" b="1" i="1">
                          <a:effectLst/>
                          <a:latin typeface="Cambria Math" panose="02040503050406030204" pitchFamily="18" charset="0"/>
                          <a:ea typeface="Times" panose="02020603050405020304" pitchFamily="18" charset="0"/>
                          <a:cs typeface="Calibri" panose="020F0502020204030204" pitchFamily="34" charset="0"/>
                        </a:rPr>
                        <m:t>=</m:t>
                      </m:r>
                      <m:f>
                        <m:fPr>
                          <m:ctrlPr>
                            <a:rPr lang="en-US" sz="1800" b="1" i="1">
                              <a:effectLst/>
                              <a:latin typeface="Cambria Math" panose="02040503050406030204" pitchFamily="18" charset="0"/>
                              <a:cs typeface="Calibri" panose="020F0502020204030204" pitchFamily="34" charset="0"/>
                            </a:rPr>
                          </m:ctrlPr>
                        </m:fPr>
                        <m:num>
                          <m:sSup>
                            <m:sSupPr>
                              <m:ctrlPr>
                                <a:rPr lang="en-US" sz="1800" b="1" i="1">
                                  <a:effectLst/>
                                  <a:latin typeface="Cambria Math" panose="02040503050406030204" pitchFamily="18" charset="0"/>
                                  <a:cs typeface="Calibri" panose="020F0502020204030204" pitchFamily="34" charset="0"/>
                                </a:rPr>
                              </m:ctrlPr>
                            </m:sSupPr>
                            <m:e>
                              <m:r>
                                <a:rPr lang="en-US" sz="1800" b="1" i="1">
                                  <a:effectLst/>
                                  <a:latin typeface="Cambria Math" panose="02040503050406030204" pitchFamily="18" charset="0"/>
                                  <a:ea typeface="Times" panose="02020603050405020304" pitchFamily="18" charset="0"/>
                                  <a:cs typeface="Calibri" panose="020F0502020204030204" pitchFamily="34" charset="0"/>
                                </a:rPr>
                                <m:t>𝒆</m:t>
                              </m:r>
                            </m:e>
                            <m:sup>
                              <m:r>
                                <a:rPr lang="en-US" sz="1800" b="1" i="1">
                                  <a:effectLst/>
                                  <a:latin typeface="Cambria Math" panose="02040503050406030204" pitchFamily="18" charset="0"/>
                                  <a:ea typeface="Times" panose="02020603050405020304" pitchFamily="18" charset="0"/>
                                  <a:cs typeface="Calibri" panose="020F0502020204030204" pitchFamily="34" charset="0"/>
                                </a:rPr>
                                <m:t>𝑿</m:t>
                              </m:r>
                              <m:d>
                                <m:dPr>
                                  <m:ctrlPr>
                                    <a:rPr lang="en-US" sz="1800" b="1" i="1">
                                      <a:effectLst/>
                                      <a:latin typeface="Cambria Math" panose="02040503050406030204" pitchFamily="18" charset="0"/>
                                      <a:cs typeface="Calibri" panose="020F0502020204030204" pitchFamily="34" charset="0"/>
                                    </a:rPr>
                                  </m:ctrlPr>
                                </m:dPr>
                                <m:e>
                                  <m:f>
                                    <m:fPr>
                                      <m:ctrlPr>
                                        <a:rPr lang="en-US" sz="1800" b="1" i="1">
                                          <a:effectLst/>
                                          <a:latin typeface="Cambria Math" panose="02040503050406030204" pitchFamily="18" charset="0"/>
                                          <a:cs typeface="Calibri" panose="020F0502020204030204" pitchFamily="34" charset="0"/>
                                        </a:rPr>
                                      </m:ctrlPr>
                                    </m:fPr>
                                    <m:num>
                                      <m:sSub>
                                        <m:sSubPr>
                                          <m:ctrlPr>
                                            <a:rPr lang="en-US" sz="1800" b="1" i="1">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𝒍𝒊𝒇𝒆</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𝒊</m:t>
                                          </m:r>
                                        </m:sub>
                                      </m:sSub>
                                    </m:num>
                                    <m:den>
                                      <m:sSub>
                                        <m:sSubPr>
                                          <m:ctrlPr>
                                            <a:rPr lang="en-US" sz="1800" b="1" i="1">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𝒕</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𝒔𝒊𝒎</m:t>
                                          </m:r>
                                        </m:sub>
                                      </m:sSub>
                                    </m:den>
                                  </m:f>
                                </m:e>
                              </m:d>
                            </m:sup>
                          </m:sSup>
                          <m:r>
                            <a:rPr lang="en-US" sz="1800" b="1" i="1">
                              <a:effectLst/>
                              <a:latin typeface="Cambria Math" panose="02040503050406030204" pitchFamily="18" charset="0"/>
                              <a:ea typeface="Times" panose="02020603050405020304" pitchFamily="18" charset="0"/>
                              <a:cs typeface="Calibri" panose="020F0502020204030204" pitchFamily="34" charset="0"/>
                            </a:rPr>
                            <m:t>−</m:t>
                          </m:r>
                          <m:r>
                            <a:rPr lang="en-US" sz="1800" b="1" i="1">
                              <a:effectLst/>
                              <a:latin typeface="Cambria Math" panose="02040503050406030204" pitchFamily="18" charset="0"/>
                              <a:ea typeface="Times" panose="02020603050405020304" pitchFamily="18" charset="0"/>
                              <a:cs typeface="Calibri" panose="020F0502020204030204" pitchFamily="34" charset="0"/>
                            </a:rPr>
                            <m:t>𝟏</m:t>
                          </m:r>
                        </m:num>
                        <m:den>
                          <m:sSup>
                            <m:sSupPr>
                              <m:ctrlPr>
                                <a:rPr lang="en-US" sz="1800" b="1" i="1">
                                  <a:effectLst/>
                                  <a:latin typeface="Cambria Math" panose="02040503050406030204" pitchFamily="18" charset="0"/>
                                  <a:cs typeface="Calibri" panose="020F0502020204030204" pitchFamily="34" charset="0"/>
                                </a:rPr>
                              </m:ctrlPr>
                            </m:sSupPr>
                            <m:e>
                              <m:r>
                                <a:rPr lang="en-US" sz="1800" b="1" i="1">
                                  <a:effectLst/>
                                  <a:latin typeface="Cambria Math" panose="02040503050406030204" pitchFamily="18" charset="0"/>
                                  <a:ea typeface="Times" panose="02020603050405020304" pitchFamily="18" charset="0"/>
                                  <a:cs typeface="Calibri" panose="020F0502020204030204" pitchFamily="34" charset="0"/>
                                </a:rPr>
                                <m:t>𝒆</m:t>
                              </m:r>
                            </m:e>
                            <m:sup>
                              <m:r>
                                <a:rPr lang="en-US" sz="1800" b="1" i="1">
                                  <a:effectLst/>
                                  <a:latin typeface="Cambria Math" panose="02040503050406030204" pitchFamily="18" charset="0"/>
                                  <a:ea typeface="Times" panose="02020603050405020304" pitchFamily="18" charset="0"/>
                                  <a:cs typeface="Calibri" panose="020F0502020204030204" pitchFamily="34" charset="0"/>
                                </a:rPr>
                                <m:t>𝑿</m:t>
                              </m:r>
                            </m:sup>
                          </m:sSup>
                          <m:r>
                            <a:rPr lang="en-US" sz="1800" b="1" i="1">
                              <a:effectLst/>
                              <a:latin typeface="Cambria Math" panose="02040503050406030204" pitchFamily="18" charset="0"/>
                              <a:ea typeface="Times" panose="02020603050405020304" pitchFamily="18" charset="0"/>
                              <a:cs typeface="Calibri" panose="020F0502020204030204" pitchFamily="34" charset="0"/>
                            </a:rPr>
                            <m:t>−</m:t>
                          </m:r>
                          <m:r>
                            <a:rPr lang="en-US" sz="1800" b="1" i="1">
                              <a:effectLst/>
                              <a:latin typeface="Cambria Math" panose="02040503050406030204" pitchFamily="18" charset="0"/>
                              <a:ea typeface="Times" panose="02020603050405020304" pitchFamily="18" charset="0"/>
                              <a:cs typeface="Calibri" panose="020F0502020204030204" pitchFamily="34" charset="0"/>
                            </a:rPr>
                            <m:t>𝟏</m:t>
                          </m:r>
                        </m:den>
                      </m:f>
                      <m:r>
                        <a:rPr lang="en-US" sz="1800" b="1" i="1">
                          <a:effectLst/>
                          <a:latin typeface="Cambria Math" panose="02040503050406030204" pitchFamily="18" charset="0"/>
                          <a:ea typeface="Times" panose="02020603050405020304" pitchFamily="18" charset="0"/>
                          <a:cs typeface="Calibri" panose="020F0502020204030204" pitchFamily="34" charset="0"/>
                        </a:rPr>
                        <m:t> ,  </m:t>
                      </m:r>
                      <m:r>
                        <a:rPr lang="en-US" sz="1800" b="1" i="1">
                          <a:effectLst/>
                          <a:latin typeface="Cambria Math" panose="02040503050406030204" pitchFamily="18" charset="0"/>
                          <a:ea typeface="Times" panose="02020603050405020304" pitchFamily="18" charset="0"/>
                          <a:cs typeface="Calibri" panose="020F0502020204030204" pitchFamily="34" charset="0"/>
                        </a:rPr>
                        <m:t>𝑿</m:t>
                      </m:r>
                      <m:r>
                        <a:rPr lang="en-US" sz="1800" b="1" i="1" smtClean="0">
                          <a:effectLst/>
                          <a:latin typeface="Cambria Math" panose="02040503050406030204" pitchFamily="18" charset="0"/>
                          <a:ea typeface="Times" panose="02020603050405020304" pitchFamily="18" charset="0"/>
                          <a:cs typeface="Calibri" panose="020F0502020204030204" pitchFamily="34" charset="0"/>
                        </a:rPr>
                        <m:t>&gt;</m:t>
                      </m:r>
                      <m:r>
                        <a:rPr lang="en-US" sz="1800" b="1" i="1">
                          <a:effectLst/>
                          <a:latin typeface="Cambria Math" panose="02040503050406030204" pitchFamily="18" charset="0"/>
                          <a:ea typeface="Times" panose="02020603050405020304" pitchFamily="18" charset="0"/>
                          <a:cs typeface="Calibri" panose="020F0502020204030204" pitchFamily="34" charset="0"/>
                        </a:rPr>
                        <m:t>𝟎</m:t>
                      </m:r>
                    </m:oMath>
                  </m:oMathPara>
                </a14:m>
                <a:endParaRPr lang="en-US" sz="1400" b="1"/>
              </a:p>
            </p:txBody>
          </p:sp>
        </mc:Choice>
        <mc:Fallback xmlns="">
          <p:sp>
            <p:nvSpPr>
              <p:cNvPr id="3" name="TextBox 2">
                <a:extLst>
                  <a:ext uri="{FF2B5EF4-FFF2-40B4-BE49-F238E27FC236}">
                    <a16:creationId xmlns:a16="http://schemas.microsoft.com/office/drawing/2014/main" id="{4ED8ED72-7AA0-EC50-B2DC-E0E74C7A21DC}"/>
                  </a:ext>
                </a:extLst>
              </p:cNvPr>
              <p:cNvSpPr txBox="1">
                <a:spLocks noRot="1" noChangeAspect="1" noMove="1" noResize="1" noEditPoints="1" noAdjustHandles="1" noChangeArrowheads="1" noChangeShapeType="1" noTextEdit="1"/>
              </p:cNvSpPr>
              <p:nvPr/>
            </p:nvSpPr>
            <p:spPr>
              <a:xfrm>
                <a:off x="689552" y="4137714"/>
                <a:ext cx="4888288" cy="1755224"/>
              </a:xfrm>
              <a:prstGeom prst="rect">
                <a:avLst/>
              </a:prstGeom>
              <a:blipFill>
                <a:blip r:embed="rId5"/>
                <a:stretch>
                  <a:fillRect/>
                </a:stretch>
              </a:blipFill>
              <a:ln w="25400">
                <a:solidFill>
                  <a:srgbClr val="FFB000"/>
                </a:solid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43B5CFAE-DBC3-A16A-5198-9A3B3588698D}"/>
              </a:ext>
            </a:extLst>
          </p:cNvPr>
          <p:cNvPicPr>
            <a:picLocks noChangeAspect="1"/>
          </p:cNvPicPr>
          <p:nvPr/>
        </p:nvPicPr>
        <p:blipFill rotWithShape="1">
          <a:blip r:embed="rId6">
            <a:clrChange>
              <a:clrFrom>
                <a:srgbClr val="FFFFFF"/>
              </a:clrFrom>
              <a:clrTo>
                <a:srgbClr val="FFFFFF">
                  <a:alpha val="0"/>
                </a:srgbClr>
              </a:clrTo>
            </a:clrChange>
          </a:blip>
          <a:srcRect l="867" b="1217"/>
          <a:stretch/>
        </p:blipFill>
        <p:spPr>
          <a:xfrm>
            <a:off x="6096000" y="1196471"/>
            <a:ext cx="5462044" cy="4739332"/>
          </a:xfrm>
          <a:prstGeom prst="rect">
            <a:avLst/>
          </a:prstGeom>
        </p:spPr>
      </p:pic>
      <p:sp>
        <p:nvSpPr>
          <p:cNvPr id="7" name="TextBox 6">
            <a:extLst>
              <a:ext uri="{FF2B5EF4-FFF2-40B4-BE49-F238E27FC236}">
                <a16:creationId xmlns:a16="http://schemas.microsoft.com/office/drawing/2014/main" id="{FC19EAA5-9A4F-CD73-C074-1BBADB19C8F0}"/>
              </a:ext>
            </a:extLst>
          </p:cNvPr>
          <p:cNvSpPr txBox="1"/>
          <p:nvPr/>
        </p:nvSpPr>
        <p:spPr>
          <a:xfrm>
            <a:off x="671931" y="2922637"/>
            <a:ext cx="1104900" cy="307777"/>
          </a:xfrm>
          <a:prstGeom prst="rect">
            <a:avLst/>
          </a:prstGeom>
          <a:noFill/>
        </p:spPr>
        <p:txBody>
          <a:bodyPr wrap="square" rtlCol="0">
            <a:spAutoFit/>
          </a:bodyPr>
          <a:lstStyle/>
          <a:p>
            <a:r>
              <a:rPr lang="en-US" sz="1400" b="1"/>
              <a:t>Linear</a:t>
            </a:r>
          </a:p>
        </p:txBody>
      </p:sp>
      <p:sp>
        <p:nvSpPr>
          <p:cNvPr id="12" name="TextBox 11">
            <a:extLst>
              <a:ext uri="{FF2B5EF4-FFF2-40B4-BE49-F238E27FC236}">
                <a16:creationId xmlns:a16="http://schemas.microsoft.com/office/drawing/2014/main" id="{FEDC3ADF-F5DC-8163-2157-560CED7B208C}"/>
              </a:ext>
            </a:extLst>
          </p:cNvPr>
          <p:cNvSpPr txBox="1"/>
          <p:nvPr/>
        </p:nvSpPr>
        <p:spPr>
          <a:xfrm>
            <a:off x="671931" y="4151337"/>
            <a:ext cx="1104900" cy="307777"/>
          </a:xfrm>
          <a:prstGeom prst="rect">
            <a:avLst/>
          </a:prstGeom>
          <a:noFill/>
        </p:spPr>
        <p:txBody>
          <a:bodyPr wrap="square">
            <a:spAutoFit/>
          </a:bodyPr>
          <a:lstStyle/>
          <a:p>
            <a:r>
              <a:rPr lang="en-US" sz="1400" b="1"/>
              <a:t>Non-linear</a:t>
            </a:r>
          </a:p>
        </p:txBody>
      </p:sp>
    </p:spTree>
    <p:extLst>
      <p:ext uri="{BB962C8B-B14F-4D97-AF65-F5344CB8AC3E}">
        <p14:creationId xmlns:p14="http://schemas.microsoft.com/office/powerpoint/2010/main" val="3533928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Uncontrolled Mass Per Year (UMPY) </a:t>
            </a:r>
          </a:p>
        </p:txBody>
      </p:sp>
      <p:sp>
        <p:nvSpPr>
          <p:cNvPr id="10" name="Text Placeholder 9"/>
          <p:cNvSpPr>
            <a:spLocks noGrp="1"/>
          </p:cNvSpPr>
          <p:nvPr>
            <p:ph type="body" sz="quarter" idx="16"/>
          </p:nvPr>
        </p:nvSpPr>
        <p:spPr>
          <a:prstGeom prst="rect">
            <a:avLst/>
          </a:prstGeom>
        </p:spPr>
        <p:txBody>
          <a:bodyPr/>
          <a:lstStyle/>
          <a:p>
            <a:pPr lvl="0"/>
            <a:r>
              <a:rPr lang="en-US"/>
              <a:t>Non-Linear Lifetime Weighting Factor</a:t>
            </a:r>
          </a:p>
        </p:txBody>
      </p:sp>
      <mc:AlternateContent xmlns:mc="http://schemas.openxmlformats.org/markup-compatibility/2006" xmlns:a14="http://schemas.microsoft.com/office/drawing/2010/main">
        <mc:Choice Requires="a14">
          <p:sp>
            <p:nvSpPr>
              <p:cNvPr id="9" name="Content Placeholder 8"/>
              <p:cNvSpPr>
                <a:spLocks noGrp="1"/>
              </p:cNvSpPr>
              <p:nvPr>
                <p:ph sz="quarter" idx="15"/>
              </p:nvPr>
            </p:nvSpPr>
            <p:spPr>
              <a:xfrm>
                <a:off x="334534" y="1203265"/>
                <a:ext cx="6779728" cy="1621647"/>
              </a:xfrm>
            </p:spPr>
            <p:txBody>
              <a:bodyPr/>
              <a:lstStyle/>
              <a:p>
                <a:pPr>
                  <a:spcBef>
                    <a:spcPts val="600"/>
                  </a:spcBef>
                  <a:spcAft>
                    <a:spcPts val="600"/>
                  </a:spcAft>
                </a:pPr>
                <a:r>
                  <a:rPr lang="en-US"/>
                  <a:t>Non-linear scaling factor </a:t>
                </a:r>
                <a14:m>
                  <m:oMath xmlns:m="http://schemas.openxmlformats.org/officeDocument/2006/math">
                    <m:sSub>
                      <m:sSubPr>
                        <m:ctrlPr>
                          <a:rPr lang="en-US" sz="1800" b="1" i="1" smtClean="0">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Times" panose="02020603050405020304" pitchFamily="18" charset="0"/>
                            <a:cs typeface="Calibri" panose="020F0502020204030204" pitchFamily="34" charset="0"/>
                          </a:rPr>
                          <m:t>𝒀</m:t>
                        </m:r>
                      </m:e>
                      <m:sub>
                        <m:r>
                          <a:rPr lang="en-US" sz="1800" b="1" i="1">
                            <a:effectLst/>
                            <a:latin typeface="Cambria Math" panose="02040503050406030204" pitchFamily="18" charset="0"/>
                            <a:ea typeface="Times" panose="02020603050405020304" pitchFamily="18" charset="0"/>
                            <a:cs typeface="Calibri" panose="020F0502020204030204" pitchFamily="34" charset="0"/>
                          </a:rPr>
                          <m:t>𝒊</m:t>
                        </m:r>
                      </m:sub>
                    </m:sSub>
                  </m:oMath>
                </a14:m>
                <a:r>
                  <a:rPr lang="en-US"/>
                  <a:t> used to modify effect of lifetime </a:t>
                </a:r>
              </a:p>
              <a:p>
                <a:pPr>
                  <a:spcBef>
                    <a:spcPts val="600"/>
                  </a:spcBef>
                  <a:spcAft>
                    <a:spcPts val="600"/>
                  </a:spcAft>
                </a:pPr>
                <a:r>
                  <a:rPr lang="en-US"/>
                  <a:t>Degree of non-linearity is dependent on </a:t>
                </a:r>
                <a14:m>
                  <m:oMath xmlns:m="http://schemas.openxmlformats.org/officeDocument/2006/math">
                    <m:r>
                      <a:rPr lang="en-US" b="1" i="1" smtClean="0">
                        <a:effectLst/>
                        <a:latin typeface="Cambria Math" panose="02040503050406030204" pitchFamily="18" charset="0"/>
                        <a:ea typeface="Times" panose="02020603050405020304" pitchFamily="18" charset="0"/>
                        <a:cs typeface="Calibri" panose="020F0502020204030204" pitchFamily="34" charset="0"/>
                      </a:rPr>
                      <m:t>𝑿</m:t>
                    </m:r>
                  </m:oMath>
                </a14:m>
                <a:endParaRPr lang="en-US" b="1"/>
              </a:p>
              <a:p>
                <a:pPr lvl="1">
                  <a:spcBef>
                    <a:spcPts val="600"/>
                  </a:spcBef>
                  <a:spcAft>
                    <a:spcPts val="600"/>
                  </a:spcAft>
                </a:pPr>
                <a14:m>
                  <m:oMath xmlns:m="http://schemas.openxmlformats.org/officeDocument/2006/math">
                    <m:sSub>
                      <m:sSubPr>
                        <m:ctrlPr>
                          <a:rPr lang="en-US" b="1" i="1" smtClean="0">
                            <a:effectLst/>
                            <a:latin typeface="Cambria Math" panose="02040503050406030204" pitchFamily="18" charset="0"/>
                            <a:cs typeface="Calibri" panose="020F0502020204030204" pitchFamily="34" charset="0"/>
                          </a:rPr>
                        </m:ctrlPr>
                      </m:sSubPr>
                      <m:e>
                        <m:r>
                          <a:rPr lang="en-US" b="1" i="1">
                            <a:effectLst/>
                            <a:latin typeface="Cambria Math" panose="02040503050406030204" pitchFamily="18" charset="0"/>
                            <a:ea typeface="Times" panose="02020603050405020304" pitchFamily="18" charset="0"/>
                            <a:cs typeface="Calibri" panose="020F0502020204030204" pitchFamily="34" charset="0"/>
                          </a:rPr>
                          <m:t>𝑼𝑴𝑷𝒀</m:t>
                        </m:r>
                      </m:e>
                      <m:sub>
                        <m:r>
                          <a:rPr lang="en-US" b="1" i="1">
                            <a:effectLst/>
                            <a:latin typeface="Cambria Math" panose="02040503050406030204" pitchFamily="18" charset="0"/>
                            <a:ea typeface="Times" panose="02020603050405020304" pitchFamily="18" charset="0"/>
                            <a:cs typeface="Calibri" panose="020F0502020204030204" pitchFamily="34" charset="0"/>
                          </a:rPr>
                          <m:t>𝑿</m:t>
                        </m:r>
                      </m:sub>
                    </m:sSub>
                    <m:r>
                      <a:rPr lang="en-US" b="1" i="1" smtClean="0">
                        <a:effectLst/>
                        <a:latin typeface="Cambria Math" panose="02040503050406030204" pitchFamily="18" charset="0"/>
                        <a:ea typeface="Cambria Math" panose="02040503050406030204" pitchFamily="18" charset="0"/>
                        <a:cs typeface="Calibri" panose="020F0502020204030204" pitchFamily="34" charset="0"/>
                      </a:rPr>
                      <m:t>→</m:t>
                    </m:r>
                  </m:oMath>
                </a14:m>
                <a:r>
                  <a:rPr lang="en-US" b="1"/>
                  <a:t> </a:t>
                </a:r>
                <a14:m>
                  <m:oMath xmlns:m="http://schemas.openxmlformats.org/officeDocument/2006/math">
                    <m:r>
                      <a:rPr lang="en-US" b="1" i="1">
                        <a:latin typeface="Cambria Math" panose="02040503050406030204" pitchFamily="18" charset="0"/>
                      </a:rPr>
                      <m:t>𝑼𝑴𝑷𝒀</m:t>
                    </m:r>
                  </m:oMath>
                </a14:m>
                <a:r>
                  <a:rPr lang="en-US" b="1"/>
                  <a:t>  </a:t>
                </a:r>
                <a:r>
                  <a:rPr lang="en-US"/>
                  <a:t>as</a:t>
                </a:r>
                <a:r>
                  <a:rPr lang="en-US" b="1"/>
                  <a:t>  </a:t>
                </a:r>
                <a14:m>
                  <m:oMath xmlns:m="http://schemas.openxmlformats.org/officeDocument/2006/math">
                    <m:r>
                      <a:rPr lang="en-US" b="1" i="1">
                        <a:latin typeface="Cambria Math" panose="02040503050406030204" pitchFamily="18" charset="0"/>
                        <a:ea typeface="Times" panose="02020603050405020304" pitchFamily="18" charset="0"/>
                        <a:cs typeface="Calibri" panose="020F0502020204030204" pitchFamily="34" charset="0"/>
                      </a:rPr>
                      <m:t>𝑿</m:t>
                    </m:r>
                    <m:r>
                      <a:rPr lang="en-US" b="1" i="1" smtClean="0">
                        <a:latin typeface="Cambria Math" panose="02040503050406030204" pitchFamily="18" charset="0"/>
                        <a:ea typeface="Cambria Math" panose="02040503050406030204" pitchFamily="18" charset="0"/>
                        <a:cs typeface="Calibri" panose="020F0502020204030204" pitchFamily="34" charset="0"/>
                      </a:rPr>
                      <m:t>→</m:t>
                    </m:r>
                    <m:r>
                      <a:rPr lang="en-US" b="1" i="1" smtClean="0">
                        <a:latin typeface="Cambria Math" panose="02040503050406030204" pitchFamily="18" charset="0"/>
                        <a:ea typeface="Cambria Math" panose="02040503050406030204" pitchFamily="18" charset="0"/>
                        <a:cs typeface="Calibri" panose="020F0502020204030204" pitchFamily="34" charset="0"/>
                      </a:rPr>
                      <m:t>𝟎</m:t>
                    </m:r>
                  </m:oMath>
                </a14:m>
                <a:endParaRPr lang="en-US" b="1">
                  <a:ea typeface="Cambria Math" panose="02040503050406030204" pitchFamily="18" charset="0"/>
                  <a:cs typeface="Calibri" panose="020F0502020204030204" pitchFamily="34" charset="0"/>
                </a:endParaRPr>
              </a:p>
              <a:p>
                <a:pPr>
                  <a:spcBef>
                    <a:spcPts val="600"/>
                  </a:spcBef>
                  <a:spcAft>
                    <a:spcPts val="600"/>
                  </a:spcAft>
                </a:pPr>
                <a:r>
                  <a:rPr lang="en-US"/>
                  <a:t>Optimal value of </a:t>
                </a:r>
                <a14:m>
                  <m:oMath xmlns:m="http://schemas.openxmlformats.org/officeDocument/2006/math">
                    <m:r>
                      <a:rPr lang="en-US" b="1" i="1" smtClean="0">
                        <a:effectLst/>
                        <a:latin typeface="Cambria Math" panose="02040503050406030204" pitchFamily="18" charset="0"/>
                        <a:ea typeface="Times" panose="02020603050405020304" pitchFamily="18" charset="0"/>
                        <a:cs typeface="Calibri" panose="020F0502020204030204" pitchFamily="34" charset="0"/>
                      </a:rPr>
                      <m:t>𝑿</m:t>
                    </m:r>
                  </m:oMath>
                </a14:m>
                <a:r>
                  <a:rPr lang="en-US"/>
                  <a:t> will minimize variance in UMPY trends</a:t>
                </a:r>
              </a:p>
            </p:txBody>
          </p:sp>
        </mc:Choice>
        <mc:Fallback xmlns="">
          <p:sp>
            <p:nvSpPr>
              <p:cNvPr id="9" name="Content Placeholder 8"/>
              <p:cNvSpPr>
                <a:spLocks noGrp="1" noRot="1" noChangeAspect="1" noMove="1" noResize="1" noEditPoints="1" noAdjustHandles="1" noChangeArrowheads="1" noChangeShapeType="1" noTextEdit="1"/>
              </p:cNvSpPr>
              <p:nvPr>
                <p:ph sz="quarter" idx="15"/>
              </p:nvPr>
            </p:nvSpPr>
            <p:spPr>
              <a:xfrm>
                <a:off x="334534" y="1203265"/>
                <a:ext cx="6779728" cy="1621647"/>
              </a:xfrm>
              <a:blipFill>
                <a:blip r:embed="rId3"/>
                <a:stretch>
                  <a:fillRect l="-1079" t="-5263" b="-7519"/>
                </a:stretch>
              </a:blipFill>
            </p:spPr>
            <p:txBody>
              <a:bodyPr/>
              <a:lstStyle/>
              <a:p>
                <a:r>
                  <a:rPr lang="en-US">
                    <a:noFill/>
                  </a:rPr>
                  <a:t> </a:t>
                </a:r>
              </a:p>
            </p:txBody>
          </p:sp>
        </mc:Fallback>
      </mc:AlternateContent>
      <p:pic>
        <p:nvPicPr>
          <p:cNvPr id="5" name="Graphic 4">
            <a:extLst>
              <a:ext uri="{FF2B5EF4-FFF2-40B4-BE49-F238E27FC236}">
                <a16:creationId xmlns:a16="http://schemas.microsoft.com/office/drawing/2014/main" id="{5A0780E0-94AC-172D-7FBB-393783CE19B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782" t="-580" r="8848" b="580"/>
          <a:stretch/>
        </p:blipFill>
        <p:spPr bwMode="auto">
          <a:xfrm>
            <a:off x="412686" y="2728813"/>
            <a:ext cx="3918067" cy="3788958"/>
          </a:xfrm>
          <a:prstGeom prst="rect">
            <a:avLst/>
          </a:prstGeom>
          <a:extLst>
            <a:ext uri="{53640926-AAD7-44D8-BBD7-CCE9431645EC}">
              <a14:shadowObscured xmlns:a14="http://schemas.microsoft.com/office/drawing/2010/main"/>
            </a:ext>
          </a:extLst>
        </p:spPr>
      </p:pic>
      <p:pic>
        <p:nvPicPr>
          <p:cNvPr id="7" name="Graphic 6">
            <a:extLst>
              <a:ext uri="{FF2B5EF4-FFF2-40B4-BE49-F238E27FC236}">
                <a16:creationId xmlns:a16="http://schemas.microsoft.com/office/drawing/2014/main" id="{1FCEBA59-10E8-6B13-2DE8-CAC04B655CD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4727" t="7410" r="8592"/>
          <a:stretch/>
        </p:blipFill>
        <p:spPr bwMode="auto">
          <a:xfrm>
            <a:off x="4607020" y="2990850"/>
            <a:ext cx="3400789" cy="3548910"/>
          </a:xfrm>
          <a:prstGeom prst="rect">
            <a:avLst/>
          </a:prstGeom>
          <a:ln>
            <a:noFill/>
          </a:ln>
          <a:extLst>
            <a:ext uri="{53640926-AAD7-44D8-BBD7-CCE9431645EC}">
              <a14:shadowObscured xmlns:a14="http://schemas.microsoft.com/office/drawing/2010/main"/>
            </a:ext>
          </a:extLst>
        </p:spPr>
      </p:pic>
      <p:pic>
        <p:nvPicPr>
          <p:cNvPr id="8" name="Graphic 7">
            <a:extLst>
              <a:ext uri="{FF2B5EF4-FFF2-40B4-BE49-F238E27FC236}">
                <a16:creationId xmlns:a16="http://schemas.microsoft.com/office/drawing/2014/main" id="{73A243CD-AC0B-AD22-6B83-6ACFC1DBBD7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102" r="9225"/>
          <a:stretch/>
        </p:blipFill>
        <p:spPr bwMode="auto">
          <a:xfrm>
            <a:off x="8388881" y="2684873"/>
            <a:ext cx="3417445" cy="3902936"/>
          </a:xfrm>
          <a:prstGeom prst="rect">
            <a:avLst/>
          </a:prstGeom>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709A893-F15D-9FD4-9E5A-5F688DCD55BB}"/>
                  </a:ext>
                </a:extLst>
              </p:cNvPr>
              <p:cNvSpPr txBox="1"/>
              <p:nvPr/>
            </p:nvSpPr>
            <p:spPr>
              <a:xfrm>
                <a:off x="7495334" y="896879"/>
                <a:ext cx="3625274" cy="1755224"/>
              </a:xfrm>
              <a:prstGeom prst="rect">
                <a:avLst/>
              </a:prstGeom>
              <a:solidFill>
                <a:schemeClr val="bg2">
                  <a:lumMod val="40000"/>
                  <a:lumOff val="60000"/>
                  <a:alpha val="20000"/>
                </a:schemeClr>
              </a:solidFill>
              <a:ln w="19050">
                <a:solidFill>
                  <a:schemeClr val="bg2">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Calibri" panose="020F0502020204030204" pitchFamily="34" charset="0"/>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𝑼𝑴𝑷𝒀</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𝑿</m:t>
                          </m:r>
                        </m:sub>
                      </m:sSub>
                      <m:r>
                        <a:rPr kumimoji="0" lang="en-US" sz="1800" b="1" i="0"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 </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fPr>
                        <m:num>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ambria Math" panose="02040503050406030204" pitchFamily="18" charset="0"/>
                            </a:rPr>
                            <m:t>𝟏</m:t>
                          </m:r>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ambria Math" panose="02040503050406030204" pitchFamily="18" charset="0"/>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ambria Math" panose="02040503050406030204" pitchFamily="18" charset="0"/>
                                </a:rPr>
                                <m:t>𝒔𝒊𝒎</m:t>
                              </m:r>
                            </m:sub>
                          </m:sSub>
                        </m:den>
                      </m:f>
                      <m:nary>
                        <m:naryPr>
                          <m:chr m:val="∑"/>
                          <m:limLoc m:val="undOv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naryPr>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𝒊</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𝟏</m:t>
                          </m:r>
                        </m:sub>
                        <m:sup>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𝒏</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𝒐𝒃𝒋</m:t>
                              </m:r>
                            </m:sub>
                          </m:sSub>
                        </m:sup>
                        <m:e>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𝒎</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𝒊</m:t>
                              </m:r>
                            </m:sub>
                          </m:sSub>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𝒀</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𝒊</m:t>
                              </m:r>
                            </m:sub>
                          </m:sSub>
                        </m:e>
                      </m:nary>
                    </m:oMath>
                  </m:oMathPara>
                </a14:m>
                <a:endPar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  </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𝒀</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𝒊</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m:t>
                      </m:r>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fPr>
                        <m:num>
                          <m:sSup>
                            <m:sSup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sSup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𝒆</m:t>
                              </m:r>
                            </m:e>
                            <m: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𝑿</m:t>
                              </m:r>
                              <m:d>
                                <m:d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dPr>
                                <m:e>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fPr>
                                    <m:num>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𝒍𝒊𝒇𝒆</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𝒊</m:t>
                                          </m:r>
                                        </m:sub>
                                      </m:sSub>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𝒔𝒊𝒎</m:t>
                                          </m:r>
                                        </m:sub>
                                      </m:sSub>
                                    </m:den>
                                  </m:f>
                                </m:e>
                              </m:d>
                            </m:sup>
                          </m:s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𝟏</m:t>
                          </m:r>
                        </m:num>
                        <m:den>
                          <m:sSup>
                            <m:sSup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Calibri" panose="020F0502020204030204" pitchFamily="34" charset="0"/>
                                </a:rPr>
                              </m:ctrlPr>
                            </m:sSup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𝒆</m:t>
                              </m:r>
                            </m:e>
                            <m: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𝑿</m:t>
                              </m:r>
                            </m:sup>
                          </m:sSup>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𝟏</m:t>
                          </m:r>
                        </m:den>
                      </m:f>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 ,  </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𝑿</m:t>
                      </m:r>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&gt;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Times" panose="02020603050405020304" pitchFamily="18" charset="0"/>
                          <a:cs typeface="Calibri" panose="020F0502020204030204" pitchFamily="34" charset="0"/>
                        </a:rPr>
                        <m:t>𝟎</m:t>
                      </m:r>
                    </m:oMath>
                  </m:oMathPara>
                </a14:m>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mc:Choice>
        <mc:Fallback xmlns="">
          <p:sp>
            <p:nvSpPr>
              <p:cNvPr id="3" name="TextBox 2">
                <a:extLst>
                  <a:ext uri="{FF2B5EF4-FFF2-40B4-BE49-F238E27FC236}">
                    <a16:creationId xmlns:a16="http://schemas.microsoft.com/office/drawing/2014/main" id="{6709A893-F15D-9FD4-9E5A-5F688DCD55BB}"/>
                  </a:ext>
                </a:extLst>
              </p:cNvPr>
              <p:cNvSpPr txBox="1">
                <a:spLocks noRot="1" noChangeAspect="1" noMove="1" noResize="1" noEditPoints="1" noAdjustHandles="1" noChangeArrowheads="1" noChangeShapeType="1" noTextEdit="1"/>
              </p:cNvSpPr>
              <p:nvPr/>
            </p:nvSpPr>
            <p:spPr>
              <a:xfrm>
                <a:off x="7495334" y="896879"/>
                <a:ext cx="3625274" cy="1755224"/>
              </a:xfrm>
              <a:prstGeom prst="rect">
                <a:avLst/>
              </a:prstGeom>
              <a:blipFill>
                <a:blip r:embed="rId10"/>
                <a:stretch>
                  <a:fillRect/>
                </a:stretch>
              </a:blipFill>
              <a:ln w="19050">
                <a:solidFill>
                  <a:schemeClr val="bg2">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452307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B8869-E127-9D1A-3420-82AC2BF39E1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2C4D8C5-3B91-DE03-1C63-212A36383930}"/>
              </a:ext>
            </a:extLst>
          </p:cNvPr>
          <p:cNvSpPr/>
          <p:nvPr/>
        </p:nvSpPr>
        <p:spPr>
          <a:xfrm>
            <a:off x="327759" y="1028060"/>
            <a:ext cx="5694384" cy="512175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D508EB36-609C-CC54-AF9A-EBE25831CF4D}"/>
              </a:ext>
            </a:extLst>
          </p:cNvPr>
          <p:cNvGrpSpPr/>
          <p:nvPr/>
        </p:nvGrpSpPr>
        <p:grpSpPr>
          <a:xfrm>
            <a:off x="6228551" y="1832473"/>
            <a:ext cx="5635690" cy="3519767"/>
            <a:chOff x="6228551" y="1198580"/>
            <a:chExt cx="5635690" cy="3519767"/>
          </a:xfrm>
        </p:grpSpPr>
        <p:sp>
          <p:nvSpPr>
            <p:cNvPr id="8" name="Rectangle: Rounded Corners 7">
              <a:extLst>
                <a:ext uri="{FF2B5EF4-FFF2-40B4-BE49-F238E27FC236}">
                  <a16:creationId xmlns:a16="http://schemas.microsoft.com/office/drawing/2014/main" id="{2CD7B8E4-AF06-EB7D-95D2-6852903B0CF6}"/>
                </a:ext>
              </a:extLst>
            </p:cNvPr>
            <p:cNvSpPr/>
            <p:nvPr/>
          </p:nvSpPr>
          <p:spPr>
            <a:xfrm>
              <a:off x="6228551" y="1198580"/>
              <a:ext cx="5635690" cy="3519767"/>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BD67847-12C1-17F4-B2FC-DBB8C5FF8A5D}"/>
                    </a:ext>
                  </a:extLst>
                </p:cNvPr>
                <p:cNvSpPr txBox="1"/>
                <p:nvPr/>
              </p:nvSpPr>
              <p:spPr>
                <a:xfrm>
                  <a:off x="6559418" y="1585359"/>
                  <a:ext cx="4973956" cy="12528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𝑼𝑴𝑷𝒀</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𝒕</m:t>
                                </m:r>
                              </m:e>
                              <m:sub>
                                <m:r>
                                  <a:rPr kumimoji="0" lang="en-US" sz="2400" b="1"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𝒔𝒊𝒎</m:t>
                                </m:r>
                              </m:sub>
                            </m:sSub>
                          </m:den>
                        </m:f>
                        <m:nary>
                          <m:naryPr>
                            <m:chr m:val="∑"/>
                            <m:limLoc m:val="undOv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2400" b="1"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t>𝒏</m:t>
                                </m:r>
                              </m:e>
                              <m:sub>
                                <m:r>
                                  <a:rPr kumimoji="0" lang="en-US" sz="2400" b="1"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t>𝒐𝒃𝒋𝒔</m:t>
                                </m:r>
                              </m:sub>
                            </m:sSub>
                          </m:sup>
                          <m:e>
                            <m:sSub>
                              <m:sSubPr>
                                <m:ctrlP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𝒎</m:t>
                                </m:r>
                              </m:e>
                              <m:sub>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𝒊</m:t>
                                </m:r>
                              </m:sub>
                            </m:sSub>
                            <m:d>
                              <m:dPr>
                                <m:begChr m:val="["/>
                                <m:endChr m:val="]"/>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f>
                                  <m:f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p>
                                      <m:sSup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𝒆</m:t>
                                        </m:r>
                                      </m:e>
                                      <m:sup>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𝟒</m:t>
                                        </m:r>
                                        <m:d>
                                          <m:d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f>
                                              <m:f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𝒍𝒊𝒇𝒆</m:t>
                                                    </m:r>
                                                  </m:e>
                                                  <m:sub>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𝒊</m:t>
                                                    </m:r>
                                                  </m:sub>
                                                </m:sSub>
                                              </m:num>
                                              <m:den>
                                                <m:sSub>
                                                  <m:sSub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𝒕</m:t>
                                                    </m:r>
                                                  </m:e>
                                                  <m:sub>
                                                    <m: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𝒔𝒊𝒎</m:t>
                                                    </m:r>
                                                  </m:sub>
                                                </m:sSub>
                                              </m:den>
                                            </m:f>
                                          </m:e>
                                        </m:d>
                                      </m:sup>
                                    </m:sSup>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p>
                                      <m:sSup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𝒆</m:t>
                                        </m:r>
                                      </m:e>
                                      <m:sup>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𝟒</m:t>
                                        </m:r>
                                      </m:sup>
                                    </m:sSup>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den>
                                </m:f>
                              </m:e>
                            </m:d>
                          </m:e>
                        </m:nary>
                      </m:oMath>
                    </m:oMathPara>
                  </a14:m>
                  <a:endPar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10" name="TextBox 9">
                  <a:extLst>
                    <a:ext uri="{FF2B5EF4-FFF2-40B4-BE49-F238E27FC236}">
                      <a16:creationId xmlns:a16="http://schemas.microsoft.com/office/drawing/2014/main" id="{E38D1870-A693-0950-24CD-CF81653C649C}"/>
                    </a:ext>
                  </a:extLst>
                </p:cNvPr>
                <p:cNvSpPr txBox="1">
                  <a:spLocks noRot="1" noChangeAspect="1" noMove="1" noResize="1" noEditPoints="1" noAdjustHandles="1" noChangeArrowheads="1" noChangeShapeType="1" noTextEdit="1"/>
                </p:cNvSpPr>
                <p:nvPr/>
              </p:nvSpPr>
              <p:spPr>
                <a:xfrm>
                  <a:off x="6559418" y="1585359"/>
                  <a:ext cx="4973956" cy="1252843"/>
                </a:xfrm>
                <a:prstGeom prst="rect">
                  <a:avLst/>
                </a:prstGeom>
                <a:blipFill>
                  <a:blip r:embed="rId3"/>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31B2BB1-82F0-C1F5-ECB7-C942602338A8}"/>
                </a:ext>
              </a:extLst>
            </p:cNvPr>
            <p:cNvSpPr txBox="1"/>
            <p:nvPr/>
          </p:nvSpPr>
          <p:spPr>
            <a:xfrm>
              <a:off x="6977739" y="3053325"/>
              <a:ext cx="4680094" cy="1323439"/>
            </a:xfrm>
            <a:prstGeom prst="rect">
              <a:avLst/>
            </a:prstGeom>
            <a:noFill/>
          </p:spPr>
          <p:txBody>
            <a:bodyPr wrap="square">
              <a:spAutoFit/>
            </a:bodyPr>
            <a:lstStyle/>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cs typeface="Times New Roman" panose="02020603050405020304" pitchFamily="18" charset="0"/>
                </a:rPr>
                <a:t>t</a:t>
              </a:r>
              <a:r>
                <a:rPr kumimoji="0" lang="en-US" sz="2000" b="1" i="1" u="none" strike="noStrike" kern="1200" cap="none" spc="0" normalizeH="0" baseline="-25000" noProof="0" dirty="0">
                  <a:ln>
                    <a:noFill/>
                  </a:ln>
                  <a:solidFill>
                    <a:srgbClr val="0070C0"/>
                  </a:solidFill>
                  <a:effectLst/>
                  <a:uLnTx/>
                  <a:uFillTx/>
                  <a:latin typeface="Cambria Math" panose="02040503050406030204" pitchFamily="18" charset="0"/>
                  <a:ea typeface="Cambria Math" panose="02040503050406030204" pitchFamily="18" charset="0"/>
                  <a:cs typeface="Times New Roman" panose="02020603050405020304" pitchFamily="18" charset="0"/>
                </a:rPr>
                <a:t>sim</a:t>
              </a:r>
              <a:r>
                <a:rPr kumimoji="0" lang="en-US" sz="2000" b="1" i="1"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cs typeface="Times New Roman" panose="02020603050405020304" pitchFamily="18" charset="0"/>
                </a:rPr>
                <a:t> = study duration [years]</a:t>
              </a:r>
            </a:p>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8F1C"/>
                  </a:solidFill>
                  <a:effectLst/>
                  <a:uLnTx/>
                  <a:uFillTx/>
                  <a:latin typeface="Cambria Math" panose="02040503050406030204" pitchFamily="18" charset="0"/>
                  <a:ea typeface="Cambria Math" panose="02040503050406030204" pitchFamily="18" charset="0"/>
                  <a:cs typeface="Times New Roman" panose="02020603050405020304" pitchFamily="18" charset="0"/>
                </a:rPr>
                <a:t>n</a:t>
              </a:r>
              <a:r>
                <a:rPr kumimoji="0" lang="en-US" sz="2000" b="1" i="1" u="none" strike="noStrike" kern="1200" cap="none" spc="0" normalizeH="0" baseline="-25000" noProof="0" dirty="0">
                  <a:ln>
                    <a:noFill/>
                  </a:ln>
                  <a:solidFill>
                    <a:srgbClr val="FF8F1C"/>
                  </a:solidFill>
                  <a:effectLst/>
                  <a:uLnTx/>
                  <a:uFillTx/>
                  <a:latin typeface="Cambria Math" panose="02040503050406030204" pitchFamily="18" charset="0"/>
                  <a:ea typeface="Cambria Math" panose="02040503050406030204" pitchFamily="18" charset="0"/>
                  <a:cs typeface="Times New Roman" panose="02020603050405020304" pitchFamily="18" charset="0"/>
                </a:rPr>
                <a:t>objs</a:t>
              </a:r>
              <a:r>
                <a:rPr kumimoji="0" lang="en-US" sz="2000" b="1" i="1" u="none" strike="noStrike" kern="1200" cap="none" spc="0" normalizeH="0" baseline="0" noProof="0" dirty="0">
                  <a:ln>
                    <a:noFill/>
                  </a:ln>
                  <a:solidFill>
                    <a:srgbClr val="FF8F1C"/>
                  </a:solidFill>
                  <a:effectLst/>
                  <a:uLnTx/>
                  <a:uFillTx/>
                  <a:latin typeface="Cambria Math" panose="02040503050406030204" pitchFamily="18" charset="0"/>
                  <a:ea typeface="Cambria Math" panose="02040503050406030204" pitchFamily="18" charset="0"/>
                  <a:cs typeface="Times New Roman" panose="02020603050405020304" pitchFamily="18" charset="0"/>
                </a:rPr>
                <a:t> = # uncontrolled objects</a:t>
              </a:r>
            </a:p>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B050"/>
                  </a:solidFill>
                  <a:effectLst/>
                  <a:uLnTx/>
                  <a:uFillTx/>
                  <a:latin typeface="Cambria Math" panose="02040503050406030204" pitchFamily="18" charset="0"/>
                  <a:ea typeface="Cambria Math" panose="02040503050406030204" pitchFamily="18" charset="0"/>
                  <a:cs typeface="Times New Roman" panose="02020603050405020304" pitchFamily="18" charset="0"/>
                </a:rPr>
                <a:t>m</a:t>
              </a:r>
              <a:r>
                <a:rPr kumimoji="0" lang="en-US" sz="2000" b="1" i="1" u="none" strike="noStrike" kern="1200" cap="none" spc="0" normalizeH="0" baseline="-25000" noProof="0" dirty="0">
                  <a:ln>
                    <a:noFill/>
                  </a:ln>
                  <a:solidFill>
                    <a:srgbClr val="00B050"/>
                  </a:solidFill>
                  <a:effectLst/>
                  <a:uLnTx/>
                  <a:uFillTx/>
                  <a:latin typeface="Cambria Math" panose="02040503050406030204" pitchFamily="18" charset="0"/>
                  <a:ea typeface="Cambria Math" panose="02040503050406030204" pitchFamily="18" charset="0"/>
                  <a:cs typeface="Times New Roman" panose="02020603050405020304" pitchFamily="18" charset="0"/>
                </a:rPr>
                <a:t>i</a:t>
              </a:r>
              <a:r>
                <a:rPr kumimoji="0" lang="en-US" sz="2000" b="1" i="1" u="none" strike="noStrike" kern="1200" cap="none" spc="0" normalizeH="0" baseline="0" noProof="0" dirty="0">
                  <a:ln>
                    <a:noFill/>
                  </a:ln>
                  <a:solidFill>
                    <a:srgbClr val="00B050"/>
                  </a:solidFill>
                  <a:effectLst/>
                  <a:uLnTx/>
                  <a:uFillTx/>
                  <a:latin typeface="Cambria Math" panose="02040503050406030204" pitchFamily="18" charset="0"/>
                  <a:ea typeface="Cambria Math" panose="02040503050406030204" pitchFamily="18" charset="0"/>
                  <a:cs typeface="Times New Roman" panose="02020603050405020304" pitchFamily="18" charset="0"/>
                </a:rPr>
                <a:t> =  uncontrolled object mass [kg]</a:t>
              </a:r>
            </a:p>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Times New Roman" panose="02020603050405020304" pitchFamily="18" charset="0"/>
                </a:rPr>
                <a:t>life</a:t>
              </a:r>
              <a:r>
                <a:rPr kumimoji="0" lang="en-US" sz="2000" b="1" i="1" u="none" strike="noStrike" kern="1200" cap="none" spc="0" normalizeH="0" baseline="-25000" noProof="0" dirty="0">
                  <a:ln>
                    <a:noFill/>
                  </a:ln>
                  <a:solidFill>
                    <a:srgbClr val="7030A0"/>
                  </a:solidFill>
                  <a:effectLst/>
                  <a:uLnTx/>
                  <a:uFillTx/>
                  <a:latin typeface="Cambria Math" panose="02040503050406030204" pitchFamily="18" charset="0"/>
                  <a:ea typeface="Cambria Math" panose="02040503050406030204" pitchFamily="18" charset="0"/>
                  <a:cs typeface="Times New Roman" panose="02020603050405020304" pitchFamily="18" charset="0"/>
                </a:rPr>
                <a:t>i</a:t>
              </a:r>
              <a:r>
                <a:rPr kumimoji="0" lang="en-US" sz="2000" b="1" i="1"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Times New Roman" panose="02020603050405020304" pitchFamily="18" charset="0"/>
                </a:rPr>
                <a:t> = uncontrolled object lifetime [years]</a:t>
              </a:r>
            </a:p>
          </p:txBody>
        </p:sp>
      </p:grpSp>
      <p:sp>
        <p:nvSpPr>
          <p:cNvPr id="2" name="Title 1">
            <a:extLst>
              <a:ext uri="{FF2B5EF4-FFF2-40B4-BE49-F238E27FC236}">
                <a16:creationId xmlns:a16="http://schemas.microsoft.com/office/drawing/2014/main" id="{2FEA8063-125A-7FEA-6DB9-44945DB588CD}"/>
              </a:ext>
            </a:extLst>
          </p:cNvPr>
          <p:cNvSpPr>
            <a:spLocks noGrp="1"/>
          </p:cNvSpPr>
          <p:nvPr>
            <p:ph type="title"/>
          </p:nvPr>
        </p:nvSpPr>
        <p:spPr/>
        <p:txBody>
          <a:bodyPr/>
          <a:lstStyle/>
          <a:p>
            <a:r>
              <a:rPr lang="en-US" dirty="0"/>
              <a:t>“Turn the Dial” on Mitigation Methods to reduce UMPY</a:t>
            </a:r>
          </a:p>
        </p:txBody>
      </p:sp>
      <p:sp>
        <p:nvSpPr>
          <p:cNvPr id="13" name="Text Placeholder 12">
            <a:extLst>
              <a:ext uri="{FF2B5EF4-FFF2-40B4-BE49-F238E27FC236}">
                <a16:creationId xmlns:a16="http://schemas.microsoft.com/office/drawing/2014/main" id="{D7CB58D9-C574-B9F0-86BA-DEFEB93AF58C}"/>
              </a:ext>
            </a:extLst>
          </p:cNvPr>
          <p:cNvSpPr>
            <a:spLocks noGrp="1"/>
          </p:cNvSpPr>
          <p:nvPr>
            <p:ph type="body" sz="quarter" idx="16"/>
          </p:nvPr>
        </p:nvSpPr>
        <p:spPr/>
        <p:txBody>
          <a:bodyPr/>
          <a:lstStyle/>
          <a:p>
            <a:r>
              <a:rPr lang="en-US" dirty="0"/>
              <a:t>...and which variable they affect</a:t>
            </a:r>
          </a:p>
        </p:txBody>
      </p:sp>
      <p:sp>
        <p:nvSpPr>
          <p:cNvPr id="12" name="Content Placeholder 11">
            <a:extLst>
              <a:ext uri="{FF2B5EF4-FFF2-40B4-BE49-F238E27FC236}">
                <a16:creationId xmlns:a16="http://schemas.microsoft.com/office/drawing/2014/main" id="{7E63FB83-4321-5586-C098-9F9710F2FB0A}"/>
              </a:ext>
            </a:extLst>
          </p:cNvPr>
          <p:cNvSpPr>
            <a:spLocks noGrp="1"/>
          </p:cNvSpPr>
          <p:nvPr>
            <p:ph sz="quarter" idx="15"/>
          </p:nvPr>
        </p:nvSpPr>
        <p:spPr>
          <a:xfrm>
            <a:off x="849347" y="1261408"/>
            <a:ext cx="5436357" cy="4798717"/>
          </a:xfrm>
        </p:spPr>
        <p:txBody>
          <a:bodyPr/>
          <a:lstStyle/>
          <a:p>
            <a:pPr marL="290512" lvl="1" indent="0">
              <a:lnSpc>
                <a:spcPct val="250000"/>
              </a:lnSpc>
              <a:buNone/>
            </a:pPr>
            <a:r>
              <a:rPr lang="en-US" sz="1800" dirty="0"/>
              <a:t>Improve PMD success rate [</a:t>
            </a:r>
            <a:r>
              <a:rPr lang="en-US" sz="1800" b="1"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life</a:t>
            </a:r>
            <a:r>
              <a:rPr lang="en-US" sz="1800" b="1" i="1" baseline="-25000"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i</a:t>
            </a:r>
            <a:r>
              <a:rPr lang="en-US" sz="1800" b="1"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 </a:t>
            </a:r>
            <a:r>
              <a:rPr lang="en-US" sz="1800" dirty="0"/>
              <a:t>]</a:t>
            </a:r>
          </a:p>
          <a:p>
            <a:pPr marL="290512" lvl="1" indent="0">
              <a:lnSpc>
                <a:spcPct val="250000"/>
              </a:lnSpc>
              <a:buNone/>
            </a:pPr>
            <a:r>
              <a:rPr lang="en-US" sz="1800" dirty="0"/>
              <a:t>Reduce disposal lifetime (5 vs. 25 year) [</a:t>
            </a:r>
            <a:r>
              <a:rPr lang="en-US" sz="1800" b="1"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life</a:t>
            </a:r>
            <a:r>
              <a:rPr lang="en-US" sz="1800" b="1" i="1" baseline="-25000"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i</a:t>
            </a:r>
            <a:r>
              <a:rPr lang="en-US" sz="1800" b="1"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 </a:t>
            </a:r>
            <a:r>
              <a:rPr lang="en-US" sz="1800" dirty="0"/>
              <a:t>]</a:t>
            </a:r>
          </a:p>
          <a:p>
            <a:pPr marL="290512" lvl="1" indent="0">
              <a:lnSpc>
                <a:spcPct val="250000"/>
              </a:lnSpc>
              <a:buNone/>
            </a:pPr>
            <a:r>
              <a:rPr lang="en-US" sz="1800" dirty="0"/>
              <a:t>Apply Control-to-Reentry (C2R) [</a:t>
            </a:r>
            <a:r>
              <a:rPr lang="en-US" sz="1800" b="1" i="1" dirty="0">
                <a:solidFill>
                  <a:schemeClr val="accent3"/>
                </a:solidFill>
                <a:latin typeface="Cambria Math" panose="02040503050406030204" pitchFamily="18" charset="0"/>
                <a:ea typeface="Cambria Math" panose="02040503050406030204" pitchFamily="18" charset="0"/>
                <a:cs typeface="Times New Roman" panose="02020603050405020304" pitchFamily="18" charset="0"/>
              </a:rPr>
              <a:t>n</a:t>
            </a:r>
            <a:r>
              <a:rPr lang="en-US" sz="1800" b="1" i="1" baseline="-25000" dirty="0">
                <a:solidFill>
                  <a:schemeClr val="accent3"/>
                </a:solidFill>
                <a:latin typeface="Cambria Math" panose="02040503050406030204" pitchFamily="18" charset="0"/>
                <a:ea typeface="Cambria Math" panose="02040503050406030204" pitchFamily="18" charset="0"/>
                <a:cs typeface="Times New Roman" panose="02020603050405020304" pitchFamily="18" charset="0"/>
              </a:rPr>
              <a:t>objs</a:t>
            </a:r>
            <a:r>
              <a:rPr lang="en-US" sz="1800" b="1" i="1" dirty="0">
                <a:solidFill>
                  <a:schemeClr val="accent3"/>
                </a:solidFill>
                <a:latin typeface="Cambria Math" panose="02040503050406030204" pitchFamily="18" charset="0"/>
                <a:ea typeface="Cambria Math" panose="02040503050406030204" pitchFamily="18" charset="0"/>
                <a:cs typeface="Times New Roman" panose="02020603050405020304" pitchFamily="18" charset="0"/>
              </a:rPr>
              <a:t> </a:t>
            </a:r>
            <a:r>
              <a:rPr lang="en-US" sz="1800" dirty="0"/>
              <a:t>]</a:t>
            </a:r>
          </a:p>
          <a:p>
            <a:pPr marL="290512" lvl="1" indent="0">
              <a:lnSpc>
                <a:spcPct val="250000"/>
              </a:lnSpc>
              <a:buNone/>
            </a:pPr>
            <a:r>
              <a:rPr lang="en-US" sz="1800" dirty="0"/>
              <a:t>Extend satellite lifetime [</a:t>
            </a:r>
            <a:r>
              <a:rPr lang="en-US" sz="1800" b="1" i="1" dirty="0">
                <a:solidFill>
                  <a:schemeClr val="accent3"/>
                </a:solidFill>
                <a:latin typeface="Cambria Math" panose="02040503050406030204" pitchFamily="18" charset="0"/>
                <a:ea typeface="Cambria Math" panose="02040503050406030204" pitchFamily="18" charset="0"/>
                <a:cs typeface="Times New Roman" panose="02020603050405020304" pitchFamily="18" charset="0"/>
              </a:rPr>
              <a:t>n</a:t>
            </a:r>
            <a:r>
              <a:rPr lang="en-US" sz="1800" b="1" i="1" baseline="-25000" dirty="0">
                <a:solidFill>
                  <a:schemeClr val="accent3"/>
                </a:solidFill>
                <a:latin typeface="Cambria Math" panose="02040503050406030204" pitchFamily="18" charset="0"/>
                <a:ea typeface="Cambria Math" panose="02040503050406030204" pitchFamily="18" charset="0"/>
                <a:cs typeface="Times New Roman" panose="02020603050405020304" pitchFamily="18" charset="0"/>
              </a:rPr>
              <a:t>objs</a:t>
            </a:r>
            <a:r>
              <a:rPr lang="en-US" sz="1800" b="1" i="1" dirty="0">
                <a:solidFill>
                  <a:schemeClr val="accent3"/>
                </a:solidFill>
                <a:latin typeface="Cambria Math" panose="02040503050406030204" pitchFamily="18" charset="0"/>
                <a:ea typeface="Cambria Math" panose="02040503050406030204" pitchFamily="18" charset="0"/>
                <a:cs typeface="Times New Roman" panose="02020603050405020304" pitchFamily="18" charset="0"/>
              </a:rPr>
              <a:t> </a:t>
            </a:r>
            <a:r>
              <a:rPr lang="en-US" sz="1800" dirty="0"/>
              <a:t>]</a:t>
            </a:r>
          </a:p>
          <a:p>
            <a:pPr marL="290512" lvl="1" indent="0">
              <a:lnSpc>
                <a:spcPct val="250000"/>
              </a:lnSpc>
              <a:buNone/>
            </a:pPr>
            <a:r>
              <a:rPr lang="en-US" sz="1800" dirty="0"/>
              <a:t>Rocket body disposal improvement [</a:t>
            </a:r>
            <a:r>
              <a:rPr lang="en-US" sz="1800" b="1"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a:t>m</a:t>
            </a:r>
            <a:r>
              <a:rPr lang="en-US" sz="1800" b="1" i="1" baseline="-25000"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a:t>i</a:t>
            </a:r>
            <a:r>
              <a:rPr lang="en-US" sz="1800" b="1"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a:t> </a:t>
            </a:r>
            <a:r>
              <a:rPr lang="en-US" sz="1800" dirty="0"/>
              <a:t>,</a:t>
            </a:r>
            <a:r>
              <a:rPr lang="en-US" sz="1800" b="1" i="1" dirty="0">
                <a:solidFill>
                  <a:schemeClr val="accent3"/>
                </a:solidFill>
                <a:latin typeface="Cambria Math" panose="02040503050406030204" pitchFamily="18" charset="0"/>
                <a:ea typeface="Cambria Math" panose="02040503050406030204" pitchFamily="18" charset="0"/>
                <a:cs typeface="Times New Roman" panose="02020603050405020304" pitchFamily="18" charset="0"/>
              </a:rPr>
              <a:t>n</a:t>
            </a:r>
            <a:r>
              <a:rPr lang="en-US" sz="1800" b="1" i="1" baseline="-25000" dirty="0">
                <a:solidFill>
                  <a:schemeClr val="accent3"/>
                </a:solidFill>
                <a:latin typeface="Cambria Math" panose="02040503050406030204" pitchFamily="18" charset="0"/>
                <a:ea typeface="Cambria Math" panose="02040503050406030204" pitchFamily="18" charset="0"/>
                <a:cs typeface="Times New Roman" panose="02020603050405020304" pitchFamily="18" charset="0"/>
              </a:rPr>
              <a:t>objs</a:t>
            </a:r>
            <a:r>
              <a:rPr lang="en-US" sz="1800" dirty="0"/>
              <a:t>]</a:t>
            </a:r>
          </a:p>
          <a:p>
            <a:pPr marL="290512" lvl="1" indent="0">
              <a:lnSpc>
                <a:spcPct val="250000"/>
              </a:lnSpc>
              <a:buNone/>
            </a:pPr>
            <a:r>
              <a:rPr lang="en-US" sz="1800" b="1" dirty="0">
                <a:solidFill>
                  <a:srgbClr val="C00000"/>
                </a:solidFill>
              </a:rPr>
              <a:t>(Future Work) </a:t>
            </a:r>
            <a:r>
              <a:rPr lang="en-US" sz="1800" dirty="0"/>
              <a:t>Active Debris Removal [</a:t>
            </a:r>
            <a:r>
              <a:rPr lang="en-US" sz="1800" b="1"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life</a:t>
            </a:r>
            <a:r>
              <a:rPr lang="en-US" sz="1800" b="1" i="1" baseline="-25000"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i</a:t>
            </a:r>
            <a:r>
              <a:rPr lang="en-US" sz="1800" b="1"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 </a:t>
            </a:r>
            <a:r>
              <a:rPr lang="en-US" sz="1800" dirty="0"/>
              <a:t>]</a:t>
            </a:r>
          </a:p>
        </p:txBody>
      </p:sp>
      <p:pic>
        <p:nvPicPr>
          <p:cNvPr id="3" name="Picture 2">
            <a:extLst>
              <a:ext uri="{FF2B5EF4-FFF2-40B4-BE49-F238E27FC236}">
                <a16:creationId xmlns:a16="http://schemas.microsoft.com/office/drawing/2014/main" id="{F3267629-1896-8AB5-7F44-32410459F6A3}"/>
              </a:ext>
            </a:extLst>
          </p:cNvPr>
          <p:cNvPicPr>
            <a:picLocks noChangeAspect="1"/>
          </p:cNvPicPr>
          <p:nvPr/>
        </p:nvPicPr>
        <p:blipFill rotWithShape="1">
          <a:blip r:embed="rId4"/>
          <a:srcRect l="9971" t="14907" r="11556" b="18074"/>
          <a:stretch/>
        </p:blipFill>
        <p:spPr>
          <a:xfrm>
            <a:off x="426532" y="1456033"/>
            <a:ext cx="745067" cy="636320"/>
          </a:xfrm>
          <a:prstGeom prst="rect">
            <a:avLst/>
          </a:prstGeom>
        </p:spPr>
      </p:pic>
      <p:pic>
        <p:nvPicPr>
          <p:cNvPr id="6" name="Picture 5">
            <a:extLst>
              <a:ext uri="{FF2B5EF4-FFF2-40B4-BE49-F238E27FC236}">
                <a16:creationId xmlns:a16="http://schemas.microsoft.com/office/drawing/2014/main" id="{518DFDE0-5BC4-1E18-10DB-D7D57447055B}"/>
              </a:ext>
            </a:extLst>
          </p:cNvPr>
          <p:cNvPicPr>
            <a:picLocks noChangeAspect="1"/>
          </p:cNvPicPr>
          <p:nvPr/>
        </p:nvPicPr>
        <p:blipFill rotWithShape="1">
          <a:blip r:embed="rId5"/>
          <a:srcRect r="70279" b="53528"/>
          <a:stretch/>
        </p:blipFill>
        <p:spPr>
          <a:xfrm>
            <a:off x="529403" y="3715044"/>
            <a:ext cx="539323" cy="522851"/>
          </a:xfrm>
          <a:prstGeom prst="rect">
            <a:avLst/>
          </a:prstGeom>
        </p:spPr>
      </p:pic>
      <p:pic>
        <p:nvPicPr>
          <p:cNvPr id="7" name="Picture 6">
            <a:extLst>
              <a:ext uri="{FF2B5EF4-FFF2-40B4-BE49-F238E27FC236}">
                <a16:creationId xmlns:a16="http://schemas.microsoft.com/office/drawing/2014/main" id="{B192FAC1-8AE0-1732-CE6D-7BD4942817E7}"/>
              </a:ext>
            </a:extLst>
          </p:cNvPr>
          <p:cNvPicPr>
            <a:picLocks noChangeAspect="1"/>
          </p:cNvPicPr>
          <p:nvPr/>
        </p:nvPicPr>
        <p:blipFill rotWithShape="1">
          <a:blip r:embed="rId5"/>
          <a:srcRect t="50863" r="69246"/>
          <a:stretch/>
        </p:blipFill>
        <p:spPr>
          <a:xfrm>
            <a:off x="534167" y="2199862"/>
            <a:ext cx="561453" cy="556171"/>
          </a:xfrm>
          <a:prstGeom prst="rect">
            <a:avLst/>
          </a:prstGeom>
        </p:spPr>
      </p:pic>
      <p:pic>
        <p:nvPicPr>
          <p:cNvPr id="9" name="Picture 8">
            <a:extLst>
              <a:ext uri="{FF2B5EF4-FFF2-40B4-BE49-F238E27FC236}">
                <a16:creationId xmlns:a16="http://schemas.microsoft.com/office/drawing/2014/main" id="{7C19CEC4-FEA2-DD13-9114-3BC9DC8AC4FD}"/>
              </a:ext>
            </a:extLst>
          </p:cNvPr>
          <p:cNvPicPr>
            <a:picLocks noChangeAspect="1"/>
          </p:cNvPicPr>
          <p:nvPr/>
        </p:nvPicPr>
        <p:blipFill rotWithShape="1">
          <a:blip r:embed="rId5"/>
          <a:srcRect l="69781" t="52854" r="-726" b="-3065"/>
          <a:stretch/>
        </p:blipFill>
        <p:spPr>
          <a:xfrm>
            <a:off x="468859" y="4429860"/>
            <a:ext cx="561453" cy="564817"/>
          </a:xfrm>
          <a:prstGeom prst="rect">
            <a:avLst/>
          </a:prstGeom>
        </p:spPr>
      </p:pic>
      <p:pic>
        <p:nvPicPr>
          <p:cNvPr id="15" name="Picture 14">
            <a:extLst>
              <a:ext uri="{FF2B5EF4-FFF2-40B4-BE49-F238E27FC236}">
                <a16:creationId xmlns:a16="http://schemas.microsoft.com/office/drawing/2014/main" id="{F9C72581-9AE8-13CC-A941-D301341EE7CC}"/>
              </a:ext>
            </a:extLst>
          </p:cNvPr>
          <p:cNvPicPr>
            <a:picLocks noChangeAspect="1"/>
          </p:cNvPicPr>
          <p:nvPr/>
        </p:nvPicPr>
        <p:blipFill rotWithShape="1">
          <a:blip r:embed="rId5"/>
          <a:srcRect l="34200" t="51321" r="34855" b="-1532"/>
          <a:stretch/>
        </p:blipFill>
        <p:spPr>
          <a:xfrm>
            <a:off x="507273" y="5148634"/>
            <a:ext cx="561453" cy="564818"/>
          </a:xfrm>
          <a:prstGeom prst="rect">
            <a:avLst/>
          </a:prstGeom>
        </p:spPr>
      </p:pic>
      <p:pic>
        <p:nvPicPr>
          <p:cNvPr id="1032" name="Picture 8" descr="Light Switch Old Fashioned transparent PNG - StickPNG">
            <a:extLst>
              <a:ext uri="{FF2B5EF4-FFF2-40B4-BE49-F238E27FC236}">
                <a16:creationId xmlns:a16="http://schemas.microsoft.com/office/drawing/2014/main" id="{E6A378EF-0098-2DEE-52C5-DE6375F351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990" t="6694" r="16852" b="9430"/>
          <a:stretch/>
        </p:blipFill>
        <p:spPr bwMode="auto">
          <a:xfrm>
            <a:off x="650014" y="2977969"/>
            <a:ext cx="325391" cy="53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659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E807-94FE-3E9B-CBFE-4607E87F7AA1}"/>
              </a:ext>
            </a:extLst>
          </p:cNvPr>
          <p:cNvSpPr>
            <a:spLocks noGrp="1"/>
          </p:cNvSpPr>
          <p:nvPr>
            <p:ph type="title"/>
          </p:nvPr>
        </p:nvSpPr>
        <p:spPr/>
        <p:txBody>
          <a:bodyPr/>
          <a:lstStyle/>
          <a:p>
            <a:r>
              <a:rPr lang="en-US" dirty="0"/>
              <a:t>Apply Custom Mitigations to All FCM Traffic</a:t>
            </a:r>
          </a:p>
        </p:txBody>
      </p:sp>
      <p:sp>
        <p:nvSpPr>
          <p:cNvPr id="3" name="Text Placeholder 2">
            <a:extLst>
              <a:ext uri="{FF2B5EF4-FFF2-40B4-BE49-F238E27FC236}">
                <a16:creationId xmlns:a16="http://schemas.microsoft.com/office/drawing/2014/main" id="{D8545A0A-0D75-52E2-683A-A4AE5B38BD53}"/>
              </a:ext>
            </a:extLst>
          </p:cNvPr>
          <p:cNvSpPr>
            <a:spLocks noGrp="1"/>
          </p:cNvSpPr>
          <p:nvPr>
            <p:ph type="body" sz="quarter" idx="16"/>
          </p:nvPr>
        </p:nvSpPr>
        <p:spPr/>
        <p:txBody>
          <a:bodyPr/>
          <a:lstStyle/>
          <a:p>
            <a:r>
              <a:rPr lang="en-US" dirty="0"/>
              <a:t>Turn all the dials</a:t>
            </a:r>
          </a:p>
        </p:txBody>
      </p:sp>
      <p:sp>
        <p:nvSpPr>
          <p:cNvPr id="9" name="Text Placeholder 8">
            <a:extLst>
              <a:ext uri="{FF2B5EF4-FFF2-40B4-BE49-F238E27FC236}">
                <a16:creationId xmlns:a16="http://schemas.microsoft.com/office/drawing/2014/main" id="{1204E26E-C9D3-19C0-1641-DC2FCE50632B}"/>
              </a:ext>
            </a:extLst>
          </p:cNvPr>
          <p:cNvSpPr>
            <a:spLocks noGrp="1"/>
          </p:cNvSpPr>
          <p:nvPr>
            <p:ph type="body" sz="quarter" idx="17"/>
          </p:nvPr>
        </p:nvSpPr>
        <p:spPr/>
        <p:txBody>
          <a:bodyPr/>
          <a:lstStyle/>
          <a:p>
            <a:r>
              <a:rPr lang="en-US" dirty="0"/>
              <a:t>Multiple mitigation methods have compounding effects that are more than the sum</a:t>
            </a:r>
          </a:p>
        </p:txBody>
      </p:sp>
      <p:pic>
        <p:nvPicPr>
          <p:cNvPr id="5" name="Picture 4">
            <a:extLst>
              <a:ext uri="{FF2B5EF4-FFF2-40B4-BE49-F238E27FC236}">
                <a16:creationId xmlns:a16="http://schemas.microsoft.com/office/drawing/2014/main" id="{9B67E6D8-C1D6-86D0-946D-69BFB7F6DB04}"/>
              </a:ext>
            </a:extLst>
          </p:cNvPr>
          <p:cNvPicPr>
            <a:picLocks noChangeAspect="1"/>
          </p:cNvPicPr>
          <p:nvPr/>
        </p:nvPicPr>
        <p:blipFill>
          <a:blip r:embed="rId2"/>
          <a:stretch>
            <a:fillRect/>
          </a:stretch>
        </p:blipFill>
        <p:spPr>
          <a:xfrm>
            <a:off x="7029329" y="3137166"/>
            <a:ext cx="3987859" cy="2624032"/>
          </a:xfrm>
          <a:prstGeom prst="rect">
            <a:avLst/>
          </a:prstGeom>
        </p:spPr>
      </p:pic>
      <p:pic>
        <p:nvPicPr>
          <p:cNvPr id="6" name="Picture 5">
            <a:extLst>
              <a:ext uri="{FF2B5EF4-FFF2-40B4-BE49-F238E27FC236}">
                <a16:creationId xmlns:a16="http://schemas.microsoft.com/office/drawing/2014/main" id="{5E28BD05-F037-256E-5F62-4A1341008DEC}"/>
              </a:ext>
            </a:extLst>
          </p:cNvPr>
          <p:cNvPicPr>
            <a:picLocks noChangeAspect="1"/>
          </p:cNvPicPr>
          <p:nvPr/>
        </p:nvPicPr>
        <p:blipFill>
          <a:blip r:embed="rId3"/>
          <a:stretch>
            <a:fillRect/>
          </a:stretch>
        </p:blipFill>
        <p:spPr>
          <a:xfrm>
            <a:off x="304800" y="1353816"/>
            <a:ext cx="6488796" cy="4407382"/>
          </a:xfrm>
          <a:prstGeom prst="rect">
            <a:avLst/>
          </a:prstGeom>
        </p:spPr>
      </p:pic>
      <p:graphicFrame>
        <p:nvGraphicFramePr>
          <p:cNvPr id="7" name="Table 6">
            <a:extLst>
              <a:ext uri="{FF2B5EF4-FFF2-40B4-BE49-F238E27FC236}">
                <a16:creationId xmlns:a16="http://schemas.microsoft.com/office/drawing/2014/main" id="{ADB35668-0D7F-AB0C-4097-590296563A87}"/>
              </a:ext>
            </a:extLst>
          </p:cNvPr>
          <p:cNvGraphicFramePr>
            <a:graphicFrameLocks noGrp="1"/>
          </p:cNvGraphicFramePr>
          <p:nvPr/>
        </p:nvGraphicFramePr>
        <p:xfrm>
          <a:off x="7029329" y="1244924"/>
          <a:ext cx="3987858" cy="1645920"/>
        </p:xfrm>
        <a:graphic>
          <a:graphicData uri="http://schemas.openxmlformats.org/drawingml/2006/table">
            <a:tbl>
              <a:tblPr firstRow="1" firstCol="1" bandRow="1">
                <a:tableStyleId>{5FD0F851-EC5A-4D38-B0AD-8093EC10F338}</a:tableStyleId>
              </a:tblPr>
              <a:tblGrid>
                <a:gridCol w="795503">
                  <a:extLst>
                    <a:ext uri="{9D8B030D-6E8A-4147-A177-3AD203B41FA5}">
                      <a16:colId xmlns:a16="http://schemas.microsoft.com/office/drawing/2014/main" val="825336138"/>
                    </a:ext>
                  </a:extLst>
                </a:gridCol>
                <a:gridCol w="733520">
                  <a:extLst>
                    <a:ext uri="{9D8B030D-6E8A-4147-A177-3AD203B41FA5}">
                      <a16:colId xmlns:a16="http://schemas.microsoft.com/office/drawing/2014/main" val="1133288648"/>
                    </a:ext>
                  </a:extLst>
                </a:gridCol>
                <a:gridCol w="526893">
                  <a:extLst>
                    <a:ext uri="{9D8B030D-6E8A-4147-A177-3AD203B41FA5}">
                      <a16:colId xmlns:a16="http://schemas.microsoft.com/office/drawing/2014/main" val="3961116526"/>
                    </a:ext>
                  </a:extLst>
                </a:gridCol>
                <a:gridCol w="950474">
                  <a:extLst>
                    <a:ext uri="{9D8B030D-6E8A-4147-A177-3AD203B41FA5}">
                      <a16:colId xmlns:a16="http://schemas.microsoft.com/office/drawing/2014/main" val="3257705259"/>
                    </a:ext>
                  </a:extLst>
                </a:gridCol>
                <a:gridCol w="981468">
                  <a:extLst>
                    <a:ext uri="{9D8B030D-6E8A-4147-A177-3AD203B41FA5}">
                      <a16:colId xmlns:a16="http://schemas.microsoft.com/office/drawing/2014/main" val="376197099"/>
                    </a:ext>
                  </a:extLst>
                </a:gridCol>
              </a:tblGrid>
              <a:tr h="0">
                <a:tc>
                  <a:txBody>
                    <a:bodyPr/>
                    <a:lstStyle/>
                    <a:p>
                      <a:pPr marL="0" marR="0" indent="0" algn="l">
                        <a:spcBef>
                          <a:spcPts val="0"/>
                        </a:spcBef>
                        <a:spcAft>
                          <a:spcPts val="0"/>
                        </a:spcAft>
                      </a:pPr>
                      <a:r>
                        <a:rPr lang="en-GB" sz="1200">
                          <a:effectLst/>
                        </a:rPr>
                        <a:t>FCM</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PMD %</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C2R</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dirty="0">
                          <a:effectLst/>
                        </a:rPr>
                        <a:t>R/B Disp</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dirty="0">
                          <a:effectLst/>
                        </a:rPr>
                        <a:t>Ops Life</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45757341"/>
                  </a:ext>
                </a:extLst>
              </a:tr>
              <a:tr h="0">
                <a:tc>
                  <a:txBody>
                    <a:bodyPr/>
                    <a:lstStyle/>
                    <a:p>
                      <a:pPr marL="0" marR="0" indent="0" algn="l">
                        <a:spcBef>
                          <a:spcPts val="0"/>
                        </a:spcBef>
                        <a:spcAft>
                          <a:spcPts val="0"/>
                        </a:spcAft>
                      </a:pPr>
                      <a:r>
                        <a:rPr lang="en-GB" sz="1200">
                          <a:effectLst/>
                        </a:rPr>
                        <a:t>fcm1</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90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dirty="0">
                          <a:effectLst/>
                        </a:rPr>
                        <a:t>1.0</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dirty="0">
                          <a:effectLst/>
                        </a:rPr>
                        <a:t>1.0</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38572155"/>
                  </a:ext>
                </a:extLst>
              </a:tr>
              <a:tr h="0">
                <a:tc>
                  <a:txBody>
                    <a:bodyPr/>
                    <a:lstStyle/>
                    <a:p>
                      <a:pPr marL="0" marR="0" indent="0" algn="l">
                        <a:spcBef>
                          <a:spcPts val="0"/>
                        </a:spcBef>
                        <a:spcAft>
                          <a:spcPts val="0"/>
                        </a:spcAft>
                      </a:pPr>
                      <a:r>
                        <a:rPr lang="en-GB" sz="1200">
                          <a:effectLst/>
                        </a:rPr>
                        <a:t>fcm2</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99</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dirty="0">
                          <a:effectLst/>
                        </a:rPr>
                        <a:t>✓</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0.05</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1.0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93257688"/>
                  </a:ext>
                </a:extLst>
              </a:tr>
              <a:tr h="0">
                <a:tc>
                  <a:txBody>
                    <a:bodyPr/>
                    <a:lstStyle/>
                    <a:p>
                      <a:pPr marL="0" marR="0" indent="0" algn="l">
                        <a:spcBef>
                          <a:spcPts val="0"/>
                        </a:spcBef>
                        <a:spcAft>
                          <a:spcPts val="0"/>
                        </a:spcAft>
                      </a:pPr>
                      <a:r>
                        <a:rPr lang="en-GB" sz="1200">
                          <a:effectLst/>
                        </a:rPr>
                        <a:t>fcm3</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90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 </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1.0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1.0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541602029"/>
                  </a:ext>
                </a:extLst>
              </a:tr>
              <a:tr h="0">
                <a:tc>
                  <a:txBody>
                    <a:bodyPr/>
                    <a:lstStyle/>
                    <a:p>
                      <a:pPr marL="0" marR="0" indent="0" algn="l">
                        <a:spcBef>
                          <a:spcPts val="0"/>
                        </a:spcBef>
                        <a:spcAft>
                          <a:spcPts val="0"/>
                        </a:spcAft>
                      </a:pPr>
                      <a:r>
                        <a:rPr lang="en-GB" sz="1200">
                          <a:effectLst/>
                        </a:rPr>
                        <a:t>fcm4</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90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 </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1.0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1.0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5513786"/>
                  </a:ext>
                </a:extLst>
              </a:tr>
              <a:tr h="0">
                <a:tc>
                  <a:txBody>
                    <a:bodyPr/>
                    <a:lstStyle/>
                    <a:p>
                      <a:pPr marL="0" marR="0" indent="0" algn="l">
                        <a:spcBef>
                          <a:spcPts val="0"/>
                        </a:spcBef>
                        <a:spcAft>
                          <a:spcPts val="0"/>
                        </a:spcAft>
                      </a:pPr>
                      <a:r>
                        <a:rPr lang="en-GB" sz="1200">
                          <a:effectLst/>
                        </a:rPr>
                        <a:t>fcm5</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dirty="0">
                          <a:effectLst/>
                        </a:rPr>
                        <a:t>95</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0.05</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1.3</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48557627"/>
                  </a:ext>
                </a:extLst>
              </a:tr>
              <a:tr h="0">
                <a:tc>
                  <a:txBody>
                    <a:bodyPr/>
                    <a:lstStyle/>
                    <a:p>
                      <a:pPr marL="0" marR="0" indent="0" algn="l">
                        <a:spcBef>
                          <a:spcPts val="0"/>
                        </a:spcBef>
                        <a:spcAft>
                          <a:spcPts val="0"/>
                        </a:spcAft>
                      </a:pPr>
                      <a:r>
                        <a:rPr lang="en-GB" sz="1200">
                          <a:effectLst/>
                        </a:rPr>
                        <a:t>fcm6</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95/99</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 ✓</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dirty="0">
                          <a:effectLst/>
                        </a:rPr>
                        <a:t>0.10/0.05</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1.0/1.4</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334352663"/>
                  </a:ext>
                </a:extLst>
              </a:tr>
              <a:tr h="0">
                <a:tc>
                  <a:txBody>
                    <a:bodyPr/>
                    <a:lstStyle/>
                    <a:p>
                      <a:pPr marL="0" marR="0" indent="0" algn="l">
                        <a:spcBef>
                          <a:spcPts val="0"/>
                        </a:spcBef>
                        <a:spcAft>
                          <a:spcPts val="0"/>
                        </a:spcAft>
                      </a:pPr>
                      <a:r>
                        <a:rPr lang="en-GB" sz="1200">
                          <a:effectLst/>
                        </a:rPr>
                        <a:t>fcm7</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95/99</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 ✓</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0.05/0.005</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a:effectLst/>
                        </a:rPr>
                        <a:t>1.0/2.0</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7448611"/>
                  </a:ext>
                </a:extLst>
              </a:tr>
              <a:tr h="0">
                <a:tc>
                  <a:txBody>
                    <a:bodyPr/>
                    <a:lstStyle/>
                    <a:p>
                      <a:pPr marL="0" marR="0" indent="0" algn="l">
                        <a:spcBef>
                          <a:spcPts val="0"/>
                        </a:spcBef>
                        <a:spcAft>
                          <a:spcPts val="0"/>
                        </a:spcAft>
                      </a:pPr>
                      <a:r>
                        <a:rPr lang="en-GB" sz="1200">
                          <a:effectLst/>
                        </a:rPr>
                        <a:t>fcm8</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99</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GB" sz="1200">
                          <a:effectLst/>
                        </a:rPr>
                        <a:t>✓</a:t>
                      </a:r>
                      <a:endParaRPr lang="en-US" sz="120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dirty="0">
                          <a:effectLst/>
                        </a:rPr>
                        <a:t>0.70</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GB" sz="1200" dirty="0">
                          <a:effectLst/>
                        </a:rPr>
                        <a:t>1.0</a:t>
                      </a:r>
                      <a:endParaRPr lang="en-US" sz="12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142167235"/>
                  </a:ext>
                </a:extLst>
              </a:tr>
            </a:tbl>
          </a:graphicData>
        </a:graphic>
      </p:graphicFrame>
      <p:sp>
        <p:nvSpPr>
          <p:cNvPr id="8" name="Arrow: Right 7">
            <a:extLst>
              <a:ext uri="{FF2B5EF4-FFF2-40B4-BE49-F238E27FC236}">
                <a16:creationId xmlns:a16="http://schemas.microsoft.com/office/drawing/2014/main" id="{E7219022-71BA-233D-C008-543B9B178521}"/>
              </a:ext>
            </a:extLst>
          </p:cNvPr>
          <p:cNvSpPr/>
          <p:nvPr/>
        </p:nvSpPr>
        <p:spPr>
          <a:xfrm>
            <a:off x="5820001" y="3629811"/>
            <a:ext cx="1209328" cy="484632"/>
          </a:xfrm>
          <a:prstGeom prst="rightArrow">
            <a:avLst/>
          </a:prstGeom>
          <a:solidFill>
            <a:schemeClr val="bg1"/>
          </a:solid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008B"/>
                </a:solidFill>
                <a:effectLst/>
                <a:uLnTx/>
                <a:uFillTx/>
                <a:latin typeface="Arial" panose="020B0604020202020204"/>
                <a:ea typeface="+mn-ea"/>
                <a:cs typeface="+mn-cs"/>
              </a:rPr>
              <a:t>fcm7</a:t>
            </a:r>
          </a:p>
        </p:txBody>
      </p:sp>
    </p:spTree>
    <p:extLst>
      <p:ext uri="{BB962C8B-B14F-4D97-AF65-F5344CB8AC3E}">
        <p14:creationId xmlns:p14="http://schemas.microsoft.com/office/powerpoint/2010/main" val="155114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Examining Other Environmental Indices</a:t>
            </a:r>
          </a:p>
        </p:txBody>
      </p:sp>
      <p:sp>
        <p:nvSpPr>
          <p:cNvPr id="10" name="Text Placeholder 9"/>
          <p:cNvSpPr>
            <a:spLocks noGrp="1"/>
          </p:cNvSpPr>
          <p:nvPr>
            <p:ph type="body" sz="quarter" idx="16"/>
          </p:nvPr>
        </p:nvSpPr>
        <p:spPr>
          <a:prstGeom prst="rect">
            <a:avLst/>
          </a:prstGeom>
        </p:spPr>
        <p:txBody>
          <a:bodyPr/>
          <a:lstStyle/>
          <a:p>
            <a:pPr lvl="0"/>
            <a:r>
              <a:rPr lang="en-US"/>
              <a:t>Regulatory Composite Metrics</a:t>
            </a:r>
          </a:p>
        </p:txBody>
      </p:sp>
      <p:sp>
        <p:nvSpPr>
          <p:cNvPr id="9" name="Content Placeholder 8"/>
          <p:cNvSpPr>
            <a:spLocks noGrp="1"/>
          </p:cNvSpPr>
          <p:nvPr>
            <p:ph sz="quarter" idx="15"/>
          </p:nvPr>
        </p:nvSpPr>
        <p:spPr>
          <a:xfrm>
            <a:off x="334534" y="1203265"/>
            <a:ext cx="11393640" cy="1621647"/>
          </a:xfrm>
        </p:spPr>
        <p:txBody>
          <a:bodyPr/>
          <a:lstStyle/>
          <a:p>
            <a:pPr>
              <a:spcBef>
                <a:spcPts val="600"/>
              </a:spcBef>
              <a:spcAft>
                <a:spcPts val="600"/>
              </a:spcAft>
            </a:pPr>
            <a:r>
              <a:rPr lang="en-US"/>
              <a:t>Object-years and kilogram-object-years correlate well to total object count</a:t>
            </a:r>
          </a:p>
          <a:p>
            <a:pPr>
              <a:spcBef>
                <a:spcPts val="600"/>
              </a:spcBef>
              <a:spcAft>
                <a:spcPts val="600"/>
              </a:spcAft>
            </a:pPr>
            <a:r>
              <a:rPr lang="en-US"/>
              <a:t>Similar characteristics exhibited in trends for each index, less variance in UMPY trend</a:t>
            </a:r>
          </a:p>
          <a:p>
            <a:pPr>
              <a:spcBef>
                <a:spcPts val="600"/>
              </a:spcBef>
              <a:spcAft>
                <a:spcPts val="600"/>
              </a:spcAft>
            </a:pPr>
            <a:r>
              <a:rPr lang="en-US"/>
              <a:t>Scaling linearly by lifetime doesn’t fully account for effect of altitude and lifetime on collision risk</a:t>
            </a:r>
          </a:p>
          <a:p>
            <a:pPr>
              <a:spcBef>
                <a:spcPts val="600"/>
              </a:spcBef>
              <a:spcAft>
                <a:spcPts val="600"/>
              </a:spcAft>
            </a:pPr>
            <a:endParaRPr lang="en-US"/>
          </a:p>
        </p:txBody>
      </p:sp>
      <p:pic>
        <p:nvPicPr>
          <p:cNvPr id="5" name="Graphic 4">
            <a:extLst>
              <a:ext uri="{FF2B5EF4-FFF2-40B4-BE49-F238E27FC236}">
                <a16:creationId xmlns:a16="http://schemas.microsoft.com/office/drawing/2014/main" id="{5A0780E0-94AC-172D-7FBB-393783CE19B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466" t="-3383" r="6644"/>
          <a:stretch/>
        </p:blipFill>
        <p:spPr bwMode="auto">
          <a:xfrm>
            <a:off x="334534" y="2626468"/>
            <a:ext cx="4096533" cy="3731768"/>
          </a:xfrm>
          <a:prstGeom prst="rect">
            <a:avLst/>
          </a:prstGeom>
          <a:extLst>
            <a:ext uri="{53640926-AAD7-44D8-BBD7-CCE9431645EC}">
              <a14:shadowObscured xmlns:a14="http://schemas.microsoft.com/office/drawing/2010/main"/>
            </a:ext>
          </a:extLst>
        </p:spPr>
      </p:pic>
      <p:pic>
        <p:nvPicPr>
          <p:cNvPr id="7" name="Graphic 6">
            <a:extLst>
              <a:ext uri="{FF2B5EF4-FFF2-40B4-BE49-F238E27FC236}">
                <a16:creationId xmlns:a16="http://schemas.microsoft.com/office/drawing/2014/main" id="{1FCEBA59-10E8-6B13-2DE8-CAC04B655CD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2229" t="-4076" r="4642" b="-601"/>
          <a:stretch/>
        </p:blipFill>
        <p:spPr bwMode="auto">
          <a:xfrm>
            <a:off x="4866499" y="2577239"/>
            <a:ext cx="3393090" cy="3780997"/>
          </a:xfrm>
          <a:prstGeom prst="rect">
            <a:avLst/>
          </a:prstGeom>
          <a:ln>
            <a:noFill/>
          </a:ln>
          <a:extLst>
            <a:ext uri="{53640926-AAD7-44D8-BBD7-CCE9431645EC}">
              <a14:shadowObscured xmlns:a14="http://schemas.microsoft.com/office/drawing/2010/main"/>
            </a:ext>
          </a:extLst>
        </p:spPr>
      </p:pic>
      <p:pic>
        <p:nvPicPr>
          <p:cNvPr id="8" name="Graphic 7">
            <a:extLst>
              <a:ext uri="{FF2B5EF4-FFF2-40B4-BE49-F238E27FC236}">
                <a16:creationId xmlns:a16="http://schemas.microsoft.com/office/drawing/2014/main" id="{73A243CD-AC0B-AD22-6B83-6ACFC1DBBD7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7478" t="-7304" r="6056" b="-2312"/>
          <a:stretch/>
        </p:blipFill>
        <p:spPr bwMode="auto">
          <a:xfrm>
            <a:off x="8449039" y="2435968"/>
            <a:ext cx="3468585" cy="3961341"/>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535042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Examining Other Environmental Indices</a:t>
            </a:r>
          </a:p>
        </p:txBody>
      </p:sp>
      <p:sp>
        <p:nvSpPr>
          <p:cNvPr id="10" name="Text Placeholder 9"/>
          <p:cNvSpPr>
            <a:spLocks noGrp="1"/>
          </p:cNvSpPr>
          <p:nvPr>
            <p:ph type="body" sz="quarter" idx="16"/>
          </p:nvPr>
        </p:nvSpPr>
        <p:spPr>
          <a:prstGeom prst="rect">
            <a:avLst/>
          </a:prstGeom>
        </p:spPr>
        <p:txBody>
          <a:bodyPr/>
          <a:lstStyle/>
          <a:p>
            <a:pPr lvl="0"/>
            <a:r>
              <a:rPr lang="en-US"/>
              <a:t>Collision Risk Balance Model</a:t>
            </a:r>
          </a:p>
        </p:txBody>
      </p:sp>
      <p:sp>
        <p:nvSpPr>
          <p:cNvPr id="9" name="Content Placeholder 8"/>
          <p:cNvSpPr>
            <a:spLocks noGrp="1"/>
          </p:cNvSpPr>
          <p:nvPr>
            <p:ph sz="quarter" idx="15"/>
          </p:nvPr>
        </p:nvSpPr>
        <p:spPr>
          <a:xfrm>
            <a:off x="334532" y="1137725"/>
            <a:ext cx="5651931" cy="5382345"/>
          </a:xfrm>
        </p:spPr>
        <p:txBody>
          <a:bodyPr/>
          <a:lstStyle/>
          <a:p>
            <a:pPr>
              <a:spcBef>
                <a:spcPts val="600"/>
              </a:spcBef>
              <a:spcAft>
                <a:spcPts val="600"/>
              </a:spcAft>
            </a:pPr>
            <a:r>
              <a:rPr lang="en-US"/>
              <a:t>Developed by McKnight and Dale</a:t>
            </a:r>
          </a:p>
          <a:p>
            <a:pPr>
              <a:spcBef>
                <a:spcPts val="600"/>
              </a:spcBef>
              <a:spcAft>
                <a:spcPts val="600"/>
              </a:spcAft>
            </a:pPr>
            <a:r>
              <a:rPr lang="en-US"/>
              <a:t>Orbital capacity as a function of the risk posed, risk abated, and on-orbit persistence of each object</a:t>
            </a:r>
          </a:p>
          <a:p>
            <a:pPr>
              <a:spcBef>
                <a:spcPts val="600"/>
              </a:spcBef>
              <a:spcAft>
                <a:spcPts val="600"/>
              </a:spcAft>
            </a:pPr>
            <a:endParaRPr lang="en-US"/>
          </a:p>
          <a:p>
            <a:pPr>
              <a:spcBef>
                <a:spcPts val="600"/>
              </a:spcBef>
              <a:spcAft>
                <a:spcPts val="600"/>
              </a:spcAft>
            </a:pPr>
            <a:endParaRPr lang="en-US"/>
          </a:p>
          <a:p>
            <a:pPr>
              <a:spcBef>
                <a:spcPts val="600"/>
              </a:spcBef>
              <a:spcAft>
                <a:spcPts val="600"/>
              </a:spcAft>
            </a:pPr>
            <a:endParaRPr lang="en-US"/>
          </a:p>
          <a:p>
            <a:pPr>
              <a:spcBef>
                <a:spcPts val="600"/>
              </a:spcBef>
              <a:spcAft>
                <a:spcPts val="600"/>
              </a:spcAft>
            </a:pPr>
            <a:endParaRPr lang="en-US"/>
          </a:p>
          <a:p>
            <a:pPr marL="7937" indent="0">
              <a:spcBef>
                <a:spcPts val="600"/>
              </a:spcBef>
              <a:spcAft>
                <a:spcPts val="600"/>
              </a:spcAft>
              <a:buNone/>
            </a:pPr>
            <a:endParaRPr lang="en-US"/>
          </a:p>
          <a:p>
            <a:pPr>
              <a:spcBef>
                <a:spcPts val="600"/>
              </a:spcBef>
              <a:spcAft>
                <a:spcPts val="600"/>
              </a:spcAft>
            </a:pPr>
            <a:r>
              <a:rPr lang="en-US"/>
              <a:t>Modified orbital capacity formula created to account for modeling differences in the ADEPT framework</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3EDF531-5FEE-0176-1150-2CBE383109CA}"/>
                  </a:ext>
                </a:extLst>
              </p:cNvPr>
              <p:cNvSpPr txBox="1"/>
              <p:nvPr/>
            </p:nvSpPr>
            <p:spPr>
              <a:xfrm>
                <a:off x="1170395" y="2425375"/>
                <a:ext cx="3901779" cy="1755352"/>
              </a:xfrm>
              <a:prstGeom prst="rect">
                <a:avLst/>
              </a:prstGeom>
              <a:solidFill>
                <a:schemeClr val="bg2">
                  <a:lumMod val="40000"/>
                  <a:lumOff val="60000"/>
                  <a:alpha val="20000"/>
                </a:schemeClr>
              </a:solidFill>
              <a:ln w="19050">
                <a:solidFill>
                  <a:schemeClr val="bg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𝑶𝑪</m:t>
                      </m:r>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nary>
                        <m:naryPr>
                          <m:chr m:val="∑"/>
                          <m:limLoc m:val="undOv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𝒐𝒃𝒋</m:t>
                              </m:r>
                            </m:sub>
                          </m:sSub>
                        </m:sup>
                        <m:e>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𝑹𝑩𝑷</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𝟏𝟎</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𝑹𝑩𝑨</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e>
                          </m:d>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𝑨𝑨</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e>
                      </m:nary>
                    </m:oMath>
                  </m:oMathPara>
                </a14:m>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𝑹𝑩𝑷</m:t>
                        </m:r>
                      </m:e>
                      <m:sub>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𝒊</m:t>
                        </m:r>
                      </m:sub>
                    </m:sSub>
                  </m:oMath>
                </a14:m>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risk burden posed</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𝑹𝑩𝑨</m:t>
                        </m:r>
                      </m:e>
                      <m:sub>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𝒊</m:t>
                        </m:r>
                      </m:sub>
                    </m:sSub>
                  </m:oMath>
                </a14:m>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risk burden abated</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𝑨𝑨</m:t>
                        </m:r>
                      </m:e>
                      <m:sub>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𝒊</m:t>
                        </m:r>
                      </m:sub>
                    </m:sSub>
                  </m:oMath>
                </a14:m>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altitude adjustment</a:t>
                </a:r>
              </a:p>
            </p:txBody>
          </p:sp>
        </mc:Choice>
        <mc:Fallback xmlns="">
          <p:sp>
            <p:nvSpPr>
              <p:cNvPr id="4" name="TextBox 3">
                <a:extLst>
                  <a:ext uri="{FF2B5EF4-FFF2-40B4-BE49-F238E27FC236}">
                    <a16:creationId xmlns:a16="http://schemas.microsoft.com/office/drawing/2014/main" id="{E3EDF531-5FEE-0176-1150-2CBE383109CA}"/>
                  </a:ext>
                </a:extLst>
              </p:cNvPr>
              <p:cNvSpPr txBox="1">
                <a:spLocks noRot="1" noChangeAspect="1" noMove="1" noResize="1" noEditPoints="1" noAdjustHandles="1" noChangeArrowheads="1" noChangeShapeType="1" noTextEdit="1"/>
              </p:cNvSpPr>
              <p:nvPr/>
            </p:nvSpPr>
            <p:spPr>
              <a:xfrm>
                <a:off x="1170395" y="2425375"/>
                <a:ext cx="3901779" cy="1755352"/>
              </a:xfrm>
              <a:prstGeom prst="rect">
                <a:avLst/>
              </a:prstGeom>
              <a:blipFill>
                <a:blip r:embed="rId3"/>
                <a:stretch>
                  <a:fillRect b="-687"/>
                </a:stretch>
              </a:blipFill>
              <a:ln w="19050">
                <a:solidFill>
                  <a:schemeClr val="bg2">
                    <a:lumMod val="75000"/>
                  </a:schemeClr>
                </a:solid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3FEC8245-7A90-B5F5-F89B-CA7D679FC793}"/>
              </a:ext>
            </a:extLst>
          </p:cNvPr>
          <p:cNvPicPr>
            <a:picLocks noChangeAspect="1"/>
          </p:cNvPicPr>
          <p:nvPr/>
        </p:nvPicPr>
        <p:blipFill>
          <a:blip r:embed="rId4">
            <a:extLst>
              <a:ext uri="{96DAC541-7B7A-43D3-8B79-37D633B846F1}">
                <asvg:svgBlip xmlns:asvg="http://schemas.microsoft.com/office/drawing/2016/SVG/main" r:embed="rId5"/>
              </a:ext>
            </a:extLst>
          </a:blip>
          <a:srcRect l="2866" t="12745" r="13513"/>
          <a:stretch/>
        </p:blipFill>
        <p:spPr>
          <a:xfrm>
            <a:off x="6349685" y="3633635"/>
            <a:ext cx="4795774" cy="3076728"/>
          </a:xfrm>
          <a:prstGeom prst="rect">
            <a:avLst/>
          </a:prstGeom>
        </p:spPr>
      </p:pic>
      <p:pic>
        <p:nvPicPr>
          <p:cNvPr id="13" name="Picture 12">
            <a:extLst>
              <a:ext uri="{FF2B5EF4-FFF2-40B4-BE49-F238E27FC236}">
                <a16:creationId xmlns:a16="http://schemas.microsoft.com/office/drawing/2014/main" id="{018E3050-BA41-4D0C-5A2C-B98EA8ABB0F9}"/>
              </a:ext>
            </a:extLst>
          </p:cNvPr>
          <p:cNvPicPr>
            <a:picLocks noChangeAspect="1"/>
          </p:cNvPicPr>
          <p:nvPr/>
        </p:nvPicPr>
        <p:blipFill>
          <a:blip r:embed="rId6">
            <a:extLst>
              <a:ext uri="{96DAC541-7B7A-43D3-8B79-37D633B846F1}">
                <asvg:svgBlip xmlns:asvg="http://schemas.microsoft.com/office/drawing/2016/SVG/main" r:embed="rId7"/>
              </a:ext>
            </a:extLst>
          </a:blip>
          <a:srcRect l="8673" t="6577" r="4137" b="7730"/>
          <a:stretch/>
        </p:blipFill>
        <p:spPr>
          <a:xfrm>
            <a:off x="6349685" y="523886"/>
            <a:ext cx="4795774" cy="309091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C56E259-F5AD-CF3A-E586-87F4933BA434}"/>
                  </a:ext>
                </a:extLst>
              </p:cNvPr>
              <p:cNvSpPr txBox="1"/>
              <p:nvPr/>
            </p:nvSpPr>
            <p:spPr>
              <a:xfrm>
                <a:off x="1170394" y="5362320"/>
                <a:ext cx="3901779" cy="867545"/>
              </a:xfrm>
              <a:prstGeom prst="rect">
                <a:avLst/>
              </a:prstGeom>
              <a:solidFill>
                <a:schemeClr val="bg2">
                  <a:lumMod val="40000"/>
                  <a:lumOff val="60000"/>
                  <a:alpha val="20000"/>
                </a:schemeClr>
              </a:solidFill>
              <a:ln w="19050">
                <a:solidFill>
                  <a:schemeClr val="bg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𝑶𝑪</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𝒎𝒐𝒅</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ary>
                        <m:naryPr>
                          <m:chr m:val="∑"/>
                          <m:limLoc m:val="undOv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𝒐𝒃𝒋</m:t>
                              </m:r>
                            </m:sub>
                          </m:sSub>
                        </m:sup>
                        <m:e>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𝑹𝑩𝑷</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𝒀</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e>
                      </m:nary>
                    </m:oMath>
                  </m:oMathPara>
                </a14:m>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mc:Choice>
        <mc:Fallback xmlns="">
          <p:sp>
            <p:nvSpPr>
              <p:cNvPr id="14" name="TextBox 13">
                <a:extLst>
                  <a:ext uri="{FF2B5EF4-FFF2-40B4-BE49-F238E27FC236}">
                    <a16:creationId xmlns:a16="http://schemas.microsoft.com/office/drawing/2014/main" id="{BC56E259-F5AD-CF3A-E586-87F4933BA434}"/>
                  </a:ext>
                </a:extLst>
              </p:cNvPr>
              <p:cNvSpPr txBox="1">
                <a:spLocks noRot="1" noChangeAspect="1" noMove="1" noResize="1" noEditPoints="1" noAdjustHandles="1" noChangeArrowheads="1" noChangeShapeType="1" noTextEdit="1"/>
              </p:cNvSpPr>
              <p:nvPr/>
            </p:nvSpPr>
            <p:spPr>
              <a:xfrm>
                <a:off x="1170394" y="5362320"/>
                <a:ext cx="3901779" cy="867545"/>
              </a:xfrm>
              <a:prstGeom prst="rect">
                <a:avLst/>
              </a:prstGeom>
              <a:blipFill>
                <a:blip r:embed="rId8"/>
                <a:stretch>
                  <a:fillRect/>
                </a:stretch>
              </a:blipFill>
              <a:ln w="19050">
                <a:solidFill>
                  <a:schemeClr val="bg2">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78366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A6F1-3FF2-2236-0020-0BBAE274A38E}"/>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415609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98195-9023-64C1-5423-FD79BD1157A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DBF008-E803-6C13-4293-8EF5862C26D6}"/>
              </a:ext>
            </a:extLst>
          </p:cNvPr>
          <p:cNvPicPr>
            <a:picLocks noChangeAspect="1"/>
          </p:cNvPicPr>
          <p:nvPr/>
        </p:nvPicPr>
        <p:blipFill rotWithShape="1">
          <a:blip r:embed="rId2"/>
          <a:srcRect t="8068" b="1168"/>
          <a:stretch/>
        </p:blipFill>
        <p:spPr>
          <a:xfrm>
            <a:off x="0" y="1160973"/>
            <a:ext cx="12192000" cy="4976357"/>
          </a:xfrm>
          <a:prstGeom prst="rect">
            <a:avLst/>
          </a:prstGeom>
        </p:spPr>
      </p:pic>
      <p:sp>
        <p:nvSpPr>
          <p:cNvPr id="2" name="Title 1">
            <a:extLst>
              <a:ext uri="{FF2B5EF4-FFF2-40B4-BE49-F238E27FC236}">
                <a16:creationId xmlns:a16="http://schemas.microsoft.com/office/drawing/2014/main" id="{EB246B5E-FF01-0DFE-3F2B-CD38F09353D0}"/>
              </a:ext>
            </a:extLst>
          </p:cNvPr>
          <p:cNvSpPr>
            <a:spLocks noGrp="1"/>
          </p:cNvSpPr>
          <p:nvPr>
            <p:ph type="title"/>
          </p:nvPr>
        </p:nvSpPr>
        <p:spPr/>
        <p:txBody>
          <a:bodyPr/>
          <a:lstStyle/>
          <a:p>
            <a:r>
              <a:rPr lang="en-US"/>
              <a:t>Post-Processing and Visualization</a:t>
            </a:r>
          </a:p>
        </p:txBody>
      </p:sp>
      <p:sp>
        <p:nvSpPr>
          <p:cNvPr id="3" name="Text Placeholder 2">
            <a:extLst>
              <a:ext uri="{FF2B5EF4-FFF2-40B4-BE49-F238E27FC236}">
                <a16:creationId xmlns:a16="http://schemas.microsoft.com/office/drawing/2014/main" id="{7A62CFFF-159C-B961-E7C5-E5FABC575F4B}"/>
              </a:ext>
            </a:extLst>
          </p:cNvPr>
          <p:cNvSpPr>
            <a:spLocks noGrp="1"/>
          </p:cNvSpPr>
          <p:nvPr>
            <p:ph type="body" sz="quarter" idx="16"/>
          </p:nvPr>
        </p:nvSpPr>
        <p:spPr/>
        <p:txBody>
          <a:bodyPr/>
          <a:lstStyle/>
          <a:p>
            <a:r>
              <a:rPr lang="en-US"/>
              <a:t>Satellite Orbit Analysis Program (SOAP) Screen Capture</a:t>
            </a:r>
          </a:p>
        </p:txBody>
      </p:sp>
      <p:sp>
        <p:nvSpPr>
          <p:cNvPr id="4" name="Text Placeholder 3">
            <a:extLst>
              <a:ext uri="{FF2B5EF4-FFF2-40B4-BE49-F238E27FC236}">
                <a16:creationId xmlns:a16="http://schemas.microsoft.com/office/drawing/2014/main" id="{C650B013-3011-832B-D533-A7EEC528957E}"/>
              </a:ext>
            </a:extLst>
          </p:cNvPr>
          <p:cNvSpPr>
            <a:spLocks noGrp="1"/>
          </p:cNvSpPr>
          <p:nvPr>
            <p:ph type="body" sz="quarter" idx="17"/>
          </p:nvPr>
        </p:nvSpPr>
        <p:spPr/>
        <p:txBody>
          <a:bodyPr/>
          <a:lstStyle/>
          <a:p>
            <a:r>
              <a:rPr lang="en-US" dirty="0"/>
              <a:t>Sample projection of trackable (&gt;10cm) objects in 2050</a:t>
            </a:r>
          </a:p>
        </p:txBody>
      </p:sp>
      <p:sp>
        <p:nvSpPr>
          <p:cNvPr id="15" name="TextBox 14">
            <a:extLst>
              <a:ext uri="{FF2B5EF4-FFF2-40B4-BE49-F238E27FC236}">
                <a16:creationId xmlns:a16="http://schemas.microsoft.com/office/drawing/2014/main" id="{4B0265E5-9A45-BB88-C846-9F4BACD6C791}"/>
              </a:ext>
            </a:extLst>
          </p:cNvPr>
          <p:cNvSpPr txBox="1"/>
          <p:nvPr/>
        </p:nvSpPr>
        <p:spPr>
          <a:xfrm>
            <a:off x="10545394" y="5535986"/>
            <a:ext cx="1646606" cy="60016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0000"/>
                </a:solidFill>
                <a:effectLst/>
                <a:uLnTx/>
                <a:uFillTx/>
                <a:latin typeface="Consolas" panose="020B0609020204030204" pitchFamily="49" charset="0"/>
                <a:ea typeface="+mn-ea"/>
                <a:cs typeface="+mn-cs"/>
              </a:rPr>
              <a:t>Rocket Bodies (R/B)</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FFFF"/>
                </a:solidFill>
                <a:effectLst/>
                <a:uLnTx/>
                <a:uFillTx/>
                <a:latin typeface="Consolas" panose="020B0609020204030204" pitchFamily="49" charset="0"/>
                <a:ea typeface="+mn-ea"/>
                <a:cs typeface="+mn-cs"/>
              </a:rPr>
              <a:t>Payloads (P/L)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Consolas" panose="020B0609020204030204" pitchFamily="49" charset="0"/>
                <a:ea typeface="+mn-ea"/>
                <a:cs typeface="+mn-cs"/>
              </a:rPr>
              <a:t>Debris (DEB)</a:t>
            </a:r>
          </a:p>
        </p:txBody>
      </p:sp>
    </p:spTree>
    <p:extLst>
      <p:ext uri="{BB962C8B-B14F-4D97-AF65-F5344CB8AC3E}">
        <p14:creationId xmlns:p14="http://schemas.microsoft.com/office/powerpoint/2010/main" val="408455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AF3329-F31B-3EF2-668F-7FBFB976BA45}"/>
              </a:ext>
            </a:extLst>
          </p:cNvPr>
          <p:cNvSpPr>
            <a:spLocks noGrp="1"/>
          </p:cNvSpPr>
          <p:nvPr>
            <p:ph type="title"/>
          </p:nvPr>
        </p:nvSpPr>
        <p:spPr/>
        <p:txBody>
          <a:bodyPr/>
          <a:lstStyle/>
          <a:p>
            <a:r>
              <a:rPr lang="en-US" dirty="0"/>
              <a:t>Introduction</a:t>
            </a:r>
          </a:p>
        </p:txBody>
      </p:sp>
      <p:sp>
        <p:nvSpPr>
          <p:cNvPr id="6" name="Content Placeholder 5">
            <a:extLst>
              <a:ext uri="{FF2B5EF4-FFF2-40B4-BE49-F238E27FC236}">
                <a16:creationId xmlns:a16="http://schemas.microsoft.com/office/drawing/2014/main" id="{0C7A0F8F-FE05-9149-4B70-C54211FE8F81}"/>
              </a:ext>
            </a:extLst>
          </p:cNvPr>
          <p:cNvSpPr>
            <a:spLocks noGrp="1"/>
          </p:cNvSpPr>
          <p:nvPr>
            <p:ph sz="quarter" idx="15"/>
          </p:nvPr>
        </p:nvSpPr>
        <p:spPr>
          <a:xfrm>
            <a:off x="334533" y="814686"/>
            <a:ext cx="7655370" cy="5187296"/>
          </a:xfrm>
        </p:spPr>
        <p:txBody>
          <a:bodyPr/>
          <a:lstStyle/>
          <a:p>
            <a:r>
              <a:rPr lang="en-US" sz="1600" b="1" dirty="0"/>
              <a:t>Motivation:</a:t>
            </a:r>
          </a:p>
          <a:p>
            <a:pPr lvl="1"/>
            <a:r>
              <a:rPr lang="en-US" sz="1200" dirty="0"/>
              <a:t>Very large LEO constellation (</a:t>
            </a:r>
            <a:r>
              <a:rPr lang="en-US" sz="1200" b="1" dirty="0">
                <a:solidFill>
                  <a:srgbClr val="0070C0"/>
                </a:solidFill>
              </a:rPr>
              <a:t>LLC</a:t>
            </a:r>
            <a:r>
              <a:rPr lang="en-US" sz="1200" dirty="0"/>
              <a:t>) proposals indicate a significant increase in LEO activity</a:t>
            </a:r>
          </a:p>
          <a:p>
            <a:pPr lvl="1"/>
            <a:r>
              <a:rPr lang="en-US" sz="1200" dirty="0"/>
              <a:t>Collisions, object counts, conjunctions, and collision avoidance (</a:t>
            </a:r>
            <a:r>
              <a:rPr lang="en-US" sz="1200" b="1" dirty="0">
                <a:solidFill>
                  <a:srgbClr val="0070C0"/>
                </a:solidFill>
              </a:rPr>
              <a:t>COLA</a:t>
            </a:r>
            <a:r>
              <a:rPr lang="en-US" sz="1200" dirty="0"/>
              <a:t>) rates will increase in LEO</a:t>
            </a:r>
          </a:p>
          <a:p>
            <a:pPr lvl="1"/>
            <a:r>
              <a:rPr lang="en-US" sz="1200" dirty="0"/>
              <a:t>If left unchecked, high traffic levels combined with poor post-mission disposal (</a:t>
            </a:r>
            <a:r>
              <a:rPr lang="en-US" sz="1200" b="1" dirty="0">
                <a:solidFill>
                  <a:srgbClr val="0070C0"/>
                </a:solidFill>
              </a:rPr>
              <a:t>PMD</a:t>
            </a:r>
            <a:r>
              <a:rPr lang="en-US" sz="1200" dirty="0"/>
              <a:t>) practices will render LEO unsustainable and make operating in LEO very difficult, if not impossible</a:t>
            </a:r>
          </a:p>
          <a:p>
            <a:endParaRPr lang="en-US" sz="1400" dirty="0"/>
          </a:p>
          <a:p>
            <a:r>
              <a:rPr lang="en-US" sz="1600" b="1" dirty="0"/>
              <a:t>Goal:</a:t>
            </a:r>
          </a:p>
          <a:p>
            <a:pPr lvl="1"/>
            <a:r>
              <a:rPr lang="en-US" sz="1200" dirty="0"/>
              <a:t>Leverage existing LEO Sustainability Study to examine mitigation methods effects</a:t>
            </a:r>
          </a:p>
          <a:p>
            <a:pPr lvl="1"/>
            <a:r>
              <a:rPr lang="en-US" sz="1200" dirty="0"/>
              <a:t>Make use of </a:t>
            </a:r>
            <a:r>
              <a:rPr lang="en-US" sz="1200" b="1" i="1" dirty="0"/>
              <a:t>Uncontrolled Mass Per Year </a:t>
            </a:r>
            <a:r>
              <a:rPr lang="en-US" sz="1200" dirty="0"/>
              <a:t>(</a:t>
            </a:r>
            <a:r>
              <a:rPr lang="en-US" sz="1200" b="1" dirty="0">
                <a:solidFill>
                  <a:srgbClr val="0070C0"/>
                </a:solidFill>
              </a:rPr>
              <a:t>UMPY</a:t>
            </a:r>
            <a:r>
              <a:rPr lang="en-US" sz="1200" dirty="0"/>
              <a:t>) [kg/yr] metric to “target” desirable debris outcomes</a:t>
            </a:r>
          </a:p>
          <a:p>
            <a:pPr lvl="1"/>
            <a:r>
              <a:rPr lang="en-US" sz="1200" dirty="0"/>
              <a:t>Test effectiveness of focused “knob-turning” to demonstrate simple sustainability assessment approach</a:t>
            </a:r>
          </a:p>
          <a:p>
            <a:endParaRPr lang="en-US" sz="1400" dirty="0"/>
          </a:p>
          <a:p>
            <a:r>
              <a:rPr lang="en-US" sz="1600" b="1" dirty="0"/>
              <a:t>Aerospace Debris Environment Projection Tool (</a:t>
            </a:r>
            <a:r>
              <a:rPr lang="en-US" sz="1600" b="1" dirty="0">
                <a:solidFill>
                  <a:srgbClr val="0070C0"/>
                </a:solidFill>
              </a:rPr>
              <a:t>ADEPT</a:t>
            </a:r>
            <a:r>
              <a:rPr lang="en-US" sz="1600" b="1" dirty="0"/>
              <a:t>)</a:t>
            </a:r>
          </a:p>
          <a:p>
            <a:pPr lvl="1"/>
            <a:r>
              <a:rPr lang="en-US" sz="1200" dirty="0"/>
              <a:t>Projects future space environment evolution due to launch traffic, debris mitigations, and other options</a:t>
            </a:r>
          </a:p>
          <a:p>
            <a:pPr lvl="1"/>
            <a:r>
              <a:rPr lang="en-US" sz="1200" dirty="0"/>
              <a:t>Used to determine how activity levels, operator behaviors, and events affect debris environment</a:t>
            </a:r>
          </a:p>
          <a:p>
            <a:pPr lvl="1"/>
            <a:r>
              <a:rPr lang="en-US" sz="1200" dirty="0"/>
              <a:t>Included sources:</a:t>
            </a:r>
          </a:p>
          <a:p>
            <a:pPr lvl="2"/>
            <a:r>
              <a:rPr lang="en-US" sz="1200" dirty="0"/>
              <a:t>Current objects on orbit in the Initial Population Model (</a:t>
            </a:r>
            <a:r>
              <a:rPr lang="en-US" sz="1200" b="1" dirty="0">
                <a:solidFill>
                  <a:srgbClr val="0070C0"/>
                </a:solidFill>
              </a:rPr>
              <a:t>IPM</a:t>
            </a:r>
            <a:r>
              <a:rPr lang="en-US" sz="1200" dirty="0"/>
              <a:t>)</a:t>
            </a:r>
          </a:p>
          <a:p>
            <a:pPr lvl="2"/>
            <a:r>
              <a:rPr lang="en-US" sz="1200" dirty="0"/>
              <a:t>New launch traffic (satellites and launch vehicles)</a:t>
            </a:r>
          </a:p>
          <a:p>
            <a:pPr lvl="2"/>
            <a:r>
              <a:rPr lang="en-US" sz="1200" dirty="0"/>
              <a:t>Debris from explosions and collisions between objects (including feedback)</a:t>
            </a:r>
          </a:p>
          <a:p>
            <a:pPr lvl="1"/>
            <a:r>
              <a:rPr lang="en-US" sz="1200" dirty="0"/>
              <a:t>Included sinks</a:t>
            </a:r>
          </a:p>
          <a:p>
            <a:pPr lvl="2"/>
            <a:r>
              <a:rPr lang="en-US" sz="1200" dirty="0"/>
              <a:t>Atmospheric reentry due to drag</a:t>
            </a:r>
          </a:p>
          <a:p>
            <a:pPr lvl="2"/>
            <a:r>
              <a:rPr lang="en-US" sz="1200" dirty="0"/>
              <a:t>Active debris removal (recently added)</a:t>
            </a:r>
          </a:p>
          <a:p>
            <a:pPr lvl="1"/>
            <a:r>
              <a:rPr lang="en-US" sz="1200" dirty="0"/>
              <a:t>Results consistent with half-a-dozen+ international models over several studies</a:t>
            </a:r>
          </a:p>
          <a:p>
            <a:pPr lvl="1"/>
            <a:r>
              <a:rPr lang="en-US" sz="1200" dirty="0"/>
              <a:t>Representative Large LEO Constellations (</a:t>
            </a:r>
            <a:r>
              <a:rPr lang="en-US" sz="1200" b="1" dirty="0">
                <a:solidFill>
                  <a:srgbClr val="0070C0"/>
                </a:solidFill>
              </a:rPr>
              <a:t>LLC</a:t>
            </a:r>
            <a:r>
              <a:rPr lang="en-US" sz="1200" dirty="0"/>
              <a:t>) included in Future Constellation Model (</a:t>
            </a:r>
            <a:r>
              <a:rPr lang="en-US" sz="1200" b="1" dirty="0">
                <a:solidFill>
                  <a:srgbClr val="0070C0"/>
                </a:solidFill>
              </a:rPr>
              <a:t>FCM</a:t>
            </a:r>
            <a:r>
              <a:rPr lang="en-US" sz="1200" dirty="0"/>
              <a:t>)</a:t>
            </a:r>
          </a:p>
        </p:txBody>
      </p:sp>
      <p:grpSp>
        <p:nvGrpSpPr>
          <p:cNvPr id="9" name="Group 8">
            <a:extLst>
              <a:ext uri="{FF2B5EF4-FFF2-40B4-BE49-F238E27FC236}">
                <a16:creationId xmlns:a16="http://schemas.microsoft.com/office/drawing/2014/main" id="{08FB5BDA-CCCE-1347-14B5-A92F96FC81BF}"/>
              </a:ext>
            </a:extLst>
          </p:cNvPr>
          <p:cNvGrpSpPr/>
          <p:nvPr/>
        </p:nvGrpSpPr>
        <p:grpSpPr>
          <a:xfrm>
            <a:off x="7690086" y="745000"/>
            <a:ext cx="4362697" cy="5715243"/>
            <a:chOff x="6997892" y="887011"/>
            <a:chExt cx="4362697" cy="5715243"/>
          </a:xfrm>
        </p:grpSpPr>
        <p:pic>
          <p:nvPicPr>
            <p:cNvPr id="10" name="Picture 9">
              <a:extLst>
                <a:ext uri="{FF2B5EF4-FFF2-40B4-BE49-F238E27FC236}">
                  <a16:creationId xmlns:a16="http://schemas.microsoft.com/office/drawing/2014/main" id="{BE67CAA3-B00B-B369-C2E9-D22F84144756}"/>
                </a:ext>
              </a:extLst>
            </p:cNvPr>
            <p:cNvPicPr>
              <a:picLocks noChangeAspect="1"/>
            </p:cNvPicPr>
            <p:nvPr/>
          </p:nvPicPr>
          <p:blipFill>
            <a:blip r:embed="rId2"/>
            <a:stretch>
              <a:fillRect/>
            </a:stretch>
          </p:blipFill>
          <p:spPr>
            <a:xfrm>
              <a:off x="6997892" y="1196472"/>
              <a:ext cx="4359018" cy="2502625"/>
            </a:xfrm>
            <a:prstGeom prst="rect">
              <a:avLst/>
            </a:prstGeom>
          </p:spPr>
        </p:pic>
        <p:pic>
          <p:nvPicPr>
            <p:cNvPr id="11" name="Picture 10">
              <a:extLst>
                <a:ext uri="{FF2B5EF4-FFF2-40B4-BE49-F238E27FC236}">
                  <a16:creationId xmlns:a16="http://schemas.microsoft.com/office/drawing/2014/main" id="{4CAFD87B-E65D-397B-34B7-C01F6042BAAB}"/>
                </a:ext>
              </a:extLst>
            </p:cNvPr>
            <p:cNvPicPr>
              <a:picLocks noChangeAspect="1"/>
            </p:cNvPicPr>
            <p:nvPr/>
          </p:nvPicPr>
          <p:blipFill>
            <a:blip r:embed="rId3"/>
            <a:stretch>
              <a:fillRect/>
            </a:stretch>
          </p:blipFill>
          <p:spPr>
            <a:xfrm>
              <a:off x="7230931" y="4095710"/>
              <a:ext cx="4110360" cy="2506544"/>
            </a:xfrm>
            <a:prstGeom prst="rect">
              <a:avLst/>
            </a:prstGeom>
          </p:spPr>
        </p:pic>
        <p:sp>
          <p:nvSpPr>
            <p:cNvPr id="12" name="TextBox 11">
              <a:extLst>
                <a:ext uri="{FF2B5EF4-FFF2-40B4-BE49-F238E27FC236}">
                  <a16:creationId xmlns:a16="http://schemas.microsoft.com/office/drawing/2014/main" id="{57BA1586-ECDE-098F-7D3C-2D483B804C66}"/>
                </a:ext>
              </a:extLst>
            </p:cNvPr>
            <p:cNvSpPr txBox="1"/>
            <p:nvPr/>
          </p:nvSpPr>
          <p:spPr>
            <a:xfrm>
              <a:off x="7159258" y="887011"/>
              <a:ext cx="30219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Population Generation Process</a:t>
              </a:r>
            </a:p>
          </p:txBody>
        </p:sp>
        <p:sp>
          <p:nvSpPr>
            <p:cNvPr id="13" name="TextBox 12">
              <a:extLst>
                <a:ext uri="{FF2B5EF4-FFF2-40B4-BE49-F238E27FC236}">
                  <a16:creationId xmlns:a16="http://schemas.microsoft.com/office/drawing/2014/main" id="{9D0C2CBA-FBDA-2251-CCC5-F69D099BB8B8}"/>
                </a:ext>
              </a:extLst>
            </p:cNvPr>
            <p:cNvSpPr txBox="1"/>
            <p:nvPr/>
          </p:nvSpPr>
          <p:spPr>
            <a:xfrm>
              <a:off x="7230932" y="3757842"/>
              <a:ext cx="41296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Generation of Debris from Future Collisions</a:t>
              </a:r>
            </a:p>
          </p:txBody>
        </p:sp>
      </p:grpSp>
    </p:spTree>
    <p:extLst>
      <p:ext uri="{BB962C8B-B14F-4D97-AF65-F5344CB8AC3E}">
        <p14:creationId xmlns:p14="http://schemas.microsoft.com/office/powerpoint/2010/main" val="1676048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sp>
        <p:nvSpPr>
          <p:cNvPr id="9" name="Content Placeholder 8"/>
          <p:cNvSpPr>
            <a:spLocks noGrp="1"/>
          </p:cNvSpPr>
          <p:nvPr>
            <p:ph sz="quarter" idx="15"/>
          </p:nvPr>
        </p:nvSpPr>
        <p:spPr>
          <a:xfrm>
            <a:off x="334533" y="1203264"/>
            <a:ext cx="6315289" cy="4798717"/>
          </a:xfrm>
        </p:spPr>
        <p:txBody>
          <a:bodyPr/>
          <a:lstStyle/>
          <a:p>
            <a:pPr marL="7937" indent="0">
              <a:spcBef>
                <a:spcPts val="600"/>
              </a:spcBef>
              <a:spcAft>
                <a:spcPts val="600"/>
              </a:spcAft>
              <a:buNone/>
            </a:pPr>
            <a:r>
              <a:rPr lang="en-US" sz="1600" b="1"/>
              <a:t>Motivation</a:t>
            </a:r>
          </a:p>
          <a:p>
            <a:pPr>
              <a:spcBef>
                <a:spcPts val="600"/>
              </a:spcBef>
              <a:spcAft>
                <a:spcPts val="600"/>
              </a:spcAft>
            </a:pPr>
            <a:r>
              <a:rPr lang="en-US" sz="1200"/>
              <a:t>Multiple formulations exist to quantify the environmental impact of future space systems</a:t>
            </a:r>
          </a:p>
          <a:p>
            <a:pPr>
              <a:spcBef>
                <a:spcPts val="600"/>
              </a:spcBef>
              <a:spcAft>
                <a:spcPts val="600"/>
              </a:spcAft>
            </a:pPr>
            <a:r>
              <a:rPr lang="en-US" sz="1200"/>
              <a:t>Uncontrolled Mass per Year (UMPY) developed to characterize and compare the results of future environment simulations</a:t>
            </a:r>
          </a:p>
          <a:p>
            <a:pPr lvl="1">
              <a:spcBef>
                <a:spcPts val="600"/>
              </a:spcBef>
              <a:spcAft>
                <a:spcPts val="600"/>
              </a:spcAft>
            </a:pPr>
            <a:r>
              <a:rPr lang="en-US" sz="1100"/>
              <a:t>Strongly correlated to population growth, collision rates, conjunction frequencies</a:t>
            </a:r>
          </a:p>
          <a:p>
            <a:pPr marL="290512" lvl="1" indent="0">
              <a:spcBef>
                <a:spcPts val="600"/>
              </a:spcBef>
              <a:spcAft>
                <a:spcPts val="600"/>
              </a:spcAft>
              <a:buNone/>
            </a:pPr>
            <a:endParaRPr lang="en-US" sz="800"/>
          </a:p>
          <a:p>
            <a:pPr marL="7937" indent="0">
              <a:spcBef>
                <a:spcPts val="600"/>
              </a:spcBef>
              <a:spcAft>
                <a:spcPts val="600"/>
              </a:spcAft>
              <a:buNone/>
            </a:pPr>
            <a:r>
              <a:rPr lang="en-US" sz="1500" b="1"/>
              <a:t>Purpose</a:t>
            </a:r>
          </a:p>
          <a:p>
            <a:pPr>
              <a:spcBef>
                <a:spcPts val="600"/>
              </a:spcBef>
              <a:spcAft>
                <a:spcPts val="600"/>
              </a:spcAft>
            </a:pPr>
            <a:r>
              <a:rPr lang="en-US" sz="1200"/>
              <a:t>Walk through the process of developing an environmental index using UMPY</a:t>
            </a:r>
          </a:p>
          <a:p>
            <a:pPr>
              <a:spcBef>
                <a:spcPts val="600"/>
              </a:spcBef>
              <a:spcAft>
                <a:spcPts val="600"/>
              </a:spcAft>
            </a:pPr>
            <a:r>
              <a:rPr lang="en-US" sz="1200"/>
              <a:t>Examine other indices using insights from the design process</a:t>
            </a:r>
          </a:p>
          <a:p>
            <a:pPr marL="7937" indent="0">
              <a:spcBef>
                <a:spcPts val="600"/>
              </a:spcBef>
              <a:spcAft>
                <a:spcPts val="600"/>
              </a:spcAft>
              <a:buNone/>
            </a:pPr>
            <a:endParaRPr lang="en-US" sz="800"/>
          </a:p>
          <a:p>
            <a:pPr marL="7937" indent="0">
              <a:spcBef>
                <a:spcPts val="600"/>
              </a:spcBef>
              <a:spcAft>
                <a:spcPts val="600"/>
              </a:spcAft>
              <a:buNone/>
            </a:pPr>
            <a:r>
              <a:rPr lang="en-US" sz="1600" b="1"/>
              <a:t>Aerospace Debris Environment Projection Tool (ADEPT) </a:t>
            </a:r>
          </a:p>
          <a:p>
            <a:pPr>
              <a:spcBef>
                <a:spcPts val="600"/>
              </a:spcBef>
              <a:spcAft>
                <a:spcPts val="600"/>
              </a:spcAft>
            </a:pPr>
            <a:r>
              <a:rPr lang="en-US" sz="1200"/>
              <a:t>Models future debris environment based on space traffic and debris mitigation practices</a:t>
            </a:r>
          </a:p>
          <a:p>
            <a:pPr>
              <a:spcBef>
                <a:spcPts val="600"/>
              </a:spcBef>
              <a:spcAft>
                <a:spcPts val="600"/>
              </a:spcAft>
            </a:pPr>
            <a:r>
              <a:rPr lang="en-US" sz="1200"/>
              <a:t>Used to determine the effects of operational behaviors on the environment</a:t>
            </a:r>
          </a:p>
          <a:p>
            <a:pPr>
              <a:spcBef>
                <a:spcPts val="600"/>
              </a:spcBef>
              <a:spcAft>
                <a:spcPts val="600"/>
              </a:spcAft>
            </a:pPr>
            <a:r>
              <a:rPr lang="en-US" sz="1200"/>
              <a:t>Debris fragments from collisions are produced through a feedback process</a:t>
            </a:r>
          </a:p>
          <a:p>
            <a:pPr lvl="1">
              <a:spcBef>
                <a:spcPts val="600"/>
              </a:spcBef>
              <a:spcAft>
                <a:spcPts val="600"/>
              </a:spcAft>
            </a:pPr>
            <a:r>
              <a:rPr lang="en-US" sz="1100"/>
              <a:t>Feedback loop enables studying multiple generations of collisions and fragments</a:t>
            </a:r>
          </a:p>
        </p:txBody>
      </p:sp>
      <p:grpSp>
        <p:nvGrpSpPr>
          <p:cNvPr id="25" name="Group 24">
            <a:extLst>
              <a:ext uri="{FF2B5EF4-FFF2-40B4-BE49-F238E27FC236}">
                <a16:creationId xmlns:a16="http://schemas.microsoft.com/office/drawing/2014/main" id="{7A7B07E5-2ACF-6448-91A7-BAE2B4287B6C}"/>
              </a:ext>
            </a:extLst>
          </p:cNvPr>
          <p:cNvGrpSpPr/>
          <p:nvPr/>
        </p:nvGrpSpPr>
        <p:grpSpPr>
          <a:xfrm>
            <a:off x="7268987" y="950229"/>
            <a:ext cx="4475638" cy="4391435"/>
            <a:chOff x="7060557" y="906560"/>
            <a:chExt cx="4737901" cy="5374635"/>
          </a:xfrm>
        </p:grpSpPr>
        <p:sp>
          <p:nvSpPr>
            <p:cNvPr id="23" name="Rectangle 22">
              <a:extLst>
                <a:ext uri="{FF2B5EF4-FFF2-40B4-BE49-F238E27FC236}">
                  <a16:creationId xmlns:a16="http://schemas.microsoft.com/office/drawing/2014/main" id="{A5EE6257-C164-1223-AAFE-021815D24382}"/>
                </a:ext>
              </a:extLst>
            </p:cNvPr>
            <p:cNvSpPr/>
            <p:nvPr/>
          </p:nvSpPr>
          <p:spPr>
            <a:xfrm>
              <a:off x="7060557" y="2102734"/>
              <a:ext cx="4737901" cy="4178461"/>
            </a:xfrm>
            <a:prstGeom prst="rect">
              <a:avLst/>
            </a:prstGeom>
            <a:solidFill>
              <a:srgbClr val="FE6100">
                <a:alpha val="26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Arial" panose="020B0604020202020204"/>
                <a:ea typeface="+mn-ea"/>
                <a:cs typeface="+mn-cs"/>
              </a:endParaRPr>
            </a:p>
          </p:txBody>
        </p:sp>
        <p:sp>
          <p:nvSpPr>
            <p:cNvPr id="3" name="Rectangle: Rounded Corners 2">
              <a:extLst>
                <a:ext uri="{FF2B5EF4-FFF2-40B4-BE49-F238E27FC236}">
                  <a16:creationId xmlns:a16="http://schemas.microsoft.com/office/drawing/2014/main" id="{10F9C8DD-3E7B-1597-4FC1-15706B3805B0}"/>
                </a:ext>
              </a:extLst>
            </p:cNvPr>
            <p:cNvSpPr/>
            <p:nvPr/>
          </p:nvSpPr>
          <p:spPr>
            <a:xfrm>
              <a:off x="7196823" y="906560"/>
              <a:ext cx="2519669" cy="814345"/>
            </a:xfrm>
            <a:prstGeom prst="roundRect">
              <a:avLst/>
            </a:prstGeom>
            <a:solidFill>
              <a:srgbClr val="648FFF">
                <a:alpha val="8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Initial Population Generation Process</a:t>
              </a:r>
            </a:p>
          </p:txBody>
        </p:sp>
        <p:sp>
          <p:nvSpPr>
            <p:cNvPr id="4" name="Rectangle: Rounded Corners 3">
              <a:extLst>
                <a:ext uri="{FF2B5EF4-FFF2-40B4-BE49-F238E27FC236}">
                  <a16:creationId xmlns:a16="http://schemas.microsoft.com/office/drawing/2014/main" id="{4EF24B49-B276-C3E7-A3CE-90142D42C444}"/>
                </a:ext>
              </a:extLst>
            </p:cNvPr>
            <p:cNvSpPr/>
            <p:nvPr/>
          </p:nvSpPr>
          <p:spPr>
            <a:xfrm>
              <a:off x="7196824" y="2226602"/>
              <a:ext cx="2519668" cy="814345"/>
            </a:xfrm>
            <a:prstGeom prst="roundRect">
              <a:avLst/>
            </a:prstGeom>
            <a:solidFill>
              <a:srgbClr val="FE61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Object Propagation (MEANPROP)</a:t>
              </a:r>
            </a:p>
          </p:txBody>
        </p:sp>
        <p:sp>
          <p:nvSpPr>
            <p:cNvPr id="8" name="Rectangle: Rounded Corners 7">
              <a:extLst>
                <a:ext uri="{FF2B5EF4-FFF2-40B4-BE49-F238E27FC236}">
                  <a16:creationId xmlns:a16="http://schemas.microsoft.com/office/drawing/2014/main" id="{DC2F0B1B-31CB-535D-24E5-F076CC06DBF7}"/>
                </a:ext>
              </a:extLst>
            </p:cNvPr>
            <p:cNvSpPr/>
            <p:nvPr/>
          </p:nvSpPr>
          <p:spPr>
            <a:xfrm>
              <a:off x="7196824" y="3546644"/>
              <a:ext cx="2519668" cy="814345"/>
            </a:xfrm>
            <a:prstGeom prst="roundRect">
              <a:avLst/>
            </a:prstGeom>
            <a:solidFill>
              <a:srgbClr val="FE61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Collision Generation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(OTC)</a:t>
              </a:r>
            </a:p>
          </p:txBody>
        </p:sp>
        <p:sp>
          <p:nvSpPr>
            <p:cNvPr id="11" name="Rectangle: Rounded Corners 10">
              <a:extLst>
                <a:ext uri="{FF2B5EF4-FFF2-40B4-BE49-F238E27FC236}">
                  <a16:creationId xmlns:a16="http://schemas.microsoft.com/office/drawing/2014/main" id="{74990E0A-5E29-B5AF-E3E3-46E0781DE1AC}"/>
                </a:ext>
              </a:extLst>
            </p:cNvPr>
            <p:cNvSpPr/>
            <p:nvPr/>
          </p:nvSpPr>
          <p:spPr>
            <a:xfrm>
              <a:off x="7196822" y="4866686"/>
              <a:ext cx="2519669" cy="814345"/>
            </a:xfrm>
            <a:prstGeom prst="roundRect">
              <a:avLst/>
            </a:prstGeom>
            <a:solidFill>
              <a:srgbClr val="FE61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Fragment Generation (IMPACT)</a:t>
              </a:r>
            </a:p>
          </p:txBody>
        </p:sp>
        <p:cxnSp>
          <p:nvCxnSpPr>
            <p:cNvPr id="13" name="Straight Arrow Connector 12">
              <a:extLst>
                <a:ext uri="{FF2B5EF4-FFF2-40B4-BE49-F238E27FC236}">
                  <a16:creationId xmlns:a16="http://schemas.microsoft.com/office/drawing/2014/main" id="{54340D21-E0A4-A7C9-722D-C0B1D157F744}"/>
                </a:ext>
              </a:extLst>
            </p:cNvPr>
            <p:cNvCxnSpPr>
              <a:stCxn id="3" idx="2"/>
              <a:endCxn id="4" idx="0"/>
            </p:cNvCxnSpPr>
            <p:nvPr/>
          </p:nvCxnSpPr>
          <p:spPr>
            <a:xfrm>
              <a:off x="8456658" y="1720905"/>
              <a:ext cx="0" cy="505697"/>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C1D4F05-CF0E-FE36-CB06-2AC691AA8CDC}"/>
                </a:ext>
              </a:extLst>
            </p:cNvPr>
            <p:cNvCxnSpPr/>
            <p:nvPr/>
          </p:nvCxnSpPr>
          <p:spPr>
            <a:xfrm>
              <a:off x="8456658" y="3040947"/>
              <a:ext cx="0" cy="505697"/>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5337520-F769-3AD2-E781-B907E661C0AE}"/>
                </a:ext>
              </a:extLst>
            </p:cNvPr>
            <p:cNvCxnSpPr/>
            <p:nvPr/>
          </p:nvCxnSpPr>
          <p:spPr>
            <a:xfrm>
              <a:off x="8438719" y="4360989"/>
              <a:ext cx="0" cy="505697"/>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FA01ED9-C3C3-66A3-A376-AC9C93A5FA61}"/>
                </a:ext>
              </a:extLst>
            </p:cNvPr>
            <p:cNvCxnSpPr>
              <a:cxnSpLocks/>
              <a:stCxn id="11" idx="2"/>
              <a:endCxn id="4" idx="3"/>
            </p:cNvCxnSpPr>
            <p:nvPr/>
          </p:nvCxnSpPr>
          <p:spPr>
            <a:xfrm rot="5400000" flipH="1" flipV="1">
              <a:off x="7562946" y="3527485"/>
              <a:ext cx="3047257" cy="1259835"/>
            </a:xfrm>
            <a:prstGeom prst="bentConnector4">
              <a:avLst>
                <a:gd name="adj1" fmla="val -9181"/>
                <a:gd name="adj2" fmla="val 247266"/>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E7662E2-926F-2DAC-B350-6419D4097EA3}"/>
                </a:ext>
              </a:extLst>
            </p:cNvPr>
            <p:cNvSpPr txBox="1"/>
            <p:nvPr/>
          </p:nvSpPr>
          <p:spPr>
            <a:xfrm>
              <a:off x="9923483" y="2714971"/>
              <a:ext cx="1705637" cy="847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Fragmentation Debris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Process</a:t>
              </a:r>
            </a:p>
          </p:txBody>
        </p:sp>
      </p:grpSp>
      <p:cxnSp>
        <p:nvCxnSpPr>
          <p:cNvPr id="32" name="Straight Arrow Connector 31">
            <a:extLst>
              <a:ext uri="{FF2B5EF4-FFF2-40B4-BE49-F238E27FC236}">
                <a16:creationId xmlns:a16="http://schemas.microsoft.com/office/drawing/2014/main" id="{AF27B032-FA0D-692D-431B-69BDA95D4FA4}"/>
              </a:ext>
            </a:extLst>
          </p:cNvPr>
          <p:cNvCxnSpPr>
            <a:cxnSpLocks/>
            <a:stCxn id="4" idx="1"/>
            <a:endCxn id="34" idx="1"/>
          </p:cNvCxnSpPr>
          <p:nvPr/>
        </p:nvCxnSpPr>
        <p:spPr>
          <a:xfrm rot="10800000" flipV="1">
            <a:off x="7397711" y="2361477"/>
            <a:ext cx="12700" cy="3535349"/>
          </a:xfrm>
          <a:prstGeom prst="bentConnector3">
            <a:avLst>
              <a:gd name="adj1" fmla="val 2719157"/>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5C92BDD1-CD65-BCCB-3B52-293DC93C5DD2}"/>
              </a:ext>
            </a:extLst>
          </p:cNvPr>
          <p:cNvSpPr/>
          <p:nvPr/>
        </p:nvSpPr>
        <p:spPr>
          <a:xfrm>
            <a:off x="7397711" y="5552710"/>
            <a:ext cx="2380195" cy="688234"/>
          </a:xfrm>
          <a:prstGeom prst="roundRect">
            <a:avLst/>
          </a:prstGeom>
          <a:solidFill>
            <a:srgbClr val="FFB000">
              <a:alpha val="6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Post-Processing (ASPPP)</a:t>
            </a:r>
          </a:p>
        </p:txBody>
      </p:sp>
    </p:spTree>
    <p:extLst>
      <p:ext uri="{BB962C8B-B14F-4D97-AF65-F5344CB8AC3E}">
        <p14:creationId xmlns:p14="http://schemas.microsoft.com/office/powerpoint/2010/main" val="224688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45C4-AD34-C818-21C9-24B3FF081ACA}"/>
              </a:ext>
            </a:extLst>
          </p:cNvPr>
          <p:cNvSpPr>
            <a:spLocks noGrp="1"/>
          </p:cNvSpPr>
          <p:nvPr>
            <p:ph type="title"/>
          </p:nvPr>
        </p:nvSpPr>
        <p:spPr/>
        <p:txBody>
          <a:bodyPr/>
          <a:lstStyle/>
          <a:p>
            <a:r>
              <a:rPr lang="en-US"/>
              <a:t>Aerospace Debris Environment Projection Tool (ADEPT) Overview</a:t>
            </a:r>
          </a:p>
        </p:txBody>
      </p:sp>
      <p:sp>
        <p:nvSpPr>
          <p:cNvPr id="8" name="Text Placeholder 7">
            <a:extLst>
              <a:ext uri="{FF2B5EF4-FFF2-40B4-BE49-F238E27FC236}">
                <a16:creationId xmlns:a16="http://schemas.microsoft.com/office/drawing/2014/main" id="{C186B979-4772-413F-A036-1E4380ED103D}"/>
              </a:ext>
            </a:extLst>
          </p:cNvPr>
          <p:cNvSpPr>
            <a:spLocks noGrp="1"/>
          </p:cNvSpPr>
          <p:nvPr>
            <p:ph type="body" sz="quarter" idx="16"/>
          </p:nvPr>
        </p:nvSpPr>
        <p:spPr/>
        <p:txBody>
          <a:bodyPr/>
          <a:lstStyle/>
          <a:p>
            <a:r>
              <a:rPr lang="en-US" dirty="0"/>
              <a:t>What is ADEPT?</a:t>
            </a:r>
          </a:p>
        </p:txBody>
      </p:sp>
      <p:sp>
        <p:nvSpPr>
          <p:cNvPr id="9" name="Text Placeholder 8">
            <a:extLst>
              <a:ext uri="{FF2B5EF4-FFF2-40B4-BE49-F238E27FC236}">
                <a16:creationId xmlns:a16="http://schemas.microsoft.com/office/drawing/2014/main" id="{A2DCE9AB-9AE5-7E40-3FCF-9C663B014262}"/>
              </a:ext>
            </a:extLst>
          </p:cNvPr>
          <p:cNvSpPr>
            <a:spLocks noGrp="1"/>
          </p:cNvSpPr>
          <p:nvPr>
            <p:ph type="body" sz="quarter" idx="17"/>
          </p:nvPr>
        </p:nvSpPr>
        <p:spPr/>
        <p:txBody>
          <a:bodyPr/>
          <a:lstStyle/>
          <a:p>
            <a:r>
              <a:rPr lang="en-US" dirty="0"/>
              <a:t>ADEPT projects the future space debris environment subject to different inputs and assumptions</a:t>
            </a:r>
          </a:p>
        </p:txBody>
      </p:sp>
      <p:sp>
        <p:nvSpPr>
          <p:cNvPr id="5" name="Content Placeholder 4">
            <a:extLst>
              <a:ext uri="{FF2B5EF4-FFF2-40B4-BE49-F238E27FC236}">
                <a16:creationId xmlns:a16="http://schemas.microsoft.com/office/drawing/2014/main" id="{F824252E-4779-2479-C714-84973D8F1ED0}"/>
              </a:ext>
            </a:extLst>
          </p:cNvPr>
          <p:cNvSpPr>
            <a:spLocks noGrp="1"/>
          </p:cNvSpPr>
          <p:nvPr>
            <p:ph sz="quarter" idx="15"/>
          </p:nvPr>
        </p:nvSpPr>
        <p:spPr>
          <a:xfrm>
            <a:off x="304796" y="1225566"/>
            <a:ext cx="7069127" cy="4798717"/>
          </a:xfrm>
        </p:spPr>
        <p:txBody>
          <a:bodyPr/>
          <a:lstStyle/>
          <a:p>
            <a:r>
              <a:rPr lang="en-US" sz="1600" b="1" dirty="0">
                <a:solidFill>
                  <a:srgbClr val="0070C0"/>
                </a:solidFill>
              </a:rPr>
              <a:t>ADEPT models the long-term effects on the space environment </a:t>
            </a:r>
            <a:r>
              <a:rPr lang="en-US" sz="1600" dirty="0"/>
              <a:t>from:</a:t>
            </a:r>
          </a:p>
          <a:p>
            <a:pPr lvl="1"/>
            <a:r>
              <a:rPr lang="en-US" sz="1400" dirty="0"/>
              <a:t>Varying future traffic, disposal behavior, mitigation policy, and remediation</a:t>
            </a:r>
          </a:p>
          <a:p>
            <a:pPr lvl="1"/>
            <a:r>
              <a:rPr lang="en-US" sz="1400" dirty="0"/>
              <a:t>Explosions and collisions involving derelict objects and undisposed satellite</a:t>
            </a:r>
          </a:p>
          <a:p>
            <a:pPr marL="7937" indent="0">
              <a:buNone/>
            </a:pPr>
            <a:endParaRPr lang="en-US" sz="1600" dirty="0"/>
          </a:p>
          <a:p>
            <a:r>
              <a:rPr lang="en-US" sz="1600" b="1" dirty="0">
                <a:solidFill>
                  <a:srgbClr val="0070C0"/>
                </a:solidFill>
              </a:rPr>
              <a:t>ADEPT generates breakups and debris using a Monte Carlo approach</a:t>
            </a:r>
          </a:p>
          <a:p>
            <a:pPr lvl="1"/>
            <a:r>
              <a:rPr lang="en-US" sz="1400" dirty="0"/>
              <a:t>Propagates current space objects and modeled future launch traffic into the future</a:t>
            </a:r>
          </a:p>
          <a:p>
            <a:pPr lvl="1"/>
            <a:r>
              <a:rPr lang="en-US" sz="1400" dirty="0"/>
              <a:t>Finds conjunctions and generates randomized collisions</a:t>
            </a:r>
          </a:p>
          <a:p>
            <a:pPr lvl="1"/>
            <a:r>
              <a:rPr lang="en-US" sz="1400" dirty="0"/>
              <a:t>Creates breakup debris using the Aerospace-developed IMPACT model</a:t>
            </a:r>
          </a:p>
          <a:p>
            <a:pPr lvl="1"/>
            <a:r>
              <a:rPr lang="en-US" sz="1400" dirty="0"/>
              <a:t>Simulates disposals through reentry of objects due to atmospheric drag</a:t>
            </a:r>
            <a:endParaRPr lang="en-US" dirty="0"/>
          </a:p>
          <a:p>
            <a:pPr marL="7937" indent="0">
              <a:buNone/>
            </a:pPr>
            <a:endParaRPr lang="en-US" sz="1600" dirty="0"/>
          </a:p>
          <a:p>
            <a:r>
              <a:rPr lang="en-US" sz="1600" b="1" dirty="0">
                <a:solidFill>
                  <a:srgbClr val="0070C0"/>
                </a:solidFill>
              </a:rPr>
              <a:t>ADEPT employs a novel simultaneous batch processing approach</a:t>
            </a:r>
          </a:p>
          <a:p>
            <a:pPr lvl="1"/>
            <a:r>
              <a:rPr lang="en-US" sz="1400" dirty="0"/>
              <a:t>Scenarios are defined in post-processing with near-unlimited input options</a:t>
            </a:r>
          </a:p>
          <a:p>
            <a:pPr marL="7937" indent="0">
              <a:buNone/>
            </a:pPr>
            <a:endParaRPr lang="en-US" sz="1600" dirty="0"/>
          </a:p>
          <a:p>
            <a:r>
              <a:rPr lang="en-US" sz="1600" b="1" dirty="0">
                <a:solidFill>
                  <a:srgbClr val="C00000"/>
                </a:solidFill>
              </a:rPr>
              <a:t>Purpose: Helps with debris mitigation policy, space sustainability, and future space situational awareness</a:t>
            </a:r>
          </a:p>
        </p:txBody>
      </p:sp>
      <p:pic>
        <p:nvPicPr>
          <p:cNvPr id="3" name="Picture 2">
            <a:extLst>
              <a:ext uri="{FF2B5EF4-FFF2-40B4-BE49-F238E27FC236}">
                <a16:creationId xmlns:a16="http://schemas.microsoft.com/office/drawing/2014/main" id="{8D1AAD41-858B-01B4-B4FE-FAEAAD94D43E}"/>
              </a:ext>
            </a:extLst>
          </p:cNvPr>
          <p:cNvPicPr>
            <a:picLocks noChangeAspect="1"/>
          </p:cNvPicPr>
          <p:nvPr/>
        </p:nvPicPr>
        <p:blipFill rotWithShape="1">
          <a:blip r:embed="rId2"/>
          <a:srcRect l="10354" t="8068" r="10101" b="1168"/>
          <a:stretch/>
        </p:blipFill>
        <p:spPr>
          <a:xfrm>
            <a:off x="7610724" y="4378785"/>
            <a:ext cx="3369365" cy="1728919"/>
          </a:xfrm>
          <a:prstGeom prst="rect">
            <a:avLst/>
          </a:prstGeom>
        </p:spPr>
      </p:pic>
      <p:pic>
        <p:nvPicPr>
          <p:cNvPr id="4" name="Picture 3">
            <a:extLst>
              <a:ext uri="{FF2B5EF4-FFF2-40B4-BE49-F238E27FC236}">
                <a16:creationId xmlns:a16="http://schemas.microsoft.com/office/drawing/2014/main" id="{B82760AD-14C8-BAE5-2B89-D6C28DE57107}"/>
              </a:ext>
            </a:extLst>
          </p:cNvPr>
          <p:cNvPicPr>
            <a:picLocks noChangeAspect="1"/>
          </p:cNvPicPr>
          <p:nvPr/>
        </p:nvPicPr>
        <p:blipFill>
          <a:blip r:embed="rId3"/>
          <a:stretch>
            <a:fillRect/>
          </a:stretch>
        </p:blipFill>
        <p:spPr>
          <a:xfrm>
            <a:off x="9500917" y="2717109"/>
            <a:ext cx="2434156" cy="1621941"/>
          </a:xfrm>
          <a:prstGeom prst="rect">
            <a:avLst/>
          </a:prstGeom>
        </p:spPr>
      </p:pic>
      <p:pic>
        <p:nvPicPr>
          <p:cNvPr id="7" name="Picture 6">
            <a:extLst>
              <a:ext uri="{FF2B5EF4-FFF2-40B4-BE49-F238E27FC236}">
                <a16:creationId xmlns:a16="http://schemas.microsoft.com/office/drawing/2014/main" id="{05522FC8-2541-FCF6-8C02-73C3083A0D2B}"/>
              </a:ext>
            </a:extLst>
          </p:cNvPr>
          <p:cNvPicPr>
            <a:picLocks noChangeAspect="1"/>
          </p:cNvPicPr>
          <p:nvPr/>
        </p:nvPicPr>
        <p:blipFill>
          <a:blip r:embed="rId4"/>
          <a:stretch>
            <a:fillRect/>
          </a:stretch>
        </p:blipFill>
        <p:spPr>
          <a:xfrm>
            <a:off x="6897756" y="2708760"/>
            <a:ext cx="2504026" cy="1617987"/>
          </a:xfrm>
          <a:prstGeom prst="rect">
            <a:avLst/>
          </a:prstGeom>
        </p:spPr>
      </p:pic>
      <p:pic>
        <p:nvPicPr>
          <p:cNvPr id="12" name="Picture 11">
            <a:extLst>
              <a:ext uri="{FF2B5EF4-FFF2-40B4-BE49-F238E27FC236}">
                <a16:creationId xmlns:a16="http://schemas.microsoft.com/office/drawing/2014/main" id="{1C3ADA2B-1949-E846-303C-E1660EBE89C9}"/>
              </a:ext>
            </a:extLst>
          </p:cNvPr>
          <p:cNvPicPr>
            <a:picLocks noChangeAspect="1"/>
          </p:cNvPicPr>
          <p:nvPr/>
        </p:nvPicPr>
        <p:blipFill>
          <a:blip r:embed="rId5"/>
          <a:stretch>
            <a:fillRect/>
          </a:stretch>
        </p:blipFill>
        <p:spPr>
          <a:xfrm>
            <a:off x="7925807" y="764782"/>
            <a:ext cx="2480781" cy="1900289"/>
          </a:xfrm>
          <a:prstGeom prst="rect">
            <a:avLst/>
          </a:prstGeom>
          <a:ln>
            <a:noFill/>
          </a:ln>
          <a:effectLst/>
        </p:spPr>
      </p:pic>
    </p:spTree>
    <p:extLst>
      <p:ext uri="{BB962C8B-B14F-4D97-AF65-F5344CB8AC3E}">
        <p14:creationId xmlns:p14="http://schemas.microsoft.com/office/powerpoint/2010/main" val="3581490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821C2-B8E4-E317-6CC5-6234F506294A}"/>
              </a:ext>
            </a:extLst>
          </p:cNvPr>
          <p:cNvSpPr>
            <a:spLocks noGrp="1"/>
          </p:cNvSpPr>
          <p:nvPr>
            <p:ph type="title"/>
          </p:nvPr>
        </p:nvSpPr>
        <p:spPr/>
        <p:txBody>
          <a:bodyPr/>
          <a:lstStyle/>
          <a:p>
            <a:r>
              <a:rPr lang="en-US" dirty="0"/>
              <a:t>Background and Previous Study Context</a:t>
            </a:r>
          </a:p>
        </p:txBody>
      </p:sp>
      <p:sp>
        <p:nvSpPr>
          <p:cNvPr id="3" name="Text Placeholder 2">
            <a:extLst>
              <a:ext uri="{FF2B5EF4-FFF2-40B4-BE49-F238E27FC236}">
                <a16:creationId xmlns:a16="http://schemas.microsoft.com/office/drawing/2014/main" id="{C33FC636-F304-5D8F-CAF2-72320096368D}"/>
              </a:ext>
            </a:extLst>
          </p:cNvPr>
          <p:cNvSpPr>
            <a:spLocks noGrp="1"/>
          </p:cNvSpPr>
          <p:nvPr>
            <p:ph type="body" sz="quarter" idx="16"/>
          </p:nvPr>
        </p:nvSpPr>
        <p:spPr/>
        <p:txBody>
          <a:bodyPr/>
          <a:lstStyle/>
          <a:p>
            <a:r>
              <a:rPr lang="en-US" dirty="0"/>
              <a:t>It all started before IAC 2022…</a:t>
            </a:r>
          </a:p>
        </p:txBody>
      </p:sp>
      <p:sp>
        <p:nvSpPr>
          <p:cNvPr id="5" name="Content Placeholder 4">
            <a:extLst>
              <a:ext uri="{FF2B5EF4-FFF2-40B4-BE49-F238E27FC236}">
                <a16:creationId xmlns:a16="http://schemas.microsoft.com/office/drawing/2014/main" id="{1D837C6E-B57D-C13A-B72D-A0F612834CBF}"/>
              </a:ext>
            </a:extLst>
          </p:cNvPr>
          <p:cNvSpPr txBox="1">
            <a:spLocks/>
          </p:cNvSpPr>
          <p:nvPr/>
        </p:nvSpPr>
        <p:spPr>
          <a:xfrm>
            <a:off x="334533" y="1203264"/>
            <a:ext cx="11271681" cy="5270688"/>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endParaRPr lang="en-US" dirty="0"/>
          </a:p>
        </p:txBody>
      </p:sp>
      <p:sp>
        <p:nvSpPr>
          <p:cNvPr id="6" name="Content Placeholder 4">
            <a:extLst>
              <a:ext uri="{FF2B5EF4-FFF2-40B4-BE49-F238E27FC236}">
                <a16:creationId xmlns:a16="http://schemas.microsoft.com/office/drawing/2014/main" id="{352D8ADE-FE8D-A06E-CE48-AA5414FF18BF}"/>
              </a:ext>
            </a:extLst>
          </p:cNvPr>
          <p:cNvSpPr txBox="1">
            <a:spLocks/>
          </p:cNvSpPr>
          <p:nvPr/>
        </p:nvSpPr>
        <p:spPr>
          <a:xfrm>
            <a:off x="486933" y="1355664"/>
            <a:ext cx="10885917" cy="4728615"/>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dirty="0"/>
              <a:t>Aerospace was asked a complicated, open-ended question:</a:t>
            </a:r>
          </a:p>
          <a:p>
            <a:pPr lvl="1">
              <a:buFont typeface="Wingdings" panose="05000000000000000000" pitchFamily="2" charset="2"/>
              <a:buChar char="Ø"/>
            </a:pPr>
            <a:r>
              <a:rPr lang="en-GB" sz="1800" dirty="0">
                <a:solidFill>
                  <a:srgbClr val="0070C0"/>
                </a:solidFill>
                <a:effectLst/>
                <a:latin typeface="Times New Roman" panose="02020603050405020304" pitchFamily="18" charset="0"/>
                <a:ea typeface="PMingLiU" panose="02020500000000000000" pitchFamily="18" charset="-120"/>
              </a:rPr>
              <a:t>“What is the upper threshold of LEO activity at which point the orbital regime becomes unsustainable for permanent residents and transients passing through on their way to other orbital regimes?”</a:t>
            </a:r>
            <a:endParaRPr lang="en-US" dirty="0">
              <a:solidFill>
                <a:srgbClr val="0070C0"/>
              </a:solidFill>
            </a:endParaRPr>
          </a:p>
          <a:p>
            <a:pPr>
              <a:buFont typeface="Wingdings" panose="05000000000000000000" pitchFamily="2" charset="2"/>
              <a:buChar char="Ø"/>
            </a:pPr>
            <a:endParaRPr lang="en-US" dirty="0"/>
          </a:p>
          <a:p>
            <a:pPr>
              <a:buFont typeface="Wingdings" panose="05000000000000000000" pitchFamily="2" charset="2"/>
              <a:buChar char="Ø"/>
            </a:pPr>
            <a:r>
              <a:rPr lang="en-US" dirty="0"/>
              <a:t>ADEPT was used in a study that begin in late 2021 to explore the extremes of potential future scenarios, looking for conditions that lead to unsustainable operations</a:t>
            </a:r>
          </a:p>
          <a:p>
            <a:pPr>
              <a:buFont typeface="Wingdings" panose="05000000000000000000" pitchFamily="2" charset="2"/>
              <a:buChar char="Ø"/>
            </a:pPr>
            <a:endParaRPr lang="en-US" dirty="0"/>
          </a:p>
          <a:p>
            <a:pPr>
              <a:buFont typeface="Wingdings" panose="05000000000000000000" pitchFamily="2" charset="2"/>
              <a:buChar char="Ø"/>
            </a:pPr>
            <a:r>
              <a:rPr lang="en-US" dirty="0"/>
              <a:t>The results informed our customers of the potential for degraded operations, informed Aerospace’s position on policy implementation, and pushed our capabilities forward dramatically</a:t>
            </a:r>
          </a:p>
          <a:p>
            <a:pPr>
              <a:buFont typeface="Wingdings" panose="05000000000000000000" pitchFamily="2" charset="2"/>
              <a:buChar char="Ø"/>
            </a:pPr>
            <a:endParaRPr lang="en-US" dirty="0"/>
          </a:p>
          <a:p>
            <a:pPr>
              <a:buFont typeface="Wingdings" panose="05000000000000000000" pitchFamily="2" charset="2"/>
              <a:buChar char="Ø"/>
            </a:pPr>
            <a:r>
              <a:rPr lang="en-US" dirty="0"/>
              <a:t>Much has changed in 4 years, and this study needs a refresh – This paper is a report on what has changed, what Aerospace is implementing, and where we are at with our effort.</a:t>
            </a:r>
          </a:p>
        </p:txBody>
      </p:sp>
    </p:spTree>
    <p:extLst>
      <p:ext uri="{BB962C8B-B14F-4D97-AF65-F5344CB8AC3E}">
        <p14:creationId xmlns:p14="http://schemas.microsoft.com/office/powerpoint/2010/main" val="167712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30FE-2EC1-9118-EEFF-06B66DF78FD3}"/>
              </a:ext>
            </a:extLst>
          </p:cNvPr>
          <p:cNvSpPr>
            <a:spLocks noGrp="1"/>
          </p:cNvSpPr>
          <p:nvPr>
            <p:ph type="title"/>
          </p:nvPr>
        </p:nvSpPr>
        <p:spPr/>
        <p:txBody>
          <a:bodyPr/>
          <a:lstStyle/>
          <a:p>
            <a:r>
              <a:rPr lang="en-US" dirty="0"/>
              <a:t>What has changed in ~4 years?</a:t>
            </a:r>
          </a:p>
        </p:txBody>
      </p:sp>
      <p:sp>
        <p:nvSpPr>
          <p:cNvPr id="4" name="Text Placeholder 3">
            <a:extLst>
              <a:ext uri="{FF2B5EF4-FFF2-40B4-BE49-F238E27FC236}">
                <a16:creationId xmlns:a16="http://schemas.microsoft.com/office/drawing/2014/main" id="{6A5B4AFB-D45E-9208-EB80-858FF1DBE002}"/>
              </a:ext>
            </a:extLst>
          </p:cNvPr>
          <p:cNvSpPr>
            <a:spLocks noGrp="1"/>
          </p:cNvSpPr>
          <p:nvPr>
            <p:ph type="body" sz="quarter" idx="17"/>
          </p:nvPr>
        </p:nvSpPr>
        <p:spPr/>
        <p:txBody>
          <a:bodyPr/>
          <a:lstStyle/>
          <a:p>
            <a:r>
              <a:rPr lang="en-US" dirty="0"/>
              <a:t>Courtesy of Aerospace’s SODACT Team</a:t>
            </a:r>
          </a:p>
        </p:txBody>
      </p:sp>
      <p:pic>
        <p:nvPicPr>
          <p:cNvPr id="5" name="Picture 4" descr="Chart, line chart&#10;&#10;AI-generated content may be incorrect.">
            <a:extLst>
              <a:ext uri="{FF2B5EF4-FFF2-40B4-BE49-F238E27FC236}">
                <a16:creationId xmlns:a16="http://schemas.microsoft.com/office/drawing/2014/main" id="{55FC2B9F-E12A-915D-283A-18F1E5C254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47" b="4301"/>
          <a:stretch/>
        </p:blipFill>
        <p:spPr bwMode="auto">
          <a:xfrm>
            <a:off x="838200" y="705438"/>
            <a:ext cx="10515600" cy="54471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5380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30FE-2EC1-9118-EEFF-06B66DF78FD3}"/>
              </a:ext>
            </a:extLst>
          </p:cNvPr>
          <p:cNvSpPr>
            <a:spLocks noGrp="1"/>
          </p:cNvSpPr>
          <p:nvPr>
            <p:ph type="title"/>
          </p:nvPr>
        </p:nvSpPr>
        <p:spPr/>
        <p:txBody>
          <a:bodyPr/>
          <a:lstStyle/>
          <a:p>
            <a:r>
              <a:rPr lang="en-US" dirty="0"/>
              <a:t>What has changed in ~4 years?</a:t>
            </a:r>
          </a:p>
        </p:txBody>
      </p:sp>
      <p:sp>
        <p:nvSpPr>
          <p:cNvPr id="4" name="Text Placeholder 3">
            <a:extLst>
              <a:ext uri="{FF2B5EF4-FFF2-40B4-BE49-F238E27FC236}">
                <a16:creationId xmlns:a16="http://schemas.microsoft.com/office/drawing/2014/main" id="{6A5B4AFB-D45E-9208-EB80-858FF1DBE002}"/>
              </a:ext>
            </a:extLst>
          </p:cNvPr>
          <p:cNvSpPr>
            <a:spLocks noGrp="1"/>
          </p:cNvSpPr>
          <p:nvPr>
            <p:ph type="body" sz="quarter" idx="17"/>
          </p:nvPr>
        </p:nvSpPr>
        <p:spPr/>
        <p:txBody>
          <a:bodyPr/>
          <a:lstStyle/>
          <a:p>
            <a:r>
              <a:rPr lang="en-US" dirty="0"/>
              <a:t>About twice as much debris as satellites</a:t>
            </a:r>
          </a:p>
        </p:txBody>
      </p:sp>
      <p:pic>
        <p:nvPicPr>
          <p:cNvPr id="5" name="Picture 4" descr="Chart, line chart&#10;&#10;AI-generated content may be incorrect.">
            <a:extLst>
              <a:ext uri="{FF2B5EF4-FFF2-40B4-BE49-F238E27FC236}">
                <a16:creationId xmlns:a16="http://schemas.microsoft.com/office/drawing/2014/main" id="{55FC2B9F-E12A-915D-283A-18F1E5C254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47" b="4301"/>
          <a:stretch/>
        </p:blipFill>
        <p:spPr bwMode="auto">
          <a:xfrm>
            <a:off x="838200" y="705438"/>
            <a:ext cx="10515600" cy="5447124"/>
          </a:xfrm>
          <a:prstGeom prst="rect">
            <a:avLst/>
          </a:prstGeom>
          <a:noFill/>
          <a:ln>
            <a:noFill/>
          </a:ln>
          <a:extLst>
            <a:ext uri="{53640926-AAD7-44D8-BBD7-CCE9431645EC}">
              <a14:shadowObscured xmlns:a14="http://schemas.microsoft.com/office/drawing/2010/main"/>
            </a:ext>
          </a:extLst>
        </p:spPr>
      </p:pic>
      <p:cxnSp>
        <p:nvCxnSpPr>
          <p:cNvPr id="7" name="Straight Connector 6">
            <a:extLst>
              <a:ext uri="{FF2B5EF4-FFF2-40B4-BE49-F238E27FC236}">
                <a16:creationId xmlns:a16="http://schemas.microsoft.com/office/drawing/2014/main" id="{FBB3932D-9BA6-8B78-8F69-4BB8302F84DA}"/>
              </a:ext>
            </a:extLst>
          </p:cNvPr>
          <p:cNvCxnSpPr>
            <a:cxnSpLocks/>
          </p:cNvCxnSpPr>
          <p:nvPr/>
        </p:nvCxnSpPr>
        <p:spPr>
          <a:xfrm>
            <a:off x="9420837" y="1249960"/>
            <a:ext cx="0" cy="4538443"/>
          </a:xfrm>
          <a:prstGeom prst="line">
            <a:avLst/>
          </a:prstGeom>
          <a:ln w="31750">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56D3990-3A1C-BA15-1EC3-7845FB978049}"/>
              </a:ext>
            </a:extLst>
          </p:cNvPr>
          <p:cNvSpPr>
            <a:spLocks noChangeAspect="1"/>
          </p:cNvSpPr>
          <p:nvPr/>
        </p:nvSpPr>
        <p:spPr>
          <a:xfrm>
            <a:off x="9329397" y="4973554"/>
            <a:ext cx="182880" cy="182459"/>
          </a:xfrm>
          <a:prstGeom prst="ellipse">
            <a:avLst/>
          </a:prstGeom>
          <a:solidFill>
            <a:srgbClr val="1313FF"/>
          </a:solidFill>
          <a:ln w="19050">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
        <p:nvSpPr>
          <p:cNvPr id="13" name="Oval 12">
            <a:extLst>
              <a:ext uri="{FF2B5EF4-FFF2-40B4-BE49-F238E27FC236}">
                <a16:creationId xmlns:a16="http://schemas.microsoft.com/office/drawing/2014/main" id="{5E50A8FA-923E-349C-CFFE-D798152556BE}"/>
              </a:ext>
            </a:extLst>
          </p:cNvPr>
          <p:cNvSpPr>
            <a:spLocks noChangeAspect="1"/>
          </p:cNvSpPr>
          <p:nvPr/>
        </p:nvSpPr>
        <p:spPr>
          <a:xfrm>
            <a:off x="9329397" y="3858039"/>
            <a:ext cx="182880" cy="182459"/>
          </a:xfrm>
          <a:prstGeom prst="ellipse">
            <a:avLst/>
          </a:prstGeom>
          <a:solidFill>
            <a:srgbClr val="FF1392"/>
          </a:solidFill>
          <a:ln w="15875">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
        <p:nvSpPr>
          <p:cNvPr id="3" name="TextBox 2">
            <a:extLst>
              <a:ext uri="{FF2B5EF4-FFF2-40B4-BE49-F238E27FC236}">
                <a16:creationId xmlns:a16="http://schemas.microsoft.com/office/drawing/2014/main" id="{9657128C-B0FB-C4F4-A72E-BC7DBEDE87D5}"/>
              </a:ext>
            </a:extLst>
          </p:cNvPr>
          <p:cNvSpPr txBox="1"/>
          <p:nvPr/>
        </p:nvSpPr>
        <p:spPr>
          <a:xfrm>
            <a:off x="7293332" y="319475"/>
            <a:ext cx="2454518" cy="369332"/>
          </a:xfrm>
          <a:prstGeom prst="rect">
            <a:avLst/>
          </a:prstGeom>
          <a:ln w="28575"/>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t>Previous Study Start</a:t>
            </a:r>
          </a:p>
        </p:txBody>
      </p:sp>
      <p:cxnSp>
        <p:nvCxnSpPr>
          <p:cNvPr id="11" name="Straight Arrow Connector 10">
            <a:extLst>
              <a:ext uri="{FF2B5EF4-FFF2-40B4-BE49-F238E27FC236}">
                <a16:creationId xmlns:a16="http://schemas.microsoft.com/office/drawing/2014/main" id="{2F0D9F20-4A4C-DB21-73E8-190957FB251A}"/>
              </a:ext>
            </a:extLst>
          </p:cNvPr>
          <p:cNvCxnSpPr>
            <a:cxnSpLocks/>
            <a:stCxn id="3" idx="2"/>
          </p:cNvCxnSpPr>
          <p:nvPr/>
        </p:nvCxnSpPr>
        <p:spPr>
          <a:xfrm>
            <a:off x="8520591" y="688807"/>
            <a:ext cx="900246" cy="561153"/>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11794C4-C568-8CA8-6A8E-AF089A968A28}"/>
              </a:ext>
            </a:extLst>
          </p:cNvPr>
          <p:cNvSpPr txBox="1"/>
          <p:nvPr/>
        </p:nvSpPr>
        <p:spPr>
          <a:xfrm>
            <a:off x="10456923" y="4865425"/>
            <a:ext cx="1383712" cy="369332"/>
          </a:xfrm>
          <a:prstGeom prst="rect">
            <a:avLst/>
          </a:prstGeom>
          <a:ln w="28575">
            <a:solidFill>
              <a:srgbClr val="1313FF"/>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solidFill>
                  <a:srgbClr val="1313FF"/>
                </a:solidFill>
              </a:rPr>
              <a:t>~3500 Sats</a:t>
            </a:r>
          </a:p>
        </p:txBody>
      </p:sp>
    </p:spTree>
    <p:extLst>
      <p:ext uri="{BB962C8B-B14F-4D97-AF65-F5344CB8AC3E}">
        <p14:creationId xmlns:p14="http://schemas.microsoft.com/office/powerpoint/2010/main" val="1248918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30FE-2EC1-9118-EEFF-06B66DF78FD3}"/>
              </a:ext>
            </a:extLst>
          </p:cNvPr>
          <p:cNvSpPr>
            <a:spLocks noGrp="1"/>
          </p:cNvSpPr>
          <p:nvPr>
            <p:ph type="title"/>
          </p:nvPr>
        </p:nvSpPr>
        <p:spPr/>
        <p:txBody>
          <a:bodyPr/>
          <a:lstStyle/>
          <a:p>
            <a:r>
              <a:rPr lang="en-US" dirty="0"/>
              <a:t>What has changed in ~4 years?</a:t>
            </a:r>
          </a:p>
        </p:txBody>
      </p:sp>
      <p:sp>
        <p:nvSpPr>
          <p:cNvPr id="4" name="Text Placeholder 3">
            <a:extLst>
              <a:ext uri="{FF2B5EF4-FFF2-40B4-BE49-F238E27FC236}">
                <a16:creationId xmlns:a16="http://schemas.microsoft.com/office/drawing/2014/main" id="{6A5B4AFB-D45E-9208-EB80-858FF1DBE002}"/>
              </a:ext>
            </a:extLst>
          </p:cNvPr>
          <p:cNvSpPr>
            <a:spLocks noGrp="1"/>
          </p:cNvSpPr>
          <p:nvPr>
            <p:ph type="body" sz="quarter" idx="17"/>
          </p:nvPr>
        </p:nvSpPr>
        <p:spPr/>
        <p:txBody>
          <a:bodyPr/>
          <a:lstStyle/>
          <a:p>
            <a:r>
              <a:rPr lang="en-US" dirty="0"/>
              <a:t>Number of satellites on orbits has nearly tripled</a:t>
            </a:r>
          </a:p>
        </p:txBody>
      </p:sp>
      <p:pic>
        <p:nvPicPr>
          <p:cNvPr id="5" name="Picture 4" descr="Chart, line chart&#10;&#10;AI-generated content may be incorrect.">
            <a:extLst>
              <a:ext uri="{FF2B5EF4-FFF2-40B4-BE49-F238E27FC236}">
                <a16:creationId xmlns:a16="http://schemas.microsoft.com/office/drawing/2014/main" id="{55FC2B9F-E12A-915D-283A-18F1E5C254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47" b="4301"/>
          <a:stretch/>
        </p:blipFill>
        <p:spPr bwMode="auto">
          <a:xfrm>
            <a:off x="838200" y="705438"/>
            <a:ext cx="10515600" cy="5447124"/>
          </a:xfrm>
          <a:prstGeom prst="rect">
            <a:avLst/>
          </a:prstGeom>
          <a:noFill/>
          <a:ln>
            <a:noFill/>
          </a:ln>
          <a:extLst>
            <a:ext uri="{53640926-AAD7-44D8-BBD7-CCE9431645EC}">
              <a14:shadowObscured xmlns:a14="http://schemas.microsoft.com/office/drawing/2010/main"/>
            </a:ext>
          </a:extLst>
        </p:spPr>
      </p:pic>
      <p:cxnSp>
        <p:nvCxnSpPr>
          <p:cNvPr id="7" name="Straight Connector 6">
            <a:extLst>
              <a:ext uri="{FF2B5EF4-FFF2-40B4-BE49-F238E27FC236}">
                <a16:creationId xmlns:a16="http://schemas.microsoft.com/office/drawing/2014/main" id="{FBB3932D-9BA6-8B78-8F69-4BB8302F84DA}"/>
              </a:ext>
            </a:extLst>
          </p:cNvPr>
          <p:cNvCxnSpPr>
            <a:cxnSpLocks/>
          </p:cNvCxnSpPr>
          <p:nvPr/>
        </p:nvCxnSpPr>
        <p:spPr>
          <a:xfrm>
            <a:off x="9420837" y="1249960"/>
            <a:ext cx="0" cy="4538443"/>
          </a:xfrm>
          <a:prstGeom prst="line">
            <a:avLst/>
          </a:prstGeom>
          <a:ln w="31750">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56D3990-3A1C-BA15-1EC3-7845FB978049}"/>
              </a:ext>
            </a:extLst>
          </p:cNvPr>
          <p:cNvSpPr>
            <a:spLocks noChangeAspect="1"/>
          </p:cNvSpPr>
          <p:nvPr/>
        </p:nvSpPr>
        <p:spPr>
          <a:xfrm>
            <a:off x="9329397" y="4973554"/>
            <a:ext cx="182880" cy="182459"/>
          </a:xfrm>
          <a:prstGeom prst="ellipse">
            <a:avLst/>
          </a:prstGeom>
          <a:solidFill>
            <a:srgbClr val="BDBDFF"/>
          </a:solidFill>
          <a:ln w="19050">
            <a:solidFill>
              <a:schemeClr val="bg1">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
        <p:nvSpPr>
          <p:cNvPr id="13" name="Oval 12">
            <a:extLst>
              <a:ext uri="{FF2B5EF4-FFF2-40B4-BE49-F238E27FC236}">
                <a16:creationId xmlns:a16="http://schemas.microsoft.com/office/drawing/2014/main" id="{5E50A8FA-923E-349C-CFFE-D798152556BE}"/>
              </a:ext>
            </a:extLst>
          </p:cNvPr>
          <p:cNvSpPr>
            <a:spLocks noChangeAspect="1"/>
          </p:cNvSpPr>
          <p:nvPr/>
        </p:nvSpPr>
        <p:spPr>
          <a:xfrm>
            <a:off x="9329397" y="3858039"/>
            <a:ext cx="182880" cy="182459"/>
          </a:xfrm>
          <a:prstGeom prst="ellipse">
            <a:avLst/>
          </a:prstGeom>
          <a:solidFill>
            <a:srgbClr val="FFE7F4"/>
          </a:solidFill>
          <a:ln w="15875">
            <a:solidFill>
              <a:schemeClr val="bg1">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cxnSp>
        <p:nvCxnSpPr>
          <p:cNvPr id="14" name="Straight Connector 13">
            <a:extLst>
              <a:ext uri="{FF2B5EF4-FFF2-40B4-BE49-F238E27FC236}">
                <a16:creationId xmlns:a16="http://schemas.microsoft.com/office/drawing/2014/main" id="{B397C4FD-D48B-18A2-118D-1A8E8BB6ECD3}"/>
              </a:ext>
            </a:extLst>
          </p:cNvPr>
          <p:cNvCxnSpPr>
            <a:cxnSpLocks/>
          </p:cNvCxnSpPr>
          <p:nvPr/>
        </p:nvCxnSpPr>
        <p:spPr>
          <a:xfrm>
            <a:off x="9903388" y="1249960"/>
            <a:ext cx="0" cy="4538443"/>
          </a:xfrm>
          <a:prstGeom prst="line">
            <a:avLst/>
          </a:prstGeom>
          <a:ln w="31750">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84C00160-CED5-AFCB-F875-9243CDEA7D75}"/>
              </a:ext>
            </a:extLst>
          </p:cNvPr>
          <p:cNvSpPr>
            <a:spLocks noChangeAspect="1"/>
          </p:cNvSpPr>
          <p:nvPr/>
        </p:nvSpPr>
        <p:spPr>
          <a:xfrm>
            <a:off x="9811948" y="3387438"/>
            <a:ext cx="182880" cy="182459"/>
          </a:xfrm>
          <a:prstGeom prst="ellipse">
            <a:avLst/>
          </a:prstGeom>
          <a:solidFill>
            <a:srgbClr val="1313FF"/>
          </a:solidFill>
          <a:ln w="19050">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
        <p:nvSpPr>
          <p:cNvPr id="16" name="Oval 15">
            <a:extLst>
              <a:ext uri="{FF2B5EF4-FFF2-40B4-BE49-F238E27FC236}">
                <a16:creationId xmlns:a16="http://schemas.microsoft.com/office/drawing/2014/main" id="{874F5E43-4881-3380-49B3-E4A83AB75395}"/>
              </a:ext>
            </a:extLst>
          </p:cNvPr>
          <p:cNvSpPr>
            <a:spLocks noChangeAspect="1"/>
          </p:cNvSpPr>
          <p:nvPr/>
        </p:nvSpPr>
        <p:spPr>
          <a:xfrm>
            <a:off x="9811948" y="3979749"/>
            <a:ext cx="182880" cy="182459"/>
          </a:xfrm>
          <a:prstGeom prst="ellipse">
            <a:avLst/>
          </a:prstGeom>
          <a:solidFill>
            <a:srgbClr val="FF1392"/>
          </a:solidFill>
          <a:ln w="15875">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
        <p:nvSpPr>
          <p:cNvPr id="3" name="TextBox 2">
            <a:extLst>
              <a:ext uri="{FF2B5EF4-FFF2-40B4-BE49-F238E27FC236}">
                <a16:creationId xmlns:a16="http://schemas.microsoft.com/office/drawing/2014/main" id="{02C961EA-1774-8C75-99BD-6B7B62441E32}"/>
              </a:ext>
            </a:extLst>
          </p:cNvPr>
          <p:cNvSpPr txBox="1"/>
          <p:nvPr/>
        </p:nvSpPr>
        <p:spPr>
          <a:xfrm>
            <a:off x="7785831" y="319475"/>
            <a:ext cx="2403222" cy="369332"/>
          </a:xfrm>
          <a:prstGeom prst="rect">
            <a:avLst/>
          </a:prstGeom>
          <a:ln w="28575"/>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t>Updated Study Start</a:t>
            </a:r>
          </a:p>
        </p:txBody>
      </p:sp>
      <p:cxnSp>
        <p:nvCxnSpPr>
          <p:cNvPr id="6" name="Straight Arrow Connector 5">
            <a:extLst>
              <a:ext uri="{FF2B5EF4-FFF2-40B4-BE49-F238E27FC236}">
                <a16:creationId xmlns:a16="http://schemas.microsoft.com/office/drawing/2014/main" id="{95ECC0F8-9AC3-B38D-3074-02EB6936AB66}"/>
              </a:ext>
            </a:extLst>
          </p:cNvPr>
          <p:cNvCxnSpPr>
            <a:cxnSpLocks/>
            <a:stCxn id="3" idx="2"/>
          </p:cNvCxnSpPr>
          <p:nvPr/>
        </p:nvCxnSpPr>
        <p:spPr>
          <a:xfrm>
            <a:off x="8987442" y="688807"/>
            <a:ext cx="915946" cy="561153"/>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9E9C86F-4F31-0012-75AB-DCBCA88BB859}"/>
              </a:ext>
            </a:extLst>
          </p:cNvPr>
          <p:cNvSpPr txBox="1"/>
          <p:nvPr/>
        </p:nvSpPr>
        <p:spPr>
          <a:xfrm>
            <a:off x="10456923" y="3294001"/>
            <a:ext cx="1499193" cy="369332"/>
          </a:xfrm>
          <a:prstGeom prst="rect">
            <a:avLst/>
          </a:prstGeom>
          <a:ln w="28575">
            <a:solidFill>
              <a:srgbClr val="1313FF"/>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solidFill>
                  <a:srgbClr val="1313FF"/>
                </a:solidFill>
              </a:rPr>
              <a:t>~11500 Sats</a:t>
            </a:r>
          </a:p>
        </p:txBody>
      </p:sp>
      <p:sp>
        <p:nvSpPr>
          <p:cNvPr id="11" name="TextBox 10">
            <a:extLst>
              <a:ext uri="{FF2B5EF4-FFF2-40B4-BE49-F238E27FC236}">
                <a16:creationId xmlns:a16="http://schemas.microsoft.com/office/drawing/2014/main" id="{B162CDF9-6BBA-2488-5855-EBF0B5C649FA}"/>
              </a:ext>
            </a:extLst>
          </p:cNvPr>
          <p:cNvSpPr txBox="1"/>
          <p:nvPr/>
        </p:nvSpPr>
        <p:spPr>
          <a:xfrm>
            <a:off x="10456923" y="4865425"/>
            <a:ext cx="1383712" cy="369332"/>
          </a:xfrm>
          <a:prstGeom prst="rect">
            <a:avLst/>
          </a:prstGeom>
          <a:ln w="28575">
            <a:solidFill>
              <a:srgbClr val="BDBDFF"/>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solidFill>
                  <a:srgbClr val="BDBDFF"/>
                </a:solidFill>
              </a:rPr>
              <a:t>~3500 Sats</a:t>
            </a:r>
          </a:p>
        </p:txBody>
      </p:sp>
    </p:spTree>
    <p:extLst>
      <p:ext uri="{BB962C8B-B14F-4D97-AF65-F5344CB8AC3E}">
        <p14:creationId xmlns:p14="http://schemas.microsoft.com/office/powerpoint/2010/main" val="331243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DAF931-E6F3-F3EA-0101-299A60D95663}"/>
              </a:ext>
            </a:extLst>
          </p:cNvPr>
          <p:cNvPicPr>
            <a:picLocks noChangeAspect="1"/>
          </p:cNvPicPr>
          <p:nvPr/>
        </p:nvPicPr>
        <p:blipFill>
          <a:blip r:embed="rId2"/>
          <a:stretch>
            <a:fillRect/>
          </a:stretch>
        </p:blipFill>
        <p:spPr>
          <a:xfrm>
            <a:off x="831647" y="679465"/>
            <a:ext cx="10528705" cy="5499069"/>
          </a:xfrm>
          <a:prstGeom prst="rect">
            <a:avLst/>
          </a:prstGeom>
        </p:spPr>
      </p:pic>
      <p:sp>
        <p:nvSpPr>
          <p:cNvPr id="2" name="Title 1">
            <a:extLst>
              <a:ext uri="{FF2B5EF4-FFF2-40B4-BE49-F238E27FC236}">
                <a16:creationId xmlns:a16="http://schemas.microsoft.com/office/drawing/2014/main" id="{5DB754D7-1DFE-E2BA-D0E1-5D01C43526AA}"/>
              </a:ext>
            </a:extLst>
          </p:cNvPr>
          <p:cNvSpPr>
            <a:spLocks noGrp="1"/>
          </p:cNvSpPr>
          <p:nvPr>
            <p:ph type="title"/>
          </p:nvPr>
        </p:nvSpPr>
        <p:spPr/>
        <p:txBody>
          <a:bodyPr/>
          <a:lstStyle/>
          <a:p>
            <a:r>
              <a:rPr lang="en-US" dirty="0"/>
              <a:t>LLC Altitude Distribution Changes</a:t>
            </a:r>
          </a:p>
        </p:txBody>
      </p:sp>
      <p:sp>
        <p:nvSpPr>
          <p:cNvPr id="7" name="TextBox 6">
            <a:extLst>
              <a:ext uri="{FF2B5EF4-FFF2-40B4-BE49-F238E27FC236}">
                <a16:creationId xmlns:a16="http://schemas.microsoft.com/office/drawing/2014/main" id="{C848D717-7CE4-0989-B837-592F2A875776}"/>
              </a:ext>
            </a:extLst>
          </p:cNvPr>
          <p:cNvSpPr txBox="1"/>
          <p:nvPr/>
        </p:nvSpPr>
        <p:spPr>
          <a:xfrm>
            <a:off x="7416800" y="891730"/>
            <a:ext cx="1736373" cy="369332"/>
          </a:xfrm>
          <a:prstGeom prst="rect">
            <a:avLst/>
          </a:prstGeom>
          <a:noFill/>
        </p:spPr>
        <p:txBody>
          <a:bodyPr wrap="none" rtlCol="0">
            <a:spAutoFit/>
          </a:bodyPr>
          <a:lstStyle/>
          <a:p>
            <a:r>
              <a:rPr lang="en-US" dirty="0">
                <a:solidFill>
                  <a:srgbClr val="BA8700"/>
                </a:solidFill>
              </a:rPr>
              <a:t>Previous Study</a:t>
            </a:r>
          </a:p>
        </p:txBody>
      </p:sp>
    </p:spTree>
    <p:extLst>
      <p:ext uri="{BB962C8B-B14F-4D97-AF65-F5344CB8AC3E}">
        <p14:creationId xmlns:p14="http://schemas.microsoft.com/office/powerpoint/2010/main" val="2867015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3629-5C9E-C04C-4099-1699622D8A27}"/>
              </a:ext>
            </a:extLst>
          </p:cNvPr>
          <p:cNvSpPr>
            <a:spLocks noGrp="1"/>
          </p:cNvSpPr>
          <p:nvPr>
            <p:ph type="title"/>
          </p:nvPr>
        </p:nvSpPr>
        <p:spPr/>
        <p:txBody>
          <a:bodyPr/>
          <a:lstStyle/>
          <a:p>
            <a:r>
              <a:rPr lang="en-US" dirty="0"/>
              <a:t>LLC Altitude Distribution Changes</a:t>
            </a:r>
          </a:p>
        </p:txBody>
      </p:sp>
      <p:sp>
        <p:nvSpPr>
          <p:cNvPr id="4" name="Text Placeholder 3">
            <a:extLst>
              <a:ext uri="{FF2B5EF4-FFF2-40B4-BE49-F238E27FC236}">
                <a16:creationId xmlns:a16="http://schemas.microsoft.com/office/drawing/2014/main" id="{A8620FEA-2BA5-FFF8-1DE3-ABC757A39695}"/>
              </a:ext>
            </a:extLst>
          </p:cNvPr>
          <p:cNvSpPr>
            <a:spLocks noGrp="1"/>
          </p:cNvSpPr>
          <p:nvPr>
            <p:ph type="body" sz="quarter" idx="17"/>
          </p:nvPr>
        </p:nvSpPr>
        <p:spPr/>
        <p:txBody>
          <a:bodyPr/>
          <a:lstStyle/>
          <a:p>
            <a:r>
              <a:rPr lang="en-US" dirty="0"/>
              <a:t>Overall increase of maximum possible operational LCCs from ~80,000 to ~130,000</a:t>
            </a:r>
          </a:p>
        </p:txBody>
      </p:sp>
      <p:pic>
        <p:nvPicPr>
          <p:cNvPr id="8" name="Picture 7">
            <a:extLst>
              <a:ext uri="{FF2B5EF4-FFF2-40B4-BE49-F238E27FC236}">
                <a16:creationId xmlns:a16="http://schemas.microsoft.com/office/drawing/2014/main" id="{7B5DAD7C-ACB0-00CB-B759-4E8DD0A7F552}"/>
              </a:ext>
            </a:extLst>
          </p:cNvPr>
          <p:cNvPicPr>
            <a:picLocks noChangeAspect="1"/>
          </p:cNvPicPr>
          <p:nvPr/>
        </p:nvPicPr>
        <p:blipFill>
          <a:blip r:embed="rId2"/>
          <a:stretch>
            <a:fillRect/>
          </a:stretch>
        </p:blipFill>
        <p:spPr>
          <a:xfrm>
            <a:off x="831647" y="679465"/>
            <a:ext cx="10528705" cy="5499069"/>
          </a:xfrm>
          <a:prstGeom prst="rect">
            <a:avLst/>
          </a:prstGeom>
        </p:spPr>
      </p:pic>
      <p:sp>
        <p:nvSpPr>
          <p:cNvPr id="10" name="TextBox 9">
            <a:extLst>
              <a:ext uri="{FF2B5EF4-FFF2-40B4-BE49-F238E27FC236}">
                <a16:creationId xmlns:a16="http://schemas.microsoft.com/office/drawing/2014/main" id="{B087B55C-D932-4F37-A9AE-4F1B6C45ACFB}"/>
              </a:ext>
            </a:extLst>
          </p:cNvPr>
          <p:cNvSpPr txBox="1"/>
          <p:nvPr/>
        </p:nvSpPr>
        <p:spPr>
          <a:xfrm>
            <a:off x="7416800" y="891730"/>
            <a:ext cx="1736373" cy="369332"/>
          </a:xfrm>
          <a:prstGeom prst="rect">
            <a:avLst/>
          </a:prstGeom>
          <a:noFill/>
        </p:spPr>
        <p:txBody>
          <a:bodyPr wrap="none" rtlCol="0">
            <a:spAutoFit/>
          </a:bodyPr>
          <a:lstStyle/>
          <a:p>
            <a:r>
              <a:rPr lang="en-US" dirty="0">
                <a:solidFill>
                  <a:srgbClr val="BA8700"/>
                </a:solidFill>
              </a:rPr>
              <a:t>Previous Study</a:t>
            </a:r>
          </a:p>
        </p:txBody>
      </p:sp>
      <p:sp>
        <p:nvSpPr>
          <p:cNvPr id="11" name="TextBox 10">
            <a:extLst>
              <a:ext uri="{FF2B5EF4-FFF2-40B4-BE49-F238E27FC236}">
                <a16:creationId xmlns:a16="http://schemas.microsoft.com/office/drawing/2014/main" id="{1E6BC861-77BD-2ABF-E237-E8D3ACFE1119}"/>
              </a:ext>
            </a:extLst>
          </p:cNvPr>
          <p:cNvSpPr txBox="1"/>
          <p:nvPr/>
        </p:nvSpPr>
        <p:spPr>
          <a:xfrm>
            <a:off x="7416800" y="1261062"/>
            <a:ext cx="1710725" cy="369332"/>
          </a:xfrm>
          <a:prstGeom prst="rect">
            <a:avLst/>
          </a:prstGeom>
          <a:noFill/>
        </p:spPr>
        <p:txBody>
          <a:bodyPr wrap="none" rtlCol="0">
            <a:spAutoFit/>
          </a:bodyPr>
          <a:lstStyle/>
          <a:p>
            <a:r>
              <a:rPr lang="en-US" dirty="0">
                <a:solidFill>
                  <a:srgbClr val="3D6DC2"/>
                </a:solidFill>
              </a:rPr>
              <a:t>Updated Study</a:t>
            </a:r>
          </a:p>
        </p:txBody>
      </p:sp>
    </p:spTree>
    <p:extLst>
      <p:ext uri="{BB962C8B-B14F-4D97-AF65-F5344CB8AC3E}">
        <p14:creationId xmlns:p14="http://schemas.microsoft.com/office/powerpoint/2010/main" val="3558502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7CC8D-4BA8-0453-7DED-56B5BEA2960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20D26E3-68B9-BACC-3FD6-39D10639ECA2}"/>
              </a:ext>
            </a:extLst>
          </p:cNvPr>
          <p:cNvSpPr>
            <a:spLocks noGrp="1"/>
          </p:cNvSpPr>
          <p:nvPr>
            <p:ph type="body" sz="quarter" idx="17"/>
          </p:nvPr>
        </p:nvSpPr>
        <p:spPr>
          <a:xfrm>
            <a:off x="734668" y="5484791"/>
            <a:ext cx="2743199" cy="452437"/>
          </a:xfrm>
        </p:spPr>
        <p:txBody>
          <a:bodyPr/>
          <a:lstStyle/>
          <a:p>
            <a:pPr algn="ctr"/>
            <a:r>
              <a:rPr lang="en-US" dirty="0"/>
              <a:t>42 LO LEO Shells (</a:t>
            </a:r>
            <a:r>
              <a:rPr lang="en-US" dirty="0">
                <a:solidFill>
                  <a:schemeClr val="accent3">
                    <a:lumMod val="75000"/>
                  </a:schemeClr>
                </a:solidFill>
              </a:rPr>
              <a:t>+28</a:t>
            </a:r>
            <a:r>
              <a:rPr lang="en-US" dirty="0"/>
              <a:t>)</a:t>
            </a:r>
          </a:p>
        </p:txBody>
      </p:sp>
      <p:graphicFrame>
        <p:nvGraphicFramePr>
          <p:cNvPr id="2" name="Table 1">
            <a:extLst>
              <a:ext uri="{FF2B5EF4-FFF2-40B4-BE49-F238E27FC236}">
                <a16:creationId xmlns:a16="http://schemas.microsoft.com/office/drawing/2014/main" id="{E482019A-06C4-5EA1-A411-17A1F38A2671}"/>
              </a:ext>
            </a:extLst>
          </p:cNvPr>
          <p:cNvGraphicFramePr>
            <a:graphicFrameLocks noGrp="1"/>
          </p:cNvGraphicFramePr>
          <p:nvPr/>
        </p:nvGraphicFramePr>
        <p:xfrm>
          <a:off x="4724400" y="1051560"/>
          <a:ext cx="2743200" cy="4754880"/>
        </p:xfrm>
        <a:graphic>
          <a:graphicData uri="http://schemas.openxmlformats.org/drawingml/2006/table">
            <a:tbl>
              <a:tblPr firstRow="1" firstCol="1" bandRow="1">
                <a:tableStyleId>{5FD0F851-EC5A-4D38-B0AD-8093EC10F338}</a:tableStyleId>
              </a:tblPr>
              <a:tblGrid>
                <a:gridCol w="457200">
                  <a:extLst>
                    <a:ext uri="{9D8B030D-6E8A-4147-A177-3AD203B41FA5}">
                      <a16:colId xmlns:a16="http://schemas.microsoft.com/office/drawing/2014/main" val="1584197935"/>
                    </a:ext>
                  </a:extLst>
                </a:gridCol>
                <a:gridCol w="457200">
                  <a:extLst>
                    <a:ext uri="{9D8B030D-6E8A-4147-A177-3AD203B41FA5}">
                      <a16:colId xmlns:a16="http://schemas.microsoft.com/office/drawing/2014/main" val="4214239870"/>
                    </a:ext>
                  </a:extLst>
                </a:gridCol>
                <a:gridCol w="457200">
                  <a:extLst>
                    <a:ext uri="{9D8B030D-6E8A-4147-A177-3AD203B41FA5}">
                      <a16:colId xmlns:a16="http://schemas.microsoft.com/office/drawing/2014/main" val="413495550"/>
                    </a:ext>
                  </a:extLst>
                </a:gridCol>
                <a:gridCol w="457200">
                  <a:extLst>
                    <a:ext uri="{9D8B030D-6E8A-4147-A177-3AD203B41FA5}">
                      <a16:colId xmlns:a16="http://schemas.microsoft.com/office/drawing/2014/main" val="1844014078"/>
                    </a:ext>
                  </a:extLst>
                </a:gridCol>
                <a:gridCol w="457200">
                  <a:extLst>
                    <a:ext uri="{9D8B030D-6E8A-4147-A177-3AD203B41FA5}">
                      <a16:colId xmlns:a16="http://schemas.microsoft.com/office/drawing/2014/main" val="4287101693"/>
                    </a:ext>
                  </a:extLst>
                </a:gridCol>
                <a:gridCol w="457200">
                  <a:extLst>
                    <a:ext uri="{9D8B030D-6E8A-4147-A177-3AD203B41FA5}">
                      <a16:colId xmlns:a16="http://schemas.microsoft.com/office/drawing/2014/main" val="2467981996"/>
                    </a:ext>
                  </a:extLst>
                </a:gridCol>
              </a:tblGrid>
              <a:tr h="85320">
                <a:tc>
                  <a:txBody>
                    <a:bodyPr/>
                    <a:lstStyle/>
                    <a:p>
                      <a:pPr marL="0" marR="0" indent="0" algn="l">
                        <a:buNone/>
                      </a:pPr>
                      <a:r>
                        <a:rPr lang="en-GB" sz="600" dirty="0">
                          <a:effectLst/>
                        </a:rPr>
                        <a:t>LLC Name</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Number</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Alt (km)</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a:effectLst/>
                        </a:rPr>
                        <a:t>Inc (deg)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Mass (kg)</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Start Year</a:t>
                      </a:r>
                    </a:p>
                    <a:p>
                      <a:pPr marL="0" marR="0" indent="0" algn="r">
                        <a:buNone/>
                      </a:pPr>
                      <a:r>
                        <a:rPr lang="en-GB" sz="600" dirty="0">
                          <a:effectLst/>
                        </a:rPr>
                        <a:t>(in model)</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722032339"/>
                  </a:ext>
                </a:extLst>
              </a:tr>
              <a:tr h="85320">
                <a:tc>
                  <a:txBody>
                    <a:bodyPr/>
                    <a:lstStyle/>
                    <a:p>
                      <a:pPr marL="0" marR="0" indent="0" algn="l">
                        <a:buNone/>
                      </a:pPr>
                      <a:r>
                        <a:rPr lang="en-US" sz="600" dirty="0">
                          <a:effectLst/>
                        </a:rPr>
                        <a:t>MID-AD</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900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600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270569894"/>
                  </a:ext>
                </a:extLst>
              </a:tr>
              <a:tr h="85320">
                <a:tc>
                  <a:txBody>
                    <a:bodyPr/>
                    <a:lstStyle/>
                    <a:p>
                      <a:pPr marL="0" marR="0" indent="0" algn="l">
                        <a:buNone/>
                      </a:pPr>
                      <a:r>
                        <a:rPr lang="en-US" sz="600">
                          <a:effectLst/>
                        </a:rPr>
                        <a:t>MID-AB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480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165622306"/>
                  </a:ext>
                </a:extLst>
              </a:tr>
              <a:tr h="85320">
                <a:tc>
                  <a:txBody>
                    <a:bodyPr/>
                    <a:lstStyle/>
                    <a:p>
                      <a:pPr marL="0" marR="0" indent="0" algn="l">
                        <a:buNone/>
                      </a:pPr>
                      <a:r>
                        <a:rPr lang="en-US" sz="600">
                          <a:effectLst/>
                        </a:rPr>
                        <a:t>MID-AA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332246809"/>
                  </a:ext>
                </a:extLst>
              </a:tr>
              <a:tr h="85320">
                <a:tc>
                  <a:txBody>
                    <a:bodyPr/>
                    <a:lstStyle/>
                    <a:p>
                      <a:pPr marL="0" marR="0" indent="0" algn="l">
                        <a:buNone/>
                      </a:pPr>
                      <a:r>
                        <a:rPr lang="en-US" sz="600" dirty="0">
                          <a:effectLst/>
                        </a:rPr>
                        <a:t>MID-AC</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162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312721140"/>
                  </a:ext>
                </a:extLst>
              </a:tr>
              <a:tr h="85320">
                <a:tc>
                  <a:txBody>
                    <a:bodyPr/>
                    <a:lstStyle/>
                    <a:p>
                      <a:pPr marL="0" marR="0" indent="0" algn="l">
                        <a:buNone/>
                      </a:pPr>
                      <a:r>
                        <a:rPr lang="en-US" sz="600">
                          <a:effectLst/>
                        </a:rPr>
                        <a:t>MID-AE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144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148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949598111"/>
                  </a:ext>
                </a:extLst>
              </a:tr>
              <a:tr h="85320">
                <a:tc>
                  <a:txBody>
                    <a:bodyPr/>
                    <a:lstStyle/>
                    <a:p>
                      <a:pPr marL="0" marR="0" indent="0" algn="l">
                        <a:buNone/>
                      </a:pPr>
                      <a:r>
                        <a:rPr lang="en-US" sz="600">
                          <a:effectLst/>
                        </a:rPr>
                        <a:t>MID-AF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765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610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42</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594232342"/>
                  </a:ext>
                </a:extLst>
              </a:tr>
              <a:tr h="85320">
                <a:tc>
                  <a:txBody>
                    <a:bodyPr/>
                    <a:lstStyle/>
                    <a:p>
                      <a:pPr marL="0" marR="0" indent="0" algn="l">
                        <a:buNone/>
                      </a:pPr>
                      <a:r>
                        <a:rPr lang="en-US" sz="600" dirty="0">
                          <a:effectLst/>
                        </a:rPr>
                        <a:t>MID-AG</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1296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610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099787625"/>
                  </a:ext>
                </a:extLst>
              </a:tr>
              <a:tr h="85320">
                <a:tc>
                  <a:txBody>
                    <a:bodyPr/>
                    <a:lstStyle/>
                    <a:p>
                      <a:pPr marL="0" marR="0" indent="0" algn="l">
                        <a:buNone/>
                      </a:pPr>
                      <a:r>
                        <a:rPr lang="en-US" sz="600">
                          <a:effectLst/>
                        </a:rPr>
                        <a:t>MID-AH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324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614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115.7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800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121956514"/>
                  </a:ext>
                </a:extLst>
              </a:tr>
              <a:tr h="85320">
                <a:tc>
                  <a:txBody>
                    <a:bodyPr/>
                    <a:lstStyle/>
                    <a:p>
                      <a:pPr marL="0" marR="0" indent="0" algn="l">
                        <a:buNone/>
                      </a:pPr>
                      <a:r>
                        <a:rPr lang="en-US" sz="600">
                          <a:effectLst/>
                        </a:rPr>
                        <a:t>MID-AI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315324031"/>
                  </a:ext>
                </a:extLst>
              </a:tr>
              <a:tr h="85320">
                <a:tc>
                  <a:txBody>
                    <a:bodyPr/>
                    <a:lstStyle/>
                    <a:p>
                      <a:pPr marL="0" marR="0" indent="0" algn="l">
                        <a:buNone/>
                      </a:pPr>
                      <a:r>
                        <a:rPr lang="en-US" sz="600">
                          <a:effectLst/>
                        </a:rPr>
                        <a:t>MID-AJ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1134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51.9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112544857"/>
                  </a:ext>
                </a:extLst>
              </a:tr>
              <a:tr h="85320">
                <a:tc>
                  <a:txBody>
                    <a:bodyPr/>
                    <a:lstStyle/>
                    <a:p>
                      <a:pPr marL="0" marR="0" indent="0" algn="l">
                        <a:buNone/>
                      </a:pPr>
                      <a:r>
                        <a:rPr lang="en-US" sz="600">
                          <a:effectLst/>
                        </a:rPr>
                        <a:t>MID-AK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1156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215998154"/>
                  </a:ext>
                </a:extLst>
              </a:tr>
              <a:tr h="85320">
                <a:tc>
                  <a:txBody>
                    <a:bodyPr/>
                    <a:lstStyle/>
                    <a:p>
                      <a:pPr marL="0" marR="0" indent="0" algn="l">
                        <a:buNone/>
                      </a:pPr>
                      <a:r>
                        <a:rPr lang="en-US" sz="600">
                          <a:effectLst/>
                        </a:rPr>
                        <a:t>MID-AM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165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100748373"/>
                  </a:ext>
                </a:extLst>
              </a:tr>
              <a:tr h="85320">
                <a:tc>
                  <a:txBody>
                    <a:bodyPr/>
                    <a:lstStyle/>
                    <a:p>
                      <a:pPr marL="0" marR="0" indent="0" algn="l">
                        <a:buNone/>
                      </a:pPr>
                      <a:r>
                        <a:rPr lang="en-US" sz="600">
                          <a:effectLst/>
                        </a:rPr>
                        <a:t>MID-AL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640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343188835"/>
                  </a:ext>
                </a:extLst>
              </a:tr>
              <a:tr h="85320">
                <a:tc>
                  <a:txBody>
                    <a:bodyPr/>
                    <a:lstStyle/>
                    <a:p>
                      <a:pPr marL="0" marR="0" indent="0" algn="l">
                        <a:buNone/>
                      </a:pPr>
                      <a:r>
                        <a:rPr lang="en-US" sz="600">
                          <a:effectLst/>
                        </a:rPr>
                        <a:t>MID-AQ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438509808"/>
                  </a:ext>
                </a:extLst>
              </a:tr>
              <a:tr h="85320">
                <a:tc>
                  <a:txBody>
                    <a:bodyPr/>
                    <a:lstStyle/>
                    <a:p>
                      <a:pPr marL="0" marR="0" indent="0" algn="l">
                        <a:buNone/>
                      </a:pPr>
                      <a:r>
                        <a:rPr lang="en-US" sz="600">
                          <a:effectLst/>
                        </a:rPr>
                        <a:t>MID-AN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669656240"/>
                  </a:ext>
                </a:extLst>
              </a:tr>
              <a:tr h="85320">
                <a:tc>
                  <a:txBody>
                    <a:bodyPr/>
                    <a:lstStyle/>
                    <a:p>
                      <a:pPr marL="0" marR="0" indent="0" algn="l">
                        <a:buNone/>
                      </a:pPr>
                      <a:r>
                        <a:rPr lang="en-US" sz="600">
                          <a:effectLst/>
                        </a:rPr>
                        <a:t>MID-AO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2160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306155972"/>
                  </a:ext>
                </a:extLst>
              </a:tr>
              <a:tr h="85320">
                <a:tc>
                  <a:txBody>
                    <a:bodyPr/>
                    <a:lstStyle/>
                    <a:p>
                      <a:pPr marL="0" marR="0" indent="0" algn="l">
                        <a:buNone/>
                      </a:pPr>
                      <a:r>
                        <a:rPr lang="en-US" sz="600">
                          <a:effectLst/>
                        </a:rPr>
                        <a:t>MID-AP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216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086411220"/>
                  </a:ext>
                </a:extLst>
              </a:tr>
              <a:tr h="85320">
                <a:tc>
                  <a:txBody>
                    <a:bodyPr/>
                    <a:lstStyle/>
                    <a:p>
                      <a:pPr marL="0" marR="0" indent="0" algn="l">
                        <a:buNone/>
                      </a:pPr>
                      <a:r>
                        <a:rPr lang="en-US" sz="600">
                          <a:effectLst/>
                        </a:rPr>
                        <a:t>MID-AR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4063741771"/>
                  </a:ext>
                </a:extLst>
              </a:tr>
              <a:tr h="85320">
                <a:tc>
                  <a:txBody>
                    <a:bodyPr/>
                    <a:lstStyle/>
                    <a:p>
                      <a:pPr marL="0" marR="0" indent="0" algn="l">
                        <a:buNone/>
                      </a:pPr>
                      <a:r>
                        <a:rPr lang="en-US" sz="600">
                          <a:effectLst/>
                        </a:rPr>
                        <a:t>MID-AS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96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150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743153611"/>
                  </a:ext>
                </a:extLst>
              </a:tr>
              <a:tr h="85320">
                <a:tc>
                  <a:txBody>
                    <a:bodyPr/>
                    <a:lstStyle/>
                    <a:p>
                      <a:pPr marL="0" marR="0" indent="0" algn="l">
                        <a:buNone/>
                      </a:pPr>
                      <a:r>
                        <a:rPr lang="en-US" sz="600">
                          <a:effectLst/>
                        </a:rPr>
                        <a:t>MID-AT</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883731783"/>
                  </a:ext>
                </a:extLst>
              </a:tr>
              <a:tr h="85320">
                <a:tc>
                  <a:txBody>
                    <a:bodyPr/>
                    <a:lstStyle/>
                    <a:p>
                      <a:pPr marL="0" marR="0" indent="0" algn="l">
                        <a:buNone/>
                      </a:pPr>
                      <a:r>
                        <a:rPr lang="en-US" sz="600">
                          <a:effectLst/>
                        </a:rPr>
                        <a:t>MID-AU</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545289553"/>
                  </a:ext>
                </a:extLst>
              </a:tr>
              <a:tr h="85320">
                <a:tc>
                  <a:txBody>
                    <a:bodyPr/>
                    <a:lstStyle/>
                    <a:p>
                      <a:pPr marL="0" marR="0" indent="0" algn="l">
                        <a:buNone/>
                      </a:pPr>
                      <a:r>
                        <a:rPr lang="en-US" sz="600">
                          <a:effectLst/>
                        </a:rPr>
                        <a:t>MID-AV</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58808337"/>
                  </a:ext>
                </a:extLst>
              </a:tr>
              <a:tr h="85320">
                <a:tc>
                  <a:txBody>
                    <a:bodyPr/>
                    <a:lstStyle/>
                    <a:p>
                      <a:pPr marL="0" marR="0" indent="0" algn="l">
                        <a:buNone/>
                      </a:pPr>
                      <a:r>
                        <a:rPr lang="en-US" sz="600">
                          <a:effectLst/>
                        </a:rPr>
                        <a:t>MID-AW</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505815240"/>
                  </a:ext>
                </a:extLst>
              </a:tr>
              <a:tr h="85320">
                <a:tc>
                  <a:txBody>
                    <a:bodyPr/>
                    <a:lstStyle/>
                    <a:p>
                      <a:pPr marL="0" marR="0" indent="0" algn="l">
                        <a:buNone/>
                      </a:pPr>
                      <a:r>
                        <a:rPr lang="en-US" sz="600">
                          <a:effectLst/>
                        </a:rPr>
                        <a:t>MID-AX</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349477703"/>
                  </a:ext>
                </a:extLst>
              </a:tr>
              <a:tr h="85320">
                <a:tc>
                  <a:txBody>
                    <a:bodyPr/>
                    <a:lstStyle/>
                    <a:p>
                      <a:pPr marL="0" marR="0" indent="0" algn="l">
                        <a:buNone/>
                      </a:pPr>
                      <a:r>
                        <a:rPr lang="en-US" sz="600">
                          <a:effectLst/>
                        </a:rPr>
                        <a:t>MID-AY</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406079729"/>
                  </a:ext>
                </a:extLst>
              </a:tr>
              <a:tr h="85320">
                <a:tc>
                  <a:txBody>
                    <a:bodyPr/>
                    <a:lstStyle/>
                    <a:p>
                      <a:pPr marL="0" marR="0" indent="0" algn="l">
                        <a:buNone/>
                      </a:pPr>
                      <a:r>
                        <a:rPr lang="en-US" sz="600">
                          <a:effectLst/>
                        </a:rPr>
                        <a:t>MID-AZ</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4259909627"/>
                  </a:ext>
                </a:extLst>
              </a:tr>
              <a:tr h="85320">
                <a:tc>
                  <a:txBody>
                    <a:bodyPr/>
                    <a:lstStyle/>
                    <a:p>
                      <a:pPr marL="0" marR="0" indent="0" algn="l">
                        <a:buNone/>
                      </a:pPr>
                      <a:r>
                        <a:rPr lang="en-US" sz="600">
                          <a:effectLst/>
                        </a:rPr>
                        <a:t>MID-BA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837613310"/>
                  </a:ext>
                </a:extLst>
              </a:tr>
              <a:tr h="85320">
                <a:tc>
                  <a:txBody>
                    <a:bodyPr/>
                    <a:lstStyle/>
                    <a:p>
                      <a:pPr marL="0" marR="0" indent="0" algn="l">
                        <a:buNone/>
                      </a:pPr>
                      <a:r>
                        <a:rPr lang="en-US" sz="600">
                          <a:effectLst/>
                        </a:rPr>
                        <a:t>MID-BB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83900488"/>
                  </a:ext>
                </a:extLst>
              </a:tr>
              <a:tr h="85320">
                <a:tc>
                  <a:txBody>
                    <a:bodyPr/>
                    <a:lstStyle/>
                    <a:p>
                      <a:pPr marL="0" marR="0" indent="0" algn="l">
                        <a:buNone/>
                      </a:pPr>
                      <a:r>
                        <a:rPr lang="en-US" sz="600">
                          <a:effectLst/>
                        </a:rPr>
                        <a:t>MID-BC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951858793"/>
                  </a:ext>
                </a:extLst>
              </a:tr>
              <a:tr h="85320">
                <a:tc>
                  <a:txBody>
                    <a:bodyPr/>
                    <a:lstStyle/>
                    <a:p>
                      <a:pPr marL="0" marR="0" indent="0" algn="l">
                        <a:buNone/>
                      </a:pPr>
                      <a:r>
                        <a:rPr lang="en-US" sz="600">
                          <a:effectLst/>
                        </a:rPr>
                        <a:t>MID-BD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534371246"/>
                  </a:ext>
                </a:extLst>
              </a:tr>
              <a:tr h="85320">
                <a:tc>
                  <a:txBody>
                    <a:bodyPr/>
                    <a:lstStyle/>
                    <a:p>
                      <a:pPr marL="0" marR="0" indent="0" algn="l">
                        <a:buNone/>
                      </a:pPr>
                      <a:r>
                        <a:rPr lang="en-US" sz="600">
                          <a:effectLst/>
                        </a:rPr>
                        <a:t>MID-BE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954655254"/>
                  </a:ext>
                </a:extLst>
              </a:tr>
              <a:tr h="85320">
                <a:tc>
                  <a:txBody>
                    <a:bodyPr/>
                    <a:lstStyle/>
                    <a:p>
                      <a:pPr marL="0" marR="0" indent="0" algn="l">
                        <a:buNone/>
                      </a:pPr>
                      <a:r>
                        <a:rPr lang="en-US" sz="600">
                          <a:effectLst/>
                        </a:rPr>
                        <a:t>MID-BF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823807138"/>
                  </a:ext>
                </a:extLst>
              </a:tr>
              <a:tr h="85320">
                <a:tc>
                  <a:txBody>
                    <a:bodyPr/>
                    <a:lstStyle/>
                    <a:p>
                      <a:pPr marL="0" marR="0" indent="0" algn="l">
                        <a:buNone/>
                      </a:pPr>
                      <a:r>
                        <a:rPr lang="en-US" sz="600">
                          <a:effectLst/>
                        </a:rPr>
                        <a:t>MID-BG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638221027"/>
                  </a:ext>
                </a:extLst>
              </a:tr>
              <a:tr h="85320">
                <a:tc>
                  <a:txBody>
                    <a:bodyPr/>
                    <a:lstStyle/>
                    <a:p>
                      <a:pPr marL="0" marR="0" indent="0" algn="l">
                        <a:buNone/>
                      </a:pPr>
                      <a:r>
                        <a:rPr lang="en-US" sz="600">
                          <a:effectLst/>
                        </a:rPr>
                        <a:t>MID-BH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98.1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137807885"/>
                  </a:ext>
                </a:extLst>
              </a:tr>
              <a:tr h="85320">
                <a:tc>
                  <a:txBody>
                    <a:bodyPr/>
                    <a:lstStyle/>
                    <a:p>
                      <a:pPr marL="0" marR="0" indent="0" algn="l">
                        <a:buNone/>
                      </a:pPr>
                      <a:r>
                        <a:rPr lang="en-US" sz="600">
                          <a:effectLst/>
                        </a:rPr>
                        <a:t>MID-BI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289650786"/>
                  </a:ext>
                </a:extLst>
              </a:tr>
              <a:tr h="85320">
                <a:tc>
                  <a:txBody>
                    <a:bodyPr/>
                    <a:lstStyle/>
                    <a:p>
                      <a:pPr marL="0" marR="0" indent="0" algn="l">
                        <a:buNone/>
                      </a:pPr>
                      <a:r>
                        <a:rPr lang="en-US" sz="600">
                          <a:effectLst/>
                        </a:rPr>
                        <a:t>MID-BJ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720964268"/>
                  </a:ext>
                </a:extLst>
              </a:tr>
              <a:tr h="85320">
                <a:tc>
                  <a:txBody>
                    <a:bodyPr/>
                    <a:lstStyle/>
                    <a:p>
                      <a:pPr marL="0" marR="0" indent="0" algn="l">
                        <a:buNone/>
                      </a:pPr>
                      <a:r>
                        <a:rPr lang="en-US" sz="600">
                          <a:effectLst/>
                        </a:rPr>
                        <a:t>MID-BK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105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942202049"/>
                  </a:ext>
                </a:extLst>
              </a:tr>
              <a:tr h="85320">
                <a:tc>
                  <a:txBody>
                    <a:bodyPr/>
                    <a:lstStyle/>
                    <a:p>
                      <a:pPr marL="0" marR="0" indent="0" algn="l">
                        <a:buNone/>
                      </a:pPr>
                      <a:r>
                        <a:rPr lang="en-US" sz="600">
                          <a:effectLst/>
                        </a:rPr>
                        <a:t>MID-BL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626312948"/>
                  </a:ext>
                </a:extLst>
              </a:tr>
              <a:tr h="85320">
                <a:tc>
                  <a:txBody>
                    <a:bodyPr/>
                    <a:lstStyle/>
                    <a:p>
                      <a:pPr marL="0" marR="0" indent="0" algn="l">
                        <a:buNone/>
                      </a:pPr>
                      <a:r>
                        <a:rPr lang="en-US" sz="600">
                          <a:effectLst/>
                        </a:rPr>
                        <a:t>MID-BM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1792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914220778"/>
                  </a:ext>
                </a:extLst>
              </a:tr>
              <a:tr h="85320">
                <a:tc>
                  <a:txBody>
                    <a:bodyPr/>
                    <a:lstStyle/>
                    <a:p>
                      <a:pPr marL="0" marR="0" indent="0" algn="l">
                        <a:buNone/>
                      </a:pPr>
                      <a:r>
                        <a:rPr lang="en-US" sz="600">
                          <a:effectLst/>
                        </a:rPr>
                        <a:t>MID-BN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4280412691"/>
                  </a:ext>
                </a:extLst>
              </a:tr>
              <a:tr h="85320">
                <a:tc>
                  <a:txBody>
                    <a:bodyPr/>
                    <a:lstStyle/>
                    <a:p>
                      <a:pPr marL="0" marR="0" indent="0" algn="l">
                        <a:buNone/>
                      </a:pPr>
                      <a:r>
                        <a:rPr lang="en-US" sz="600">
                          <a:effectLst/>
                        </a:rPr>
                        <a:t>MID-BO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3000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025048366"/>
                  </a:ext>
                </a:extLst>
              </a:tr>
              <a:tr h="85320">
                <a:tc>
                  <a:txBody>
                    <a:bodyPr/>
                    <a:lstStyle/>
                    <a:p>
                      <a:pPr marL="0" marR="0" indent="0" algn="l">
                        <a:buNone/>
                      </a:pPr>
                      <a:r>
                        <a:rPr lang="en-US" sz="600">
                          <a:effectLst/>
                        </a:rPr>
                        <a:t>MID-BP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767950718"/>
                  </a:ext>
                </a:extLst>
              </a:tr>
              <a:tr h="85320">
                <a:tc>
                  <a:txBody>
                    <a:bodyPr/>
                    <a:lstStyle/>
                    <a:p>
                      <a:pPr marL="0" marR="0" indent="0" algn="l">
                        <a:buNone/>
                      </a:pPr>
                      <a:r>
                        <a:rPr lang="en-US" sz="600">
                          <a:effectLst/>
                        </a:rPr>
                        <a:t>MID-BQ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3000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283693798"/>
                  </a:ext>
                </a:extLst>
              </a:tr>
              <a:tr h="85320">
                <a:tc>
                  <a:txBody>
                    <a:bodyPr/>
                    <a:lstStyle/>
                    <a:p>
                      <a:pPr marL="0" marR="0" indent="0" algn="l">
                        <a:buNone/>
                      </a:pPr>
                      <a:r>
                        <a:rPr lang="en-US" sz="600">
                          <a:effectLst/>
                        </a:rPr>
                        <a:t>MID-BR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743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129070880"/>
                  </a:ext>
                </a:extLst>
              </a:tr>
              <a:tr h="85320">
                <a:tc>
                  <a:txBody>
                    <a:bodyPr/>
                    <a:lstStyle/>
                    <a:p>
                      <a:pPr marL="0" marR="0" indent="0" algn="l">
                        <a:buNone/>
                      </a:pPr>
                      <a:r>
                        <a:rPr lang="en-US" sz="600">
                          <a:effectLst/>
                        </a:rPr>
                        <a:t>MID-BS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720793813"/>
                  </a:ext>
                </a:extLst>
              </a:tr>
              <a:tr h="85320">
                <a:tc>
                  <a:txBody>
                    <a:bodyPr/>
                    <a:lstStyle/>
                    <a:p>
                      <a:pPr marL="0" marR="0" indent="0" algn="l">
                        <a:buNone/>
                      </a:pPr>
                      <a:r>
                        <a:rPr lang="en-US" sz="600" dirty="0">
                          <a:effectLst/>
                        </a:rPr>
                        <a:t>MID-BT</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977022920"/>
                  </a:ext>
                </a:extLst>
              </a:tr>
              <a:tr h="85320">
                <a:tc>
                  <a:txBody>
                    <a:bodyPr/>
                    <a:lstStyle/>
                    <a:p>
                      <a:pPr marL="0" marR="0" indent="0" algn="l">
                        <a:buNone/>
                      </a:pPr>
                      <a:r>
                        <a:rPr lang="en-US" sz="600" dirty="0">
                          <a:effectLst/>
                        </a:rPr>
                        <a:t>MID-BU</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4215269645"/>
                  </a:ext>
                </a:extLst>
              </a:tr>
              <a:tr h="85320">
                <a:tc>
                  <a:txBody>
                    <a:bodyPr/>
                    <a:lstStyle/>
                    <a:p>
                      <a:pPr marL="0" marR="0" indent="0" algn="l">
                        <a:buNone/>
                      </a:pPr>
                      <a:r>
                        <a:rPr lang="en-US" sz="600" dirty="0">
                          <a:effectLst/>
                        </a:rPr>
                        <a:t>MID-BV</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565882714"/>
                  </a:ext>
                </a:extLst>
              </a:tr>
              <a:tr h="85320">
                <a:tc>
                  <a:txBody>
                    <a:bodyPr/>
                    <a:lstStyle/>
                    <a:p>
                      <a:pPr marL="0" marR="0" indent="0" algn="l">
                        <a:buNone/>
                      </a:pPr>
                      <a:r>
                        <a:rPr lang="en-US" sz="600" dirty="0">
                          <a:effectLst/>
                        </a:rPr>
                        <a:t>MID-BW</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331236242"/>
                  </a:ext>
                </a:extLst>
              </a:tr>
              <a:tr h="85320">
                <a:tc>
                  <a:txBody>
                    <a:bodyPr/>
                    <a:lstStyle/>
                    <a:p>
                      <a:pPr marL="0" marR="0" indent="0" algn="l">
                        <a:buNone/>
                      </a:pPr>
                      <a:r>
                        <a:rPr lang="en-US" sz="600" dirty="0">
                          <a:effectLst/>
                        </a:rPr>
                        <a:t>MID-BX</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800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962474847"/>
                  </a:ext>
                </a:extLst>
              </a:tr>
            </a:tbl>
          </a:graphicData>
        </a:graphic>
      </p:graphicFrame>
      <p:graphicFrame>
        <p:nvGraphicFramePr>
          <p:cNvPr id="3" name="Table 2">
            <a:extLst>
              <a:ext uri="{FF2B5EF4-FFF2-40B4-BE49-F238E27FC236}">
                <a16:creationId xmlns:a16="http://schemas.microsoft.com/office/drawing/2014/main" id="{BE1AC3EF-C0FC-47D1-23A9-322AEA40D53D}"/>
              </a:ext>
            </a:extLst>
          </p:cNvPr>
          <p:cNvGraphicFramePr>
            <a:graphicFrameLocks noGrp="1"/>
          </p:cNvGraphicFramePr>
          <p:nvPr/>
        </p:nvGraphicFramePr>
        <p:xfrm>
          <a:off x="8595360" y="777240"/>
          <a:ext cx="2743200" cy="5303520"/>
        </p:xfrm>
        <a:graphic>
          <a:graphicData uri="http://schemas.openxmlformats.org/drawingml/2006/table">
            <a:tbl>
              <a:tblPr firstRow="1" firstCol="1" bandRow="1">
                <a:tableStyleId>{5FD0F851-EC5A-4D38-B0AD-8093EC10F338}</a:tableStyleId>
              </a:tblPr>
              <a:tblGrid>
                <a:gridCol w="457200">
                  <a:extLst>
                    <a:ext uri="{9D8B030D-6E8A-4147-A177-3AD203B41FA5}">
                      <a16:colId xmlns:a16="http://schemas.microsoft.com/office/drawing/2014/main" val="1558210935"/>
                    </a:ext>
                  </a:extLst>
                </a:gridCol>
                <a:gridCol w="457200">
                  <a:extLst>
                    <a:ext uri="{9D8B030D-6E8A-4147-A177-3AD203B41FA5}">
                      <a16:colId xmlns:a16="http://schemas.microsoft.com/office/drawing/2014/main" val="4029098173"/>
                    </a:ext>
                  </a:extLst>
                </a:gridCol>
                <a:gridCol w="457200">
                  <a:extLst>
                    <a:ext uri="{9D8B030D-6E8A-4147-A177-3AD203B41FA5}">
                      <a16:colId xmlns:a16="http://schemas.microsoft.com/office/drawing/2014/main" val="562844409"/>
                    </a:ext>
                  </a:extLst>
                </a:gridCol>
                <a:gridCol w="457200">
                  <a:extLst>
                    <a:ext uri="{9D8B030D-6E8A-4147-A177-3AD203B41FA5}">
                      <a16:colId xmlns:a16="http://schemas.microsoft.com/office/drawing/2014/main" val="3722473354"/>
                    </a:ext>
                  </a:extLst>
                </a:gridCol>
                <a:gridCol w="457200">
                  <a:extLst>
                    <a:ext uri="{9D8B030D-6E8A-4147-A177-3AD203B41FA5}">
                      <a16:colId xmlns:a16="http://schemas.microsoft.com/office/drawing/2014/main" val="64863813"/>
                    </a:ext>
                  </a:extLst>
                </a:gridCol>
                <a:gridCol w="457200">
                  <a:extLst>
                    <a:ext uri="{9D8B030D-6E8A-4147-A177-3AD203B41FA5}">
                      <a16:colId xmlns:a16="http://schemas.microsoft.com/office/drawing/2014/main" val="3044205247"/>
                    </a:ext>
                  </a:extLst>
                </a:gridCol>
              </a:tblGrid>
              <a:tr h="76339">
                <a:tc>
                  <a:txBody>
                    <a:bodyPr/>
                    <a:lstStyle/>
                    <a:p>
                      <a:pPr marL="0" marR="0" indent="0" algn="l">
                        <a:buNone/>
                      </a:pPr>
                      <a:r>
                        <a:rPr lang="en-GB" sz="600" dirty="0">
                          <a:effectLst/>
                        </a:rPr>
                        <a:t>LLC Name</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a:effectLst/>
                        </a:rPr>
                        <a:t>Number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a:effectLst/>
                        </a:rPr>
                        <a:t>Alt (km)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a:effectLst/>
                        </a:rPr>
                        <a:t>Inc (deg)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a:effectLst/>
                        </a:rPr>
                        <a:t>Mass (kg)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dirty="0">
                          <a:effectLst/>
                        </a:rPr>
                        <a:t>Start Year</a:t>
                      </a:r>
                    </a:p>
                    <a:p>
                      <a:pPr marL="0" marR="0" indent="0" algn="r">
                        <a:buNone/>
                      </a:pPr>
                      <a:r>
                        <a:rPr lang="en-GB" sz="600" dirty="0">
                          <a:effectLst/>
                        </a:rPr>
                        <a:t>(in model)</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087761769"/>
                  </a:ext>
                </a:extLst>
              </a:tr>
              <a:tr h="76339">
                <a:tc>
                  <a:txBody>
                    <a:bodyPr/>
                    <a:lstStyle/>
                    <a:p>
                      <a:pPr marL="0" marR="0" indent="0" algn="l">
                        <a:buNone/>
                      </a:pPr>
                      <a:r>
                        <a:rPr lang="en-US" sz="600">
                          <a:effectLst/>
                        </a:rPr>
                        <a:t>HI-AC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80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251507081"/>
                  </a:ext>
                </a:extLst>
              </a:tr>
              <a:tr h="76339">
                <a:tc>
                  <a:txBody>
                    <a:bodyPr/>
                    <a:lstStyle/>
                    <a:p>
                      <a:pPr marL="0" marR="0" indent="0" algn="l">
                        <a:buNone/>
                      </a:pPr>
                      <a:r>
                        <a:rPr lang="en-US" sz="600">
                          <a:effectLst/>
                        </a:rPr>
                        <a:t>HI-AD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60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80.4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027498333"/>
                  </a:ext>
                </a:extLst>
              </a:tr>
              <a:tr h="76339">
                <a:tc>
                  <a:txBody>
                    <a:bodyPr/>
                    <a:lstStyle/>
                    <a:p>
                      <a:pPr marL="0" marR="0" indent="0" algn="l">
                        <a:buNone/>
                      </a:pPr>
                      <a:r>
                        <a:rPr lang="en-US" sz="600">
                          <a:effectLst/>
                        </a:rPr>
                        <a:t>HI-AA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80.4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693999440"/>
                  </a:ext>
                </a:extLst>
              </a:tr>
              <a:tr h="76339">
                <a:tc>
                  <a:txBody>
                    <a:bodyPr/>
                    <a:lstStyle/>
                    <a:p>
                      <a:pPr marL="0" marR="0" indent="0" algn="l">
                        <a:buNone/>
                      </a:pPr>
                      <a:r>
                        <a:rPr lang="en-US" sz="600">
                          <a:effectLst/>
                        </a:rPr>
                        <a:t>HI-AB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663748815"/>
                  </a:ext>
                </a:extLst>
              </a:tr>
              <a:tr h="76339">
                <a:tc>
                  <a:txBody>
                    <a:bodyPr/>
                    <a:lstStyle/>
                    <a:p>
                      <a:pPr marL="0" marR="0" indent="0" algn="l">
                        <a:buNone/>
                      </a:pPr>
                      <a:r>
                        <a:rPr lang="en-US" sz="600">
                          <a:effectLst/>
                        </a:rPr>
                        <a:t>HI-AE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859533858"/>
                  </a:ext>
                </a:extLst>
              </a:tr>
              <a:tr h="76339">
                <a:tc>
                  <a:txBody>
                    <a:bodyPr/>
                    <a:lstStyle/>
                    <a:p>
                      <a:pPr marL="0" marR="0" indent="0" algn="l">
                        <a:buNone/>
                      </a:pPr>
                      <a:r>
                        <a:rPr lang="en-US" sz="600">
                          <a:effectLst/>
                        </a:rPr>
                        <a:t>HI-AF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176115666"/>
                  </a:ext>
                </a:extLst>
              </a:tr>
              <a:tr h="76339">
                <a:tc>
                  <a:txBody>
                    <a:bodyPr/>
                    <a:lstStyle/>
                    <a:p>
                      <a:pPr marL="0" marR="0" indent="0" algn="l">
                        <a:buNone/>
                      </a:pPr>
                      <a:r>
                        <a:rPr lang="en-US" sz="600">
                          <a:effectLst/>
                        </a:rPr>
                        <a:t>HI-AG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972881050"/>
                  </a:ext>
                </a:extLst>
              </a:tr>
              <a:tr h="76339">
                <a:tc>
                  <a:txBody>
                    <a:bodyPr/>
                    <a:lstStyle/>
                    <a:p>
                      <a:pPr marL="0" marR="0" indent="0" algn="l">
                        <a:buNone/>
                      </a:pPr>
                      <a:r>
                        <a:rPr lang="en-US" sz="600">
                          <a:effectLst/>
                        </a:rPr>
                        <a:t>HI-AH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697740407"/>
                  </a:ext>
                </a:extLst>
              </a:tr>
              <a:tr h="76339">
                <a:tc>
                  <a:txBody>
                    <a:bodyPr/>
                    <a:lstStyle/>
                    <a:p>
                      <a:pPr marL="0" marR="0" indent="0" algn="l">
                        <a:buNone/>
                      </a:pPr>
                      <a:r>
                        <a:rPr lang="en-US" sz="600">
                          <a:effectLst/>
                        </a:rPr>
                        <a:t>HI-AI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685246733"/>
                  </a:ext>
                </a:extLst>
              </a:tr>
              <a:tr h="76339">
                <a:tc>
                  <a:txBody>
                    <a:bodyPr/>
                    <a:lstStyle/>
                    <a:p>
                      <a:pPr marL="0" marR="0" indent="0" algn="l">
                        <a:buNone/>
                      </a:pPr>
                      <a:r>
                        <a:rPr lang="en-US" sz="600">
                          <a:effectLst/>
                        </a:rPr>
                        <a:t>HI-AJ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248209722"/>
                  </a:ext>
                </a:extLst>
              </a:tr>
              <a:tr h="76339">
                <a:tc>
                  <a:txBody>
                    <a:bodyPr/>
                    <a:lstStyle/>
                    <a:p>
                      <a:pPr marL="0" marR="0" indent="0" algn="l">
                        <a:buNone/>
                      </a:pPr>
                      <a:r>
                        <a:rPr lang="en-US" sz="600">
                          <a:effectLst/>
                        </a:rPr>
                        <a:t>HI-AK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45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976658471"/>
                  </a:ext>
                </a:extLst>
              </a:tr>
              <a:tr h="76339">
                <a:tc>
                  <a:txBody>
                    <a:bodyPr/>
                    <a:lstStyle/>
                    <a:p>
                      <a:pPr marL="0" marR="0" indent="0" algn="l">
                        <a:buNone/>
                      </a:pPr>
                      <a:r>
                        <a:rPr lang="en-US" sz="600">
                          <a:effectLst/>
                        </a:rPr>
                        <a:t>HI-AL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1000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502236571"/>
                  </a:ext>
                </a:extLst>
              </a:tr>
              <a:tr h="76339">
                <a:tc>
                  <a:txBody>
                    <a:bodyPr/>
                    <a:lstStyle/>
                    <a:p>
                      <a:pPr marL="0" marR="0" indent="0" algn="l">
                        <a:buNone/>
                      </a:pPr>
                      <a:r>
                        <a:rPr lang="en-US" sz="600">
                          <a:effectLst/>
                        </a:rPr>
                        <a:t>HI-AM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95949718"/>
                  </a:ext>
                </a:extLst>
              </a:tr>
              <a:tr h="76339">
                <a:tc>
                  <a:txBody>
                    <a:bodyPr/>
                    <a:lstStyle/>
                    <a:p>
                      <a:pPr marL="0" marR="0" indent="0" algn="l">
                        <a:buNone/>
                      </a:pPr>
                      <a:r>
                        <a:rPr lang="en-US" sz="600">
                          <a:effectLst/>
                        </a:rPr>
                        <a:t>HI-AN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00713680"/>
                  </a:ext>
                </a:extLst>
              </a:tr>
              <a:tr h="76339">
                <a:tc>
                  <a:txBody>
                    <a:bodyPr/>
                    <a:lstStyle/>
                    <a:p>
                      <a:pPr marL="0" marR="0" indent="0" algn="l">
                        <a:buNone/>
                      </a:pPr>
                      <a:r>
                        <a:rPr lang="en-US" sz="600">
                          <a:effectLst/>
                        </a:rPr>
                        <a:t>HI-AO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644626670"/>
                  </a:ext>
                </a:extLst>
              </a:tr>
              <a:tr h="76339">
                <a:tc>
                  <a:txBody>
                    <a:bodyPr/>
                    <a:lstStyle/>
                    <a:p>
                      <a:pPr marL="0" marR="0" indent="0" algn="l">
                        <a:buNone/>
                      </a:pPr>
                      <a:r>
                        <a:rPr lang="en-US" sz="600">
                          <a:effectLst/>
                        </a:rPr>
                        <a:t>HI-AP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755827703"/>
                  </a:ext>
                </a:extLst>
              </a:tr>
              <a:tr h="76339">
                <a:tc>
                  <a:txBody>
                    <a:bodyPr/>
                    <a:lstStyle/>
                    <a:p>
                      <a:pPr marL="0" marR="0" indent="0" algn="l">
                        <a:buNone/>
                      </a:pPr>
                      <a:r>
                        <a:rPr lang="en-US" sz="600">
                          <a:effectLst/>
                        </a:rPr>
                        <a:t>HI-AQ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313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99.5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818253615"/>
                  </a:ext>
                </a:extLst>
              </a:tr>
              <a:tr h="76339">
                <a:tc>
                  <a:txBody>
                    <a:bodyPr/>
                    <a:lstStyle/>
                    <a:p>
                      <a:pPr marL="0" marR="0" indent="0" algn="l">
                        <a:buNone/>
                      </a:pPr>
                      <a:r>
                        <a:rPr lang="en-US" sz="600">
                          <a:effectLst/>
                        </a:rPr>
                        <a:t>HI-AR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750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044871392"/>
                  </a:ext>
                </a:extLst>
              </a:tr>
              <a:tr h="76339">
                <a:tc>
                  <a:txBody>
                    <a:bodyPr/>
                    <a:lstStyle/>
                    <a:p>
                      <a:pPr marL="0" marR="0" indent="0" algn="l">
                        <a:buNone/>
                      </a:pPr>
                      <a:r>
                        <a:rPr lang="en-US" sz="600">
                          <a:effectLst/>
                        </a:rPr>
                        <a:t>HI-AS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273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301744974"/>
                  </a:ext>
                </a:extLst>
              </a:tr>
              <a:tr h="76339">
                <a:tc>
                  <a:txBody>
                    <a:bodyPr/>
                    <a:lstStyle/>
                    <a:p>
                      <a:pPr marL="0" marR="0" indent="0" algn="l">
                        <a:buNone/>
                      </a:pPr>
                      <a:r>
                        <a:rPr lang="en-US" sz="600">
                          <a:effectLst/>
                        </a:rPr>
                        <a:t>HI-AT</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724116879"/>
                  </a:ext>
                </a:extLst>
              </a:tr>
              <a:tr h="76339">
                <a:tc>
                  <a:txBody>
                    <a:bodyPr/>
                    <a:lstStyle/>
                    <a:p>
                      <a:pPr marL="0" marR="0" indent="0" algn="l">
                        <a:buNone/>
                      </a:pPr>
                      <a:r>
                        <a:rPr lang="en-US" sz="600">
                          <a:effectLst/>
                        </a:rPr>
                        <a:t>HI-AU</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216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095059917"/>
                  </a:ext>
                </a:extLst>
              </a:tr>
              <a:tr h="76339">
                <a:tc>
                  <a:txBody>
                    <a:bodyPr/>
                    <a:lstStyle/>
                    <a:p>
                      <a:pPr marL="0" marR="0" indent="0" algn="l">
                        <a:buNone/>
                      </a:pPr>
                      <a:r>
                        <a:rPr lang="en-US" sz="600">
                          <a:effectLst/>
                        </a:rPr>
                        <a:t>HI-AV</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312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285652732"/>
                  </a:ext>
                </a:extLst>
              </a:tr>
              <a:tr h="76339">
                <a:tc>
                  <a:txBody>
                    <a:bodyPr/>
                    <a:lstStyle/>
                    <a:p>
                      <a:pPr marL="0" marR="0" indent="0" algn="l">
                        <a:buNone/>
                      </a:pPr>
                      <a:r>
                        <a:rPr lang="en-US" sz="600">
                          <a:effectLst/>
                        </a:rPr>
                        <a:t>HI-AW</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1095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710357229"/>
                  </a:ext>
                </a:extLst>
              </a:tr>
              <a:tr h="76339">
                <a:tc>
                  <a:txBody>
                    <a:bodyPr/>
                    <a:lstStyle/>
                    <a:p>
                      <a:pPr marL="0" marR="0" indent="0" algn="l">
                        <a:buNone/>
                      </a:pPr>
                      <a:r>
                        <a:rPr lang="en-US" sz="600">
                          <a:effectLst/>
                        </a:rPr>
                        <a:t>HI-BB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456416720"/>
                  </a:ext>
                </a:extLst>
              </a:tr>
              <a:tr h="76339">
                <a:tc>
                  <a:txBody>
                    <a:bodyPr/>
                    <a:lstStyle/>
                    <a:p>
                      <a:pPr marL="0" marR="0" indent="0" algn="l">
                        <a:buNone/>
                      </a:pPr>
                      <a:r>
                        <a:rPr lang="en-US" sz="600">
                          <a:effectLst/>
                        </a:rPr>
                        <a:t>HI-AX</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432587699"/>
                  </a:ext>
                </a:extLst>
              </a:tr>
              <a:tr h="76339">
                <a:tc>
                  <a:txBody>
                    <a:bodyPr/>
                    <a:lstStyle/>
                    <a:p>
                      <a:pPr marL="0" marR="0" indent="0" algn="l">
                        <a:buNone/>
                      </a:pPr>
                      <a:r>
                        <a:rPr lang="en-US" sz="600">
                          <a:effectLst/>
                        </a:rPr>
                        <a:t>HI-AY</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568337515"/>
                  </a:ext>
                </a:extLst>
              </a:tr>
              <a:tr h="76339">
                <a:tc>
                  <a:txBody>
                    <a:bodyPr/>
                    <a:lstStyle/>
                    <a:p>
                      <a:pPr marL="0" marR="0" indent="0" algn="l">
                        <a:buNone/>
                      </a:pPr>
                      <a:r>
                        <a:rPr lang="en-US" sz="600">
                          <a:effectLst/>
                        </a:rPr>
                        <a:t>HI-AZ</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677077351"/>
                  </a:ext>
                </a:extLst>
              </a:tr>
              <a:tr h="76339">
                <a:tc>
                  <a:txBody>
                    <a:bodyPr/>
                    <a:lstStyle/>
                    <a:p>
                      <a:pPr marL="0" marR="0" indent="0" algn="l">
                        <a:buNone/>
                      </a:pPr>
                      <a:r>
                        <a:rPr lang="en-US" sz="600">
                          <a:effectLst/>
                        </a:rPr>
                        <a:t>HI-BA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03853517"/>
                  </a:ext>
                </a:extLst>
              </a:tr>
              <a:tr h="76339">
                <a:tc>
                  <a:txBody>
                    <a:bodyPr/>
                    <a:lstStyle/>
                    <a:p>
                      <a:pPr marL="0" marR="0" indent="0" algn="l">
                        <a:buNone/>
                      </a:pPr>
                      <a:r>
                        <a:rPr lang="en-US" sz="600">
                          <a:effectLst/>
                        </a:rPr>
                        <a:t>HI-BD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823589824"/>
                  </a:ext>
                </a:extLst>
              </a:tr>
              <a:tr h="76339">
                <a:tc>
                  <a:txBody>
                    <a:bodyPr/>
                    <a:lstStyle/>
                    <a:p>
                      <a:pPr marL="0" marR="0" indent="0" algn="l">
                        <a:buNone/>
                      </a:pPr>
                      <a:r>
                        <a:rPr lang="en-US" sz="600">
                          <a:effectLst/>
                        </a:rPr>
                        <a:t>HI-BC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532406606"/>
                  </a:ext>
                </a:extLst>
              </a:tr>
              <a:tr h="76339">
                <a:tc>
                  <a:txBody>
                    <a:bodyPr/>
                    <a:lstStyle/>
                    <a:p>
                      <a:pPr marL="0" marR="0" indent="0" algn="l">
                        <a:buNone/>
                      </a:pPr>
                      <a:r>
                        <a:rPr lang="en-US" sz="600">
                          <a:effectLst/>
                        </a:rPr>
                        <a:t>HI-BE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025167285"/>
                  </a:ext>
                </a:extLst>
              </a:tr>
              <a:tr h="76339">
                <a:tc>
                  <a:txBody>
                    <a:bodyPr/>
                    <a:lstStyle/>
                    <a:p>
                      <a:pPr marL="0" marR="0" indent="0" algn="l">
                        <a:buNone/>
                      </a:pPr>
                      <a:r>
                        <a:rPr lang="en-US" sz="600">
                          <a:effectLst/>
                        </a:rPr>
                        <a:t>HI-BF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86.5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530726648"/>
                  </a:ext>
                </a:extLst>
              </a:tr>
              <a:tr h="76339">
                <a:tc>
                  <a:txBody>
                    <a:bodyPr/>
                    <a:lstStyle/>
                    <a:p>
                      <a:pPr marL="0" marR="0" indent="0" algn="l">
                        <a:buNone/>
                      </a:pPr>
                      <a:r>
                        <a:rPr lang="en-US" sz="600">
                          <a:effectLst/>
                        </a:rPr>
                        <a:t>HI-BJ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215481088"/>
                  </a:ext>
                </a:extLst>
              </a:tr>
              <a:tr h="76339">
                <a:tc>
                  <a:txBody>
                    <a:bodyPr/>
                    <a:lstStyle/>
                    <a:p>
                      <a:pPr marL="0" marR="0" indent="0" algn="l">
                        <a:buNone/>
                      </a:pPr>
                      <a:r>
                        <a:rPr lang="en-US" sz="600">
                          <a:effectLst/>
                        </a:rPr>
                        <a:t>HI-BK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62420897"/>
                  </a:ext>
                </a:extLst>
              </a:tr>
              <a:tr h="76339">
                <a:tc>
                  <a:txBody>
                    <a:bodyPr/>
                    <a:lstStyle/>
                    <a:p>
                      <a:pPr marL="0" marR="0" indent="0" algn="l">
                        <a:buNone/>
                      </a:pPr>
                      <a:r>
                        <a:rPr lang="en-US" sz="600">
                          <a:effectLst/>
                        </a:rPr>
                        <a:t>HI-BL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247416825"/>
                  </a:ext>
                </a:extLst>
              </a:tr>
              <a:tr h="76339">
                <a:tc>
                  <a:txBody>
                    <a:bodyPr/>
                    <a:lstStyle/>
                    <a:p>
                      <a:pPr marL="0" marR="0" indent="0" algn="l">
                        <a:buNone/>
                      </a:pPr>
                      <a:r>
                        <a:rPr lang="en-US" sz="600">
                          <a:effectLst/>
                        </a:rPr>
                        <a:t>HI-BM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24083546"/>
                  </a:ext>
                </a:extLst>
              </a:tr>
              <a:tr h="76339">
                <a:tc>
                  <a:txBody>
                    <a:bodyPr/>
                    <a:lstStyle/>
                    <a:p>
                      <a:pPr marL="0" marR="0" indent="0" algn="l">
                        <a:buNone/>
                      </a:pPr>
                      <a:r>
                        <a:rPr lang="en-US" sz="600">
                          <a:effectLst/>
                        </a:rPr>
                        <a:t>HI-BN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530759712"/>
                  </a:ext>
                </a:extLst>
              </a:tr>
              <a:tr h="76339">
                <a:tc>
                  <a:txBody>
                    <a:bodyPr/>
                    <a:lstStyle/>
                    <a:p>
                      <a:pPr marL="0" marR="0" indent="0" algn="l">
                        <a:buNone/>
                      </a:pPr>
                      <a:r>
                        <a:rPr lang="en-US" sz="600">
                          <a:effectLst/>
                        </a:rPr>
                        <a:t>HI-BO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589203542"/>
                  </a:ext>
                </a:extLst>
              </a:tr>
              <a:tr h="76339">
                <a:tc>
                  <a:txBody>
                    <a:bodyPr/>
                    <a:lstStyle/>
                    <a:p>
                      <a:pPr marL="0" marR="0" indent="0" algn="l">
                        <a:buNone/>
                      </a:pPr>
                      <a:r>
                        <a:rPr lang="en-US" sz="600">
                          <a:effectLst/>
                        </a:rPr>
                        <a:t>HI-BG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467448193"/>
                  </a:ext>
                </a:extLst>
              </a:tr>
              <a:tr h="76339">
                <a:tc>
                  <a:txBody>
                    <a:bodyPr/>
                    <a:lstStyle/>
                    <a:p>
                      <a:pPr marL="0" marR="0" indent="0" algn="l">
                        <a:buNone/>
                      </a:pPr>
                      <a:r>
                        <a:rPr lang="en-US" sz="600">
                          <a:effectLst/>
                        </a:rPr>
                        <a:t>HI-BH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106085727"/>
                  </a:ext>
                </a:extLst>
              </a:tr>
              <a:tr h="76339">
                <a:tc>
                  <a:txBody>
                    <a:bodyPr/>
                    <a:lstStyle/>
                    <a:p>
                      <a:pPr marL="0" marR="0" indent="0" algn="l">
                        <a:buNone/>
                      </a:pPr>
                      <a:r>
                        <a:rPr lang="en-US" sz="600">
                          <a:effectLst/>
                        </a:rPr>
                        <a:t>HI-BI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247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87.9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664640586"/>
                  </a:ext>
                </a:extLst>
              </a:tr>
              <a:tr h="76339">
                <a:tc>
                  <a:txBody>
                    <a:bodyPr/>
                    <a:lstStyle/>
                    <a:p>
                      <a:pPr marL="0" marR="0" indent="0" algn="l">
                        <a:buNone/>
                      </a:pPr>
                      <a:r>
                        <a:rPr lang="en-US" sz="600">
                          <a:effectLst/>
                        </a:rPr>
                        <a:t>HI-BP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498085523"/>
                  </a:ext>
                </a:extLst>
              </a:tr>
              <a:tr h="76339">
                <a:tc>
                  <a:txBody>
                    <a:bodyPr/>
                    <a:lstStyle/>
                    <a:p>
                      <a:pPr marL="0" marR="0" indent="0" algn="l">
                        <a:buNone/>
                      </a:pPr>
                      <a:r>
                        <a:rPr lang="en-US" sz="600">
                          <a:effectLst/>
                        </a:rPr>
                        <a:t>HI-BQ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799533225"/>
                  </a:ext>
                </a:extLst>
              </a:tr>
              <a:tr h="76339">
                <a:tc>
                  <a:txBody>
                    <a:bodyPr/>
                    <a:lstStyle/>
                    <a:p>
                      <a:pPr marL="0" marR="0" indent="0" algn="l">
                        <a:buNone/>
                      </a:pPr>
                      <a:r>
                        <a:rPr lang="en-US" sz="600">
                          <a:effectLst/>
                        </a:rPr>
                        <a:t>HI-BR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4292340954"/>
                  </a:ext>
                </a:extLst>
              </a:tr>
              <a:tr h="76339">
                <a:tc>
                  <a:txBody>
                    <a:bodyPr/>
                    <a:lstStyle/>
                    <a:p>
                      <a:pPr marL="0" marR="0" indent="0" algn="l">
                        <a:buNone/>
                      </a:pPr>
                      <a:r>
                        <a:rPr lang="en-US" sz="600">
                          <a:effectLst/>
                        </a:rPr>
                        <a:t>HI-BS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935039201"/>
                  </a:ext>
                </a:extLst>
              </a:tr>
              <a:tr h="76339">
                <a:tc>
                  <a:txBody>
                    <a:bodyPr/>
                    <a:lstStyle/>
                    <a:p>
                      <a:pPr marL="0" marR="0" indent="0" algn="l">
                        <a:buNone/>
                      </a:pPr>
                      <a:r>
                        <a:rPr lang="en-US" sz="600">
                          <a:effectLst/>
                        </a:rPr>
                        <a:t>HI-BT</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096485027"/>
                  </a:ext>
                </a:extLst>
              </a:tr>
              <a:tr h="76339">
                <a:tc>
                  <a:txBody>
                    <a:bodyPr/>
                    <a:lstStyle/>
                    <a:p>
                      <a:pPr marL="0" marR="0" indent="0" algn="l">
                        <a:buNone/>
                      </a:pPr>
                      <a:r>
                        <a:rPr lang="en-US" sz="600">
                          <a:effectLst/>
                        </a:rPr>
                        <a:t>HI-BU</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660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750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202127414"/>
                  </a:ext>
                </a:extLst>
              </a:tr>
              <a:tr h="76339">
                <a:tc>
                  <a:txBody>
                    <a:bodyPr/>
                    <a:lstStyle/>
                    <a:p>
                      <a:pPr marL="0" marR="0" indent="0" algn="l">
                        <a:buNone/>
                      </a:pPr>
                      <a:r>
                        <a:rPr lang="en-US" sz="600">
                          <a:effectLst/>
                        </a:rPr>
                        <a:t>HI-BV</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707562611"/>
                  </a:ext>
                </a:extLst>
              </a:tr>
              <a:tr h="76339">
                <a:tc>
                  <a:txBody>
                    <a:bodyPr/>
                    <a:lstStyle/>
                    <a:p>
                      <a:pPr marL="0" marR="0" indent="0" algn="l">
                        <a:buNone/>
                      </a:pPr>
                      <a:r>
                        <a:rPr lang="en-US" sz="600">
                          <a:effectLst/>
                        </a:rPr>
                        <a:t>HI-BW</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560323224"/>
                  </a:ext>
                </a:extLst>
              </a:tr>
              <a:tr h="76339">
                <a:tc>
                  <a:txBody>
                    <a:bodyPr/>
                    <a:lstStyle/>
                    <a:p>
                      <a:pPr marL="0" marR="0" indent="0" algn="l">
                        <a:buNone/>
                      </a:pPr>
                      <a:r>
                        <a:rPr lang="en-US" sz="600">
                          <a:effectLst/>
                        </a:rPr>
                        <a:t>HI-BX</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262168231"/>
                  </a:ext>
                </a:extLst>
              </a:tr>
              <a:tr h="76339">
                <a:tc>
                  <a:txBody>
                    <a:bodyPr/>
                    <a:lstStyle/>
                    <a:p>
                      <a:pPr marL="0" marR="0" indent="0" algn="l">
                        <a:buNone/>
                      </a:pPr>
                      <a:r>
                        <a:rPr lang="en-US" sz="600">
                          <a:effectLst/>
                        </a:rPr>
                        <a:t>HI-BY</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4269337581"/>
                  </a:ext>
                </a:extLst>
              </a:tr>
              <a:tr h="76339">
                <a:tc>
                  <a:txBody>
                    <a:bodyPr/>
                    <a:lstStyle/>
                    <a:p>
                      <a:pPr marL="0" marR="0" indent="0" algn="l">
                        <a:buNone/>
                      </a:pPr>
                      <a:r>
                        <a:rPr lang="en-US" sz="600">
                          <a:effectLst/>
                        </a:rPr>
                        <a:t>HI-BZ</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711363891"/>
                  </a:ext>
                </a:extLst>
              </a:tr>
              <a:tr h="76339">
                <a:tc>
                  <a:txBody>
                    <a:bodyPr/>
                    <a:lstStyle/>
                    <a:p>
                      <a:pPr marL="0" marR="0" indent="0" algn="l">
                        <a:buNone/>
                      </a:pPr>
                      <a:r>
                        <a:rPr lang="en-US" sz="600">
                          <a:effectLst/>
                        </a:rPr>
                        <a:t>HI-CA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974732103"/>
                  </a:ext>
                </a:extLst>
              </a:tr>
              <a:tr h="76339">
                <a:tc>
                  <a:txBody>
                    <a:bodyPr/>
                    <a:lstStyle/>
                    <a:p>
                      <a:pPr marL="0" marR="0" indent="0" algn="l">
                        <a:buNone/>
                      </a:pPr>
                      <a:r>
                        <a:rPr lang="en-US" sz="600">
                          <a:effectLst/>
                        </a:rPr>
                        <a:t>HI-CB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2027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892364601"/>
                  </a:ext>
                </a:extLst>
              </a:tr>
              <a:tr h="76339">
                <a:tc>
                  <a:txBody>
                    <a:bodyPr/>
                    <a:lstStyle/>
                    <a:p>
                      <a:pPr marL="0" marR="0" indent="0" algn="l">
                        <a:buNone/>
                      </a:pPr>
                      <a:r>
                        <a:rPr lang="en-US" sz="600">
                          <a:effectLst/>
                        </a:rPr>
                        <a:t>HI-CC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1414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970314836"/>
                  </a:ext>
                </a:extLst>
              </a:tr>
              <a:tr h="76339">
                <a:tc>
                  <a:txBody>
                    <a:bodyPr/>
                    <a:lstStyle/>
                    <a:p>
                      <a:pPr marL="0" marR="0" indent="0" algn="l">
                        <a:buNone/>
                      </a:pPr>
                      <a:r>
                        <a:rPr lang="en-US" sz="600">
                          <a:effectLst/>
                        </a:rPr>
                        <a:t>HI-CD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4162313762"/>
                  </a:ext>
                </a:extLst>
              </a:tr>
            </a:tbl>
          </a:graphicData>
        </a:graphic>
      </p:graphicFrame>
      <p:graphicFrame>
        <p:nvGraphicFramePr>
          <p:cNvPr id="4" name="Table 3">
            <a:extLst>
              <a:ext uri="{FF2B5EF4-FFF2-40B4-BE49-F238E27FC236}">
                <a16:creationId xmlns:a16="http://schemas.microsoft.com/office/drawing/2014/main" id="{58868F51-5439-F1BF-FCE0-A4F855128147}"/>
              </a:ext>
            </a:extLst>
          </p:cNvPr>
          <p:cNvGraphicFramePr>
            <a:graphicFrameLocks noGrp="1"/>
          </p:cNvGraphicFramePr>
          <p:nvPr/>
        </p:nvGraphicFramePr>
        <p:xfrm>
          <a:off x="734668" y="1417320"/>
          <a:ext cx="2743200" cy="4023360"/>
        </p:xfrm>
        <a:graphic>
          <a:graphicData uri="http://schemas.openxmlformats.org/drawingml/2006/table">
            <a:tbl>
              <a:tblPr firstRow="1" firstCol="1" bandRow="1">
                <a:tableStyleId>{5FD0F851-EC5A-4D38-B0AD-8093EC10F338}</a:tableStyleId>
              </a:tblPr>
              <a:tblGrid>
                <a:gridCol w="457200">
                  <a:extLst>
                    <a:ext uri="{9D8B030D-6E8A-4147-A177-3AD203B41FA5}">
                      <a16:colId xmlns:a16="http://schemas.microsoft.com/office/drawing/2014/main" val="1584197935"/>
                    </a:ext>
                  </a:extLst>
                </a:gridCol>
                <a:gridCol w="457200">
                  <a:extLst>
                    <a:ext uri="{9D8B030D-6E8A-4147-A177-3AD203B41FA5}">
                      <a16:colId xmlns:a16="http://schemas.microsoft.com/office/drawing/2014/main" val="4214239870"/>
                    </a:ext>
                  </a:extLst>
                </a:gridCol>
                <a:gridCol w="457200">
                  <a:extLst>
                    <a:ext uri="{9D8B030D-6E8A-4147-A177-3AD203B41FA5}">
                      <a16:colId xmlns:a16="http://schemas.microsoft.com/office/drawing/2014/main" val="413495550"/>
                    </a:ext>
                  </a:extLst>
                </a:gridCol>
                <a:gridCol w="457200">
                  <a:extLst>
                    <a:ext uri="{9D8B030D-6E8A-4147-A177-3AD203B41FA5}">
                      <a16:colId xmlns:a16="http://schemas.microsoft.com/office/drawing/2014/main" val="1844014078"/>
                    </a:ext>
                  </a:extLst>
                </a:gridCol>
                <a:gridCol w="457200">
                  <a:extLst>
                    <a:ext uri="{9D8B030D-6E8A-4147-A177-3AD203B41FA5}">
                      <a16:colId xmlns:a16="http://schemas.microsoft.com/office/drawing/2014/main" val="4287101693"/>
                    </a:ext>
                  </a:extLst>
                </a:gridCol>
                <a:gridCol w="457200">
                  <a:extLst>
                    <a:ext uri="{9D8B030D-6E8A-4147-A177-3AD203B41FA5}">
                      <a16:colId xmlns:a16="http://schemas.microsoft.com/office/drawing/2014/main" val="2467981996"/>
                    </a:ext>
                  </a:extLst>
                </a:gridCol>
              </a:tblGrid>
              <a:tr h="85320">
                <a:tc>
                  <a:txBody>
                    <a:bodyPr/>
                    <a:lstStyle/>
                    <a:p>
                      <a:pPr marL="0" marR="0" indent="0" algn="l">
                        <a:buNone/>
                      </a:pPr>
                      <a:r>
                        <a:rPr lang="en-GB" sz="600" dirty="0">
                          <a:effectLst/>
                        </a:rPr>
                        <a:t>LLC Name</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a:effectLst/>
                        </a:rPr>
                        <a:t>Number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Alt (km)</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a:effectLst/>
                        </a:rPr>
                        <a:t>Inc (deg)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a:effectLst/>
                        </a:rPr>
                        <a:t>Mass (kg)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Start Year</a:t>
                      </a:r>
                    </a:p>
                    <a:p>
                      <a:pPr marL="0" marR="0" indent="0" algn="r">
                        <a:buNone/>
                      </a:pPr>
                      <a:r>
                        <a:rPr lang="en-GB" sz="600" dirty="0">
                          <a:effectLst/>
                        </a:rPr>
                        <a:t>(in model)</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722032339"/>
                  </a:ext>
                </a:extLst>
              </a:tr>
              <a:tr h="85320">
                <a:tc>
                  <a:txBody>
                    <a:bodyPr/>
                    <a:lstStyle/>
                    <a:p>
                      <a:pPr marL="0" marR="0" indent="0" algn="l">
                        <a:buNone/>
                      </a:pPr>
                      <a:r>
                        <a:rPr lang="en-US" sz="600" dirty="0">
                          <a:effectLst/>
                        </a:rPr>
                        <a:t>LO-AA</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1560</a:t>
                      </a:r>
                    </a:p>
                  </a:txBody>
                  <a:tcPr marL="42197" marR="42197" marT="0" marB="0" anchor="ctr"/>
                </a:tc>
                <a:tc>
                  <a:txBody>
                    <a:bodyPr/>
                    <a:lstStyle/>
                    <a:p>
                      <a:pPr marL="0" marR="0" indent="0" algn="r">
                        <a:buNone/>
                      </a:pPr>
                      <a:r>
                        <a:rPr lang="en-US" sz="600" dirty="0">
                          <a:effectLst/>
                        </a:rPr>
                        <a:t>315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2029</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270569894"/>
                  </a:ext>
                </a:extLst>
              </a:tr>
              <a:tr h="85320">
                <a:tc>
                  <a:txBody>
                    <a:bodyPr/>
                    <a:lstStyle/>
                    <a:p>
                      <a:pPr marL="0" marR="0" indent="0" algn="l">
                        <a:buNone/>
                      </a:pPr>
                      <a:r>
                        <a:rPr lang="en-US" sz="600" dirty="0">
                          <a:effectLst/>
                        </a:rPr>
                        <a:t>LO-AC</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2592</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48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165622306"/>
                  </a:ext>
                </a:extLst>
              </a:tr>
              <a:tr h="85320">
                <a:tc>
                  <a:txBody>
                    <a:bodyPr/>
                    <a:lstStyle/>
                    <a:p>
                      <a:pPr marL="0" marR="0" indent="0" algn="l">
                        <a:buNone/>
                      </a:pPr>
                      <a:r>
                        <a:rPr lang="en-US" sz="600" dirty="0">
                          <a:effectLst/>
                        </a:rPr>
                        <a:t>LO-AD</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2592</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53</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332246809"/>
                  </a:ext>
                </a:extLst>
              </a:tr>
              <a:tr h="85320">
                <a:tc>
                  <a:txBody>
                    <a:bodyPr/>
                    <a:lstStyle/>
                    <a:p>
                      <a:pPr marL="0" marR="0" indent="0" algn="l">
                        <a:buNone/>
                      </a:pPr>
                      <a:r>
                        <a:rPr lang="en-US" sz="600" dirty="0">
                          <a:effectLst/>
                        </a:rPr>
                        <a:t>LO-AB</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5301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312721140"/>
                  </a:ext>
                </a:extLst>
              </a:tr>
              <a:tr h="85320">
                <a:tc>
                  <a:txBody>
                    <a:bodyPr/>
                    <a:lstStyle/>
                    <a:p>
                      <a:pPr marL="0" marR="0" indent="0" algn="l">
                        <a:buNone/>
                      </a:pPr>
                      <a:r>
                        <a:rPr lang="en-US" sz="600">
                          <a:effectLst/>
                        </a:rPr>
                        <a:t>LO-AE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4620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46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949598111"/>
                  </a:ext>
                </a:extLst>
              </a:tr>
              <a:tr h="85320">
                <a:tc>
                  <a:txBody>
                    <a:bodyPr/>
                    <a:lstStyle/>
                    <a:p>
                      <a:pPr marL="0" marR="0" indent="0" algn="l">
                        <a:buNone/>
                      </a:pPr>
                      <a:r>
                        <a:rPr lang="en-US" sz="600">
                          <a:effectLst/>
                        </a:rPr>
                        <a:t>LO-AF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2976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50.2</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594232342"/>
                  </a:ext>
                </a:extLst>
              </a:tr>
              <a:tr h="85320">
                <a:tc>
                  <a:txBody>
                    <a:bodyPr/>
                    <a:lstStyle/>
                    <a:p>
                      <a:pPr marL="0" marR="0" indent="0" algn="l">
                        <a:buNone/>
                      </a:pPr>
                      <a:r>
                        <a:rPr lang="en-US" sz="600">
                          <a:effectLst/>
                        </a:rPr>
                        <a:t>LO-AG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5170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099787625"/>
                  </a:ext>
                </a:extLst>
              </a:tr>
              <a:tr h="85320">
                <a:tc>
                  <a:txBody>
                    <a:bodyPr/>
                    <a:lstStyle/>
                    <a:p>
                      <a:pPr marL="0" marR="0" indent="0" algn="l">
                        <a:buNone/>
                      </a:pPr>
                      <a:r>
                        <a:rPr lang="en-US" sz="600">
                          <a:effectLst/>
                        </a:rPr>
                        <a:t>LO-AH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2976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121956514"/>
                  </a:ext>
                </a:extLst>
              </a:tr>
              <a:tr h="85320">
                <a:tc>
                  <a:txBody>
                    <a:bodyPr/>
                    <a:lstStyle/>
                    <a:p>
                      <a:pPr marL="0" marR="0" indent="0" algn="l">
                        <a:buNone/>
                      </a:pPr>
                      <a:r>
                        <a:rPr lang="en-US" sz="600">
                          <a:effectLst/>
                        </a:rPr>
                        <a:t>LO-AI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96.9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315324031"/>
                  </a:ext>
                </a:extLst>
              </a:tr>
              <a:tr h="85320">
                <a:tc>
                  <a:txBody>
                    <a:bodyPr/>
                    <a:lstStyle/>
                    <a:p>
                      <a:pPr marL="0" marR="0" indent="0" algn="l">
                        <a:buNone/>
                      </a:pPr>
                      <a:r>
                        <a:rPr lang="en-US" sz="600">
                          <a:effectLst/>
                        </a:rPr>
                        <a:t>LO-AJ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1848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112544857"/>
                  </a:ext>
                </a:extLst>
              </a:tr>
              <a:tr h="85320">
                <a:tc>
                  <a:txBody>
                    <a:bodyPr/>
                    <a:lstStyle/>
                    <a:p>
                      <a:pPr marL="0" marR="0" indent="0" algn="l">
                        <a:buNone/>
                      </a:pPr>
                      <a:r>
                        <a:rPr lang="en-US" sz="600">
                          <a:effectLst/>
                        </a:rPr>
                        <a:t>LO-AK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2240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380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97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215998154"/>
                  </a:ext>
                </a:extLst>
              </a:tr>
              <a:tr h="85320">
                <a:tc>
                  <a:txBody>
                    <a:bodyPr/>
                    <a:lstStyle/>
                    <a:p>
                      <a:pPr marL="0" marR="0" indent="0" algn="l">
                        <a:buNone/>
                      </a:pPr>
                      <a:r>
                        <a:rPr lang="en-US" sz="600">
                          <a:effectLst/>
                        </a:rPr>
                        <a:t>LO-AL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4896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100748373"/>
                  </a:ext>
                </a:extLst>
              </a:tr>
              <a:tr h="85320">
                <a:tc>
                  <a:txBody>
                    <a:bodyPr/>
                    <a:lstStyle/>
                    <a:p>
                      <a:pPr marL="0" marR="0" indent="0" algn="l">
                        <a:buNone/>
                      </a:pPr>
                      <a:r>
                        <a:rPr lang="en-US" sz="600">
                          <a:effectLst/>
                        </a:rPr>
                        <a:t>LO-AM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4148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343188835"/>
                  </a:ext>
                </a:extLst>
              </a:tr>
              <a:tr h="85320">
                <a:tc>
                  <a:txBody>
                    <a:bodyPr/>
                    <a:lstStyle/>
                    <a:p>
                      <a:pPr marL="0" marR="0" indent="0" algn="l">
                        <a:buNone/>
                      </a:pPr>
                      <a:r>
                        <a:rPr lang="en-US" sz="600">
                          <a:effectLst/>
                        </a:rPr>
                        <a:t>LO-AN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2029</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438509808"/>
                  </a:ext>
                </a:extLst>
              </a:tr>
              <a:tr h="85320">
                <a:tc>
                  <a:txBody>
                    <a:bodyPr/>
                    <a:lstStyle/>
                    <a:p>
                      <a:pPr marL="0" marR="0" indent="0" algn="l">
                        <a:buNone/>
                      </a:pPr>
                      <a:r>
                        <a:rPr lang="en-US" sz="600">
                          <a:effectLst/>
                        </a:rPr>
                        <a:t>LO-AO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216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63.4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669656240"/>
                  </a:ext>
                </a:extLst>
              </a:tr>
              <a:tr h="85320">
                <a:tc>
                  <a:txBody>
                    <a:bodyPr/>
                    <a:lstStyle/>
                    <a:p>
                      <a:pPr marL="0" marR="0" indent="0" algn="l">
                        <a:buNone/>
                      </a:pPr>
                      <a:r>
                        <a:rPr lang="en-US" sz="600">
                          <a:effectLst/>
                        </a:rPr>
                        <a:t>LO-AP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45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306155972"/>
                  </a:ext>
                </a:extLst>
              </a:tr>
              <a:tr h="85320">
                <a:tc>
                  <a:txBody>
                    <a:bodyPr/>
                    <a:lstStyle/>
                    <a:p>
                      <a:pPr marL="0" marR="0" indent="0" algn="l">
                        <a:buNone/>
                      </a:pPr>
                      <a:r>
                        <a:rPr lang="en-US" sz="600">
                          <a:effectLst/>
                        </a:rPr>
                        <a:t>LO-AQ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1260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086411220"/>
                  </a:ext>
                </a:extLst>
              </a:tr>
              <a:tr h="85320">
                <a:tc>
                  <a:txBody>
                    <a:bodyPr/>
                    <a:lstStyle/>
                    <a:p>
                      <a:pPr marL="0" marR="0" indent="0" algn="l">
                        <a:buNone/>
                      </a:pPr>
                      <a:r>
                        <a:rPr lang="en-US" sz="600">
                          <a:effectLst/>
                        </a:rPr>
                        <a:t>LO-AR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3240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495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4063741771"/>
                  </a:ext>
                </a:extLst>
              </a:tr>
              <a:tr h="85320">
                <a:tc>
                  <a:txBody>
                    <a:bodyPr/>
                    <a:lstStyle/>
                    <a:p>
                      <a:pPr marL="0" marR="0" indent="0" algn="l">
                        <a:buNone/>
                      </a:pPr>
                      <a:r>
                        <a:rPr lang="en-US" sz="600">
                          <a:effectLst/>
                        </a:rPr>
                        <a:t>LO-AS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1350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743153611"/>
                  </a:ext>
                </a:extLst>
              </a:tr>
              <a:tr h="85320">
                <a:tc>
                  <a:txBody>
                    <a:bodyPr/>
                    <a:lstStyle/>
                    <a:p>
                      <a:pPr marL="0" marR="0" indent="0" algn="l">
                        <a:buNone/>
                      </a:pPr>
                      <a:r>
                        <a:rPr lang="en-US" sz="600">
                          <a:effectLst/>
                        </a:rPr>
                        <a:t>LO-AT</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700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883731783"/>
                  </a:ext>
                </a:extLst>
              </a:tr>
              <a:tr h="85320">
                <a:tc>
                  <a:txBody>
                    <a:bodyPr/>
                    <a:lstStyle/>
                    <a:p>
                      <a:pPr marL="0" marR="0" indent="0" algn="l">
                        <a:buNone/>
                      </a:pPr>
                      <a:r>
                        <a:rPr lang="en-US" sz="600">
                          <a:effectLst/>
                        </a:rPr>
                        <a:t>LO-AU</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545289553"/>
                  </a:ext>
                </a:extLst>
              </a:tr>
              <a:tr h="85320">
                <a:tc>
                  <a:txBody>
                    <a:bodyPr/>
                    <a:lstStyle/>
                    <a:p>
                      <a:pPr marL="0" marR="0" indent="0" algn="l">
                        <a:buNone/>
                      </a:pPr>
                      <a:r>
                        <a:rPr lang="en-US" sz="600">
                          <a:effectLst/>
                        </a:rPr>
                        <a:t>LO-AV</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2592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58808337"/>
                  </a:ext>
                </a:extLst>
              </a:tr>
              <a:tr h="85320">
                <a:tc>
                  <a:txBody>
                    <a:bodyPr/>
                    <a:lstStyle/>
                    <a:p>
                      <a:pPr marL="0" marR="0" indent="0" algn="l">
                        <a:buNone/>
                      </a:pPr>
                      <a:r>
                        <a:rPr lang="en-US" sz="600">
                          <a:effectLst/>
                        </a:rPr>
                        <a:t>LO-AW</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505815240"/>
                  </a:ext>
                </a:extLst>
              </a:tr>
              <a:tr h="85320">
                <a:tc>
                  <a:txBody>
                    <a:bodyPr/>
                    <a:lstStyle/>
                    <a:p>
                      <a:pPr marL="0" marR="0" indent="0" algn="l">
                        <a:buNone/>
                      </a:pPr>
                      <a:r>
                        <a:rPr lang="en-US" sz="600">
                          <a:effectLst/>
                        </a:rPr>
                        <a:t>LO-AX</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3360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522.5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349477703"/>
                  </a:ext>
                </a:extLst>
              </a:tr>
              <a:tr h="85320">
                <a:tc>
                  <a:txBody>
                    <a:bodyPr/>
                    <a:lstStyle/>
                    <a:p>
                      <a:pPr marL="0" marR="0" indent="0" algn="l">
                        <a:buNone/>
                      </a:pPr>
                      <a:r>
                        <a:rPr lang="en-US" sz="600">
                          <a:effectLst/>
                        </a:rPr>
                        <a:t>LO-AZ</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406079729"/>
                  </a:ext>
                </a:extLst>
              </a:tr>
              <a:tr h="85320">
                <a:tc>
                  <a:txBody>
                    <a:bodyPr/>
                    <a:lstStyle/>
                    <a:p>
                      <a:pPr marL="0" marR="0" indent="0" algn="l">
                        <a:buNone/>
                      </a:pPr>
                      <a:r>
                        <a:rPr lang="en-US" sz="600" dirty="0">
                          <a:effectLst/>
                        </a:rPr>
                        <a:t>LO-AY</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4259909627"/>
                  </a:ext>
                </a:extLst>
              </a:tr>
              <a:tr h="85320">
                <a:tc>
                  <a:txBody>
                    <a:bodyPr/>
                    <a:lstStyle/>
                    <a:p>
                      <a:pPr marL="0" marR="0" indent="0" algn="l">
                        <a:buNone/>
                      </a:pPr>
                      <a:r>
                        <a:rPr lang="en-US" sz="600" dirty="0">
                          <a:effectLst/>
                        </a:rPr>
                        <a:t>LO-BA</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3129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2024</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837613310"/>
                  </a:ext>
                </a:extLst>
              </a:tr>
              <a:tr h="85320">
                <a:tc>
                  <a:txBody>
                    <a:bodyPr/>
                    <a:lstStyle/>
                    <a:p>
                      <a:pPr marL="0" marR="0" indent="0" algn="l">
                        <a:buNone/>
                      </a:pPr>
                      <a:r>
                        <a:rPr lang="en-US" sz="600">
                          <a:effectLst/>
                        </a:rPr>
                        <a:t>LO-BB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3155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2024</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83900488"/>
                  </a:ext>
                </a:extLst>
              </a:tr>
              <a:tr h="85320">
                <a:tc>
                  <a:txBody>
                    <a:bodyPr/>
                    <a:lstStyle/>
                    <a:p>
                      <a:pPr marL="0" marR="0" indent="0" algn="l">
                        <a:buNone/>
                      </a:pPr>
                      <a:r>
                        <a:rPr lang="en-US" sz="600">
                          <a:effectLst/>
                        </a:rPr>
                        <a:t>LO-BC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2543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951858793"/>
                  </a:ext>
                </a:extLst>
              </a:tr>
              <a:tr h="85320">
                <a:tc>
                  <a:txBody>
                    <a:bodyPr/>
                    <a:lstStyle/>
                    <a:p>
                      <a:pPr marL="0" marR="0" indent="0" algn="l">
                        <a:buNone/>
                      </a:pPr>
                      <a:r>
                        <a:rPr lang="en-US" sz="600">
                          <a:effectLst/>
                        </a:rPr>
                        <a:t>LO-BD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1584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534371246"/>
                  </a:ext>
                </a:extLst>
              </a:tr>
              <a:tr h="85320">
                <a:tc>
                  <a:txBody>
                    <a:bodyPr/>
                    <a:lstStyle/>
                    <a:p>
                      <a:pPr marL="0" marR="0" indent="0" algn="l">
                        <a:buNone/>
                      </a:pPr>
                      <a:r>
                        <a:rPr lang="en-US" sz="600" dirty="0">
                          <a:effectLst/>
                        </a:rPr>
                        <a:t>LO-BE</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1584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954655254"/>
                  </a:ext>
                </a:extLst>
              </a:tr>
              <a:tr h="85320">
                <a:tc>
                  <a:txBody>
                    <a:bodyPr/>
                    <a:lstStyle/>
                    <a:p>
                      <a:pPr marL="0" marR="0" indent="0" algn="l">
                        <a:buNone/>
                      </a:pPr>
                      <a:r>
                        <a:rPr lang="en-US" sz="600">
                          <a:effectLst/>
                        </a:rPr>
                        <a:t>LO-BF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97.6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823807138"/>
                  </a:ext>
                </a:extLst>
              </a:tr>
              <a:tr h="85320">
                <a:tc>
                  <a:txBody>
                    <a:bodyPr/>
                    <a:lstStyle/>
                    <a:p>
                      <a:pPr marL="0" marR="0" indent="0" algn="l">
                        <a:buNone/>
                      </a:pPr>
                      <a:r>
                        <a:rPr lang="en-US" sz="600">
                          <a:effectLst/>
                        </a:rPr>
                        <a:t>LO-BG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563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100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638221027"/>
                  </a:ext>
                </a:extLst>
              </a:tr>
              <a:tr h="85320">
                <a:tc>
                  <a:txBody>
                    <a:bodyPr/>
                    <a:lstStyle/>
                    <a:p>
                      <a:pPr marL="0" marR="0" indent="0" algn="l">
                        <a:buNone/>
                      </a:pPr>
                      <a:r>
                        <a:rPr lang="en-US" sz="600">
                          <a:effectLst/>
                        </a:rPr>
                        <a:t>LO-BH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324</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137807885"/>
                  </a:ext>
                </a:extLst>
              </a:tr>
              <a:tr h="85320">
                <a:tc>
                  <a:txBody>
                    <a:bodyPr/>
                    <a:lstStyle/>
                    <a:p>
                      <a:pPr marL="0" marR="0" indent="0" algn="l">
                        <a:buNone/>
                      </a:pPr>
                      <a:r>
                        <a:rPr lang="en-US" sz="600">
                          <a:effectLst/>
                        </a:rPr>
                        <a:t>LO-BI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289650786"/>
                  </a:ext>
                </a:extLst>
              </a:tr>
              <a:tr h="85320">
                <a:tc>
                  <a:txBody>
                    <a:bodyPr/>
                    <a:lstStyle/>
                    <a:p>
                      <a:pPr marL="0" marR="0" indent="0" algn="l">
                        <a:buNone/>
                      </a:pPr>
                      <a:r>
                        <a:rPr lang="en-US" sz="600">
                          <a:effectLst/>
                        </a:rPr>
                        <a:t>LO-BJ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720964268"/>
                  </a:ext>
                </a:extLst>
              </a:tr>
              <a:tr h="85320">
                <a:tc>
                  <a:txBody>
                    <a:bodyPr/>
                    <a:lstStyle/>
                    <a:p>
                      <a:pPr marL="0" marR="0" indent="0" algn="l">
                        <a:buNone/>
                      </a:pPr>
                      <a:r>
                        <a:rPr lang="en-US" sz="600">
                          <a:effectLst/>
                        </a:rPr>
                        <a:t>LO-BK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942202049"/>
                  </a:ext>
                </a:extLst>
              </a:tr>
              <a:tr h="85320">
                <a:tc>
                  <a:txBody>
                    <a:bodyPr/>
                    <a:lstStyle/>
                    <a:p>
                      <a:pPr marL="0" marR="0" indent="0" algn="l">
                        <a:buNone/>
                      </a:pPr>
                      <a:r>
                        <a:rPr lang="en-US" sz="600">
                          <a:effectLst/>
                        </a:rPr>
                        <a:t>LO-BL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2029</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626312948"/>
                  </a:ext>
                </a:extLst>
              </a:tr>
              <a:tr h="85320">
                <a:tc>
                  <a:txBody>
                    <a:bodyPr/>
                    <a:lstStyle/>
                    <a:p>
                      <a:pPr marL="0" marR="0" indent="0" algn="l">
                        <a:buNone/>
                      </a:pPr>
                      <a:r>
                        <a:rPr lang="en-US" sz="600">
                          <a:effectLst/>
                        </a:rPr>
                        <a:t>LO-BM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813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914220778"/>
                  </a:ext>
                </a:extLst>
              </a:tr>
              <a:tr h="85320">
                <a:tc>
                  <a:txBody>
                    <a:bodyPr/>
                    <a:lstStyle/>
                    <a:p>
                      <a:pPr marL="0" marR="0" indent="0" algn="l">
                        <a:buNone/>
                      </a:pPr>
                      <a:r>
                        <a:rPr lang="en-US" sz="600">
                          <a:effectLst/>
                        </a:rPr>
                        <a:t>LO-BN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4280412691"/>
                  </a:ext>
                </a:extLst>
              </a:tr>
              <a:tr h="85320">
                <a:tc>
                  <a:txBody>
                    <a:bodyPr/>
                    <a:lstStyle/>
                    <a:p>
                      <a:pPr marL="0" marR="0" indent="0" algn="l">
                        <a:buNone/>
                      </a:pPr>
                      <a:r>
                        <a:rPr lang="en-US" sz="600">
                          <a:effectLst/>
                        </a:rPr>
                        <a:t>LO-BO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025048366"/>
                  </a:ext>
                </a:extLst>
              </a:tr>
              <a:tr h="85320">
                <a:tc>
                  <a:txBody>
                    <a:bodyPr/>
                    <a:lstStyle/>
                    <a:p>
                      <a:pPr marL="0" marR="0" indent="0" algn="l">
                        <a:buNone/>
                      </a:pPr>
                      <a:r>
                        <a:rPr lang="en-US" sz="600" dirty="0">
                          <a:effectLst/>
                        </a:rPr>
                        <a:t>LO-BP</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595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97.8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767950718"/>
                  </a:ext>
                </a:extLst>
              </a:tr>
            </a:tbl>
          </a:graphicData>
        </a:graphic>
      </p:graphicFrame>
      <p:sp>
        <p:nvSpPr>
          <p:cNvPr id="5" name="TextBox 4">
            <a:extLst>
              <a:ext uri="{FF2B5EF4-FFF2-40B4-BE49-F238E27FC236}">
                <a16:creationId xmlns:a16="http://schemas.microsoft.com/office/drawing/2014/main" id="{05ED6164-BF6D-2F24-CB1C-AF862D5476AA}"/>
              </a:ext>
            </a:extLst>
          </p:cNvPr>
          <p:cNvSpPr txBox="1"/>
          <p:nvPr/>
        </p:nvSpPr>
        <p:spPr>
          <a:xfrm>
            <a:off x="497840" y="1168777"/>
            <a:ext cx="3207554" cy="246221"/>
          </a:xfrm>
          <a:prstGeom prst="rect">
            <a:avLst/>
          </a:prstGeom>
          <a:noFill/>
        </p:spPr>
        <p:txBody>
          <a:bodyPr wrap="square" rtlCol="0">
            <a:spAutoFit/>
          </a:bodyPr>
          <a:lstStyle/>
          <a:p>
            <a:pPr algn="ctr"/>
            <a:r>
              <a:rPr lang="en-US" sz="1000" b="1" dirty="0"/>
              <a:t>Low LEO (LO) Constellations: Altitude &lt; 600 km</a:t>
            </a:r>
          </a:p>
        </p:txBody>
      </p:sp>
      <p:sp>
        <p:nvSpPr>
          <p:cNvPr id="6" name="TextBox 5">
            <a:extLst>
              <a:ext uri="{FF2B5EF4-FFF2-40B4-BE49-F238E27FC236}">
                <a16:creationId xmlns:a16="http://schemas.microsoft.com/office/drawing/2014/main" id="{16ABCC4E-44B0-C25A-62EE-0EC01CE67B23}"/>
              </a:ext>
            </a:extLst>
          </p:cNvPr>
          <p:cNvSpPr txBox="1"/>
          <p:nvPr/>
        </p:nvSpPr>
        <p:spPr>
          <a:xfrm>
            <a:off x="4109475" y="805338"/>
            <a:ext cx="3973050" cy="246222"/>
          </a:xfrm>
          <a:prstGeom prst="rect">
            <a:avLst/>
          </a:prstGeom>
          <a:noFill/>
        </p:spPr>
        <p:txBody>
          <a:bodyPr wrap="square" rtlCol="0">
            <a:spAutoFit/>
          </a:bodyPr>
          <a:lstStyle/>
          <a:p>
            <a:pPr algn="ctr"/>
            <a:r>
              <a:rPr lang="en-US" sz="1000" b="1" dirty="0"/>
              <a:t>Middle LEO (MID) Constellations: Altitude ≥ 600 km, ≤ 800 km</a:t>
            </a:r>
          </a:p>
        </p:txBody>
      </p:sp>
      <p:sp>
        <p:nvSpPr>
          <p:cNvPr id="11" name="Title 10">
            <a:extLst>
              <a:ext uri="{FF2B5EF4-FFF2-40B4-BE49-F238E27FC236}">
                <a16:creationId xmlns:a16="http://schemas.microsoft.com/office/drawing/2014/main" id="{A90D5301-D662-4383-864E-917B9E3E385E}"/>
              </a:ext>
            </a:extLst>
          </p:cNvPr>
          <p:cNvSpPr>
            <a:spLocks noGrp="1"/>
          </p:cNvSpPr>
          <p:nvPr>
            <p:ph type="title"/>
          </p:nvPr>
        </p:nvSpPr>
        <p:spPr>
          <a:xfrm>
            <a:off x="304800" y="243803"/>
            <a:ext cx="10546081" cy="581597"/>
          </a:xfrm>
        </p:spPr>
        <p:txBody>
          <a:bodyPr/>
          <a:lstStyle/>
          <a:p>
            <a:r>
              <a:rPr lang="en-US" dirty="0"/>
              <a:t>Updated Study LLC Shells by Altitude</a:t>
            </a:r>
          </a:p>
        </p:txBody>
      </p:sp>
      <p:sp>
        <p:nvSpPr>
          <p:cNvPr id="13" name="TextBox 12">
            <a:extLst>
              <a:ext uri="{FF2B5EF4-FFF2-40B4-BE49-F238E27FC236}">
                <a16:creationId xmlns:a16="http://schemas.microsoft.com/office/drawing/2014/main" id="{92249A1C-0710-A6C9-DD90-E16B020DF54C}"/>
              </a:ext>
            </a:extLst>
          </p:cNvPr>
          <p:cNvSpPr txBox="1"/>
          <p:nvPr/>
        </p:nvSpPr>
        <p:spPr>
          <a:xfrm>
            <a:off x="8338942" y="531019"/>
            <a:ext cx="3256035" cy="246221"/>
          </a:xfrm>
          <a:prstGeom prst="rect">
            <a:avLst/>
          </a:prstGeom>
          <a:noFill/>
        </p:spPr>
        <p:txBody>
          <a:bodyPr wrap="square" rtlCol="0">
            <a:spAutoFit/>
          </a:bodyPr>
          <a:lstStyle/>
          <a:p>
            <a:pPr algn="ctr"/>
            <a:r>
              <a:rPr lang="en-US" sz="1000" b="1" dirty="0"/>
              <a:t>High LEO (HI) Constellations: Altitude &gt; 800 km</a:t>
            </a:r>
          </a:p>
        </p:txBody>
      </p:sp>
      <p:sp>
        <p:nvSpPr>
          <p:cNvPr id="8" name="Text Placeholder 8">
            <a:extLst>
              <a:ext uri="{FF2B5EF4-FFF2-40B4-BE49-F238E27FC236}">
                <a16:creationId xmlns:a16="http://schemas.microsoft.com/office/drawing/2014/main" id="{DFC2F5AF-1466-AB08-6C95-4163AC5C5C2B}"/>
              </a:ext>
            </a:extLst>
          </p:cNvPr>
          <p:cNvSpPr txBox="1">
            <a:spLocks/>
          </p:cNvSpPr>
          <p:nvPr/>
        </p:nvSpPr>
        <p:spPr>
          <a:xfrm>
            <a:off x="4724401" y="5816813"/>
            <a:ext cx="2743199" cy="452437"/>
          </a:xfrm>
          <a:prstGeom prst="rect">
            <a:avLst/>
          </a:prstGeom>
        </p:spPr>
        <p:txBody>
          <a:bodyPr/>
          <a:lstStyle>
            <a:lvl1pPr marL="0" indent="0" algn="l" defTabSz="457200" rtl="0" eaLnBrk="1" latinLnBrk="0" hangingPunct="1">
              <a:spcBef>
                <a:spcPct val="20000"/>
              </a:spcBef>
              <a:buFontTx/>
              <a:buNone/>
              <a:defRPr sz="1600" b="1" i="0" kern="1200" baseline="0">
                <a:solidFill>
                  <a:schemeClr val="bg2"/>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50 MID LEO Shells (</a:t>
            </a:r>
            <a:r>
              <a:rPr lang="en-US" dirty="0">
                <a:solidFill>
                  <a:schemeClr val="accent3">
                    <a:lumMod val="75000"/>
                  </a:schemeClr>
                </a:solidFill>
              </a:rPr>
              <a:t>+37</a:t>
            </a:r>
            <a:r>
              <a:rPr lang="en-US" dirty="0"/>
              <a:t>)</a:t>
            </a:r>
          </a:p>
        </p:txBody>
      </p:sp>
      <p:sp>
        <p:nvSpPr>
          <p:cNvPr id="10" name="Text Placeholder 8">
            <a:extLst>
              <a:ext uri="{FF2B5EF4-FFF2-40B4-BE49-F238E27FC236}">
                <a16:creationId xmlns:a16="http://schemas.microsoft.com/office/drawing/2014/main" id="{9A457D8E-1ECA-62DC-1FB4-882A7D8B163D}"/>
              </a:ext>
            </a:extLst>
          </p:cNvPr>
          <p:cNvSpPr txBox="1">
            <a:spLocks/>
          </p:cNvSpPr>
          <p:nvPr/>
        </p:nvSpPr>
        <p:spPr>
          <a:xfrm>
            <a:off x="8595361" y="6100762"/>
            <a:ext cx="2743199" cy="452437"/>
          </a:xfrm>
          <a:prstGeom prst="rect">
            <a:avLst/>
          </a:prstGeom>
        </p:spPr>
        <p:txBody>
          <a:bodyPr/>
          <a:lstStyle>
            <a:lvl1pPr marL="0" indent="0" algn="l" defTabSz="457200" rtl="0" eaLnBrk="1" latinLnBrk="0" hangingPunct="1">
              <a:spcBef>
                <a:spcPct val="20000"/>
              </a:spcBef>
              <a:buFontTx/>
              <a:buNone/>
              <a:defRPr sz="1600" b="1" i="0" kern="1200" baseline="0">
                <a:solidFill>
                  <a:schemeClr val="bg2"/>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56 HI LEO Shells (</a:t>
            </a:r>
            <a:r>
              <a:rPr lang="en-US" dirty="0">
                <a:solidFill>
                  <a:schemeClr val="accent3">
                    <a:lumMod val="75000"/>
                  </a:schemeClr>
                </a:solidFill>
              </a:rPr>
              <a:t>+40</a:t>
            </a:r>
            <a:r>
              <a:rPr lang="en-US" dirty="0"/>
              <a:t>)</a:t>
            </a:r>
          </a:p>
        </p:txBody>
      </p:sp>
      <p:sp>
        <p:nvSpPr>
          <p:cNvPr id="12" name="Text Placeholder 3">
            <a:extLst>
              <a:ext uri="{FF2B5EF4-FFF2-40B4-BE49-F238E27FC236}">
                <a16:creationId xmlns:a16="http://schemas.microsoft.com/office/drawing/2014/main" id="{7DF1CB70-6C37-C0DF-0E9C-2DDCF8F5079E}"/>
              </a:ext>
            </a:extLst>
          </p:cNvPr>
          <p:cNvSpPr txBox="1">
            <a:spLocks/>
          </p:cNvSpPr>
          <p:nvPr/>
        </p:nvSpPr>
        <p:spPr>
          <a:xfrm>
            <a:off x="304802" y="6149818"/>
            <a:ext cx="11301412" cy="452437"/>
          </a:xfrm>
          <a:prstGeom prst="rect">
            <a:avLst/>
          </a:prstGeom>
        </p:spPr>
        <p:txBody>
          <a:bodyPr/>
          <a:lstStyle>
            <a:lvl1pPr marL="0" indent="0" algn="l" defTabSz="457200" rtl="0" eaLnBrk="1" latinLnBrk="0" hangingPunct="1">
              <a:spcBef>
                <a:spcPct val="20000"/>
              </a:spcBef>
              <a:buFontTx/>
              <a:buNone/>
              <a:defRPr sz="1600" b="1" i="0" kern="1200" baseline="0">
                <a:solidFill>
                  <a:schemeClr val="bg2"/>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148 Total LLC Shells </a:t>
            </a:r>
            <a:r>
              <a:rPr lang="en-US" dirty="0">
                <a:solidFill>
                  <a:schemeClr val="accent3">
                    <a:lumMod val="75000"/>
                  </a:schemeClr>
                </a:solidFill>
              </a:rPr>
              <a:t>(+105</a:t>
            </a:r>
            <a:r>
              <a:rPr lang="en-US" dirty="0"/>
              <a:t>)</a:t>
            </a:r>
          </a:p>
        </p:txBody>
      </p:sp>
    </p:spTree>
    <p:extLst>
      <p:ext uri="{BB962C8B-B14F-4D97-AF65-F5344CB8AC3E}">
        <p14:creationId xmlns:p14="http://schemas.microsoft.com/office/powerpoint/2010/main" val="2738626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7CC8D-4BA8-0453-7DED-56B5BEA2960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20D26E3-68B9-BACC-3FD6-39D10639ECA2}"/>
              </a:ext>
            </a:extLst>
          </p:cNvPr>
          <p:cNvSpPr>
            <a:spLocks noGrp="1"/>
          </p:cNvSpPr>
          <p:nvPr>
            <p:ph type="body" sz="quarter" idx="17"/>
          </p:nvPr>
        </p:nvSpPr>
        <p:spPr>
          <a:xfrm>
            <a:off x="734668" y="5484791"/>
            <a:ext cx="2743199" cy="452437"/>
          </a:xfrm>
        </p:spPr>
        <p:txBody>
          <a:bodyPr/>
          <a:lstStyle/>
          <a:p>
            <a:pPr algn="ctr"/>
            <a:r>
              <a:rPr lang="en-US" dirty="0"/>
              <a:t>42 LO LEO Shells (</a:t>
            </a:r>
            <a:r>
              <a:rPr lang="en-US" dirty="0">
                <a:solidFill>
                  <a:schemeClr val="accent3">
                    <a:lumMod val="75000"/>
                  </a:schemeClr>
                </a:solidFill>
              </a:rPr>
              <a:t>+28</a:t>
            </a:r>
            <a:r>
              <a:rPr lang="en-US" dirty="0"/>
              <a:t>)</a:t>
            </a:r>
          </a:p>
        </p:txBody>
      </p:sp>
      <p:graphicFrame>
        <p:nvGraphicFramePr>
          <p:cNvPr id="2" name="Table 1">
            <a:extLst>
              <a:ext uri="{FF2B5EF4-FFF2-40B4-BE49-F238E27FC236}">
                <a16:creationId xmlns:a16="http://schemas.microsoft.com/office/drawing/2014/main" id="{E482019A-06C4-5EA1-A411-17A1F38A2671}"/>
              </a:ext>
            </a:extLst>
          </p:cNvPr>
          <p:cNvGraphicFramePr>
            <a:graphicFrameLocks noGrp="1"/>
          </p:cNvGraphicFramePr>
          <p:nvPr/>
        </p:nvGraphicFramePr>
        <p:xfrm>
          <a:off x="4724400" y="1051560"/>
          <a:ext cx="2743200" cy="4754880"/>
        </p:xfrm>
        <a:graphic>
          <a:graphicData uri="http://schemas.openxmlformats.org/drawingml/2006/table">
            <a:tbl>
              <a:tblPr firstRow="1" firstCol="1" bandRow="1">
                <a:tableStyleId>{5FD0F851-EC5A-4D38-B0AD-8093EC10F338}</a:tableStyleId>
              </a:tblPr>
              <a:tblGrid>
                <a:gridCol w="457200">
                  <a:extLst>
                    <a:ext uri="{9D8B030D-6E8A-4147-A177-3AD203B41FA5}">
                      <a16:colId xmlns:a16="http://schemas.microsoft.com/office/drawing/2014/main" val="1584197935"/>
                    </a:ext>
                  </a:extLst>
                </a:gridCol>
                <a:gridCol w="457200">
                  <a:extLst>
                    <a:ext uri="{9D8B030D-6E8A-4147-A177-3AD203B41FA5}">
                      <a16:colId xmlns:a16="http://schemas.microsoft.com/office/drawing/2014/main" val="4214239870"/>
                    </a:ext>
                  </a:extLst>
                </a:gridCol>
                <a:gridCol w="457200">
                  <a:extLst>
                    <a:ext uri="{9D8B030D-6E8A-4147-A177-3AD203B41FA5}">
                      <a16:colId xmlns:a16="http://schemas.microsoft.com/office/drawing/2014/main" val="413495550"/>
                    </a:ext>
                  </a:extLst>
                </a:gridCol>
                <a:gridCol w="457200">
                  <a:extLst>
                    <a:ext uri="{9D8B030D-6E8A-4147-A177-3AD203B41FA5}">
                      <a16:colId xmlns:a16="http://schemas.microsoft.com/office/drawing/2014/main" val="1844014078"/>
                    </a:ext>
                  </a:extLst>
                </a:gridCol>
                <a:gridCol w="457200">
                  <a:extLst>
                    <a:ext uri="{9D8B030D-6E8A-4147-A177-3AD203B41FA5}">
                      <a16:colId xmlns:a16="http://schemas.microsoft.com/office/drawing/2014/main" val="4287101693"/>
                    </a:ext>
                  </a:extLst>
                </a:gridCol>
                <a:gridCol w="457200">
                  <a:extLst>
                    <a:ext uri="{9D8B030D-6E8A-4147-A177-3AD203B41FA5}">
                      <a16:colId xmlns:a16="http://schemas.microsoft.com/office/drawing/2014/main" val="2467981996"/>
                    </a:ext>
                  </a:extLst>
                </a:gridCol>
              </a:tblGrid>
              <a:tr h="85320">
                <a:tc>
                  <a:txBody>
                    <a:bodyPr/>
                    <a:lstStyle/>
                    <a:p>
                      <a:pPr marL="0" marR="0" indent="0" algn="l">
                        <a:buNone/>
                      </a:pPr>
                      <a:r>
                        <a:rPr lang="en-GB" sz="600" dirty="0">
                          <a:effectLst/>
                        </a:rPr>
                        <a:t>LLC Name</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Number</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Alt (km)</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a:effectLst/>
                        </a:rPr>
                        <a:t>Inc (deg)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Mass (kg)</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Start Year</a:t>
                      </a:r>
                    </a:p>
                    <a:p>
                      <a:pPr marL="0" marR="0" indent="0" algn="r">
                        <a:buNone/>
                      </a:pPr>
                      <a:r>
                        <a:rPr lang="en-GB" sz="600" dirty="0">
                          <a:effectLst/>
                        </a:rPr>
                        <a:t>(in model)</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722032339"/>
                  </a:ext>
                </a:extLst>
              </a:tr>
              <a:tr h="85320">
                <a:tc>
                  <a:txBody>
                    <a:bodyPr/>
                    <a:lstStyle/>
                    <a:p>
                      <a:pPr marL="0" marR="0" indent="0" algn="l">
                        <a:buNone/>
                      </a:pPr>
                      <a:r>
                        <a:rPr lang="en-US" sz="600" dirty="0">
                          <a:effectLst/>
                        </a:rPr>
                        <a:t>MID-AD</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900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600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270569894"/>
                  </a:ext>
                </a:extLst>
              </a:tr>
              <a:tr h="85320">
                <a:tc>
                  <a:txBody>
                    <a:bodyPr/>
                    <a:lstStyle/>
                    <a:p>
                      <a:pPr marL="0" marR="0" indent="0" algn="l">
                        <a:buNone/>
                      </a:pPr>
                      <a:r>
                        <a:rPr lang="en-US" sz="600">
                          <a:effectLst/>
                        </a:rPr>
                        <a:t>MID-AB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480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165622306"/>
                  </a:ext>
                </a:extLst>
              </a:tr>
              <a:tr h="85320">
                <a:tc>
                  <a:txBody>
                    <a:bodyPr/>
                    <a:lstStyle/>
                    <a:p>
                      <a:pPr marL="0" marR="0" indent="0" algn="l">
                        <a:buNone/>
                      </a:pPr>
                      <a:r>
                        <a:rPr lang="en-US" sz="600">
                          <a:effectLst/>
                        </a:rPr>
                        <a:t>MID-AA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332246809"/>
                  </a:ext>
                </a:extLst>
              </a:tr>
              <a:tr h="85320">
                <a:tc>
                  <a:txBody>
                    <a:bodyPr/>
                    <a:lstStyle/>
                    <a:p>
                      <a:pPr marL="0" marR="0" indent="0" algn="l">
                        <a:buNone/>
                      </a:pPr>
                      <a:r>
                        <a:rPr lang="en-US" sz="600" dirty="0">
                          <a:effectLst/>
                        </a:rPr>
                        <a:t>MID-AC</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162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312721140"/>
                  </a:ext>
                </a:extLst>
              </a:tr>
              <a:tr h="85320">
                <a:tc>
                  <a:txBody>
                    <a:bodyPr/>
                    <a:lstStyle/>
                    <a:p>
                      <a:pPr marL="0" marR="0" indent="0" algn="l">
                        <a:buNone/>
                      </a:pPr>
                      <a:r>
                        <a:rPr lang="en-US" sz="600">
                          <a:effectLst/>
                        </a:rPr>
                        <a:t>MID-AE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144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148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949598111"/>
                  </a:ext>
                </a:extLst>
              </a:tr>
              <a:tr h="85320">
                <a:tc>
                  <a:txBody>
                    <a:bodyPr/>
                    <a:lstStyle/>
                    <a:p>
                      <a:pPr marL="0" marR="0" indent="0" algn="l">
                        <a:buNone/>
                      </a:pPr>
                      <a:r>
                        <a:rPr lang="en-US" sz="600">
                          <a:effectLst/>
                        </a:rPr>
                        <a:t>MID-AF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765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610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42</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594232342"/>
                  </a:ext>
                </a:extLst>
              </a:tr>
              <a:tr h="85320">
                <a:tc>
                  <a:txBody>
                    <a:bodyPr/>
                    <a:lstStyle/>
                    <a:p>
                      <a:pPr marL="0" marR="0" indent="0" algn="l">
                        <a:buNone/>
                      </a:pPr>
                      <a:r>
                        <a:rPr lang="en-US" sz="600" dirty="0">
                          <a:effectLst/>
                        </a:rPr>
                        <a:t>MID-AG</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1296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610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099787625"/>
                  </a:ext>
                </a:extLst>
              </a:tr>
              <a:tr h="85320">
                <a:tc>
                  <a:txBody>
                    <a:bodyPr/>
                    <a:lstStyle/>
                    <a:p>
                      <a:pPr marL="0" marR="0" indent="0" algn="l">
                        <a:buNone/>
                      </a:pPr>
                      <a:r>
                        <a:rPr lang="en-US" sz="600">
                          <a:effectLst/>
                        </a:rPr>
                        <a:t>MID-AH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324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614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115.7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800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121956514"/>
                  </a:ext>
                </a:extLst>
              </a:tr>
              <a:tr h="85320">
                <a:tc>
                  <a:txBody>
                    <a:bodyPr/>
                    <a:lstStyle/>
                    <a:p>
                      <a:pPr marL="0" marR="0" indent="0" algn="l">
                        <a:buNone/>
                      </a:pPr>
                      <a:r>
                        <a:rPr lang="en-US" sz="600">
                          <a:effectLst/>
                        </a:rPr>
                        <a:t>MID-AI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315324031"/>
                  </a:ext>
                </a:extLst>
              </a:tr>
              <a:tr h="85320">
                <a:tc>
                  <a:txBody>
                    <a:bodyPr/>
                    <a:lstStyle/>
                    <a:p>
                      <a:pPr marL="0" marR="0" indent="0" algn="l">
                        <a:buNone/>
                      </a:pPr>
                      <a:r>
                        <a:rPr lang="en-US" sz="600">
                          <a:effectLst/>
                        </a:rPr>
                        <a:t>MID-AJ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1134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51.9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112544857"/>
                  </a:ext>
                </a:extLst>
              </a:tr>
              <a:tr h="85320">
                <a:tc>
                  <a:txBody>
                    <a:bodyPr/>
                    <a:lstStyle/>
                    <a:p>
                      <a:pPr marL="0" marR="0" indent="0" algn="l">
                        <a:buNone/>
                      </a:pPr>
                      <a:r>
                        <a:rPr lang="en-US" sz="600">
                          <a:effectLst/>
                        </a:rPr>
                        <a:t>MID-AK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1156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215998154"/>
                  </a:ext>
                </a:extLst>
              </a:tr>
              <a:tr h="85320">
                <a:tc>
                  <a:txBody>
                    <a:bodyPr/>
                    <a:lstStyle/>
                    <a:p>
                      <a:pPr marL="0" marR="0" indent="0" algn="l">
                        <a:buNone/>
                      </a:pPr>
                      <a:r>
                        <a:rPr lang="en-US" sz="600">
                          <a:effectLst/>
                        </a:rPr>
                        <a:t>MID-AM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165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100748373"/>
                  </a:ext>
                </a:extLst>
              </a:tr>
              <a:tr h="85320">
                <a:tc>
                  <a:txBody>
                    <a:bodyPr/>
                    <a:lstStyle/>
                    <a:p>
                      <a:pPr marL="0" marR="0" indent="0" algn="l">
                        <a:buNone/>
                      </a:pPr>
                      <a:r>
                        <a:rPr lang="en-US" sz="600">
                          <a:effectLst/>
                        </a:rPr>
                        <a:t>MID-AL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640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343188835"/>
                  </a:ext>
                </a:extLst>
              </a:tr>
              <a:tr h="85320">
                <a:tc>
                  <a:txBody>
                    <a:bodyPr/>
                    <a:lstStyle/>
                    <a:p>
                      <a:pPr marL="0" marR="0" indent="0" algn="l">
                        <a:buNone/>
                      </a:pPr>
                      <a:r>
                        <a:rPr lang="en-US" sz="600">
                          <a:effectLst/>
                        </a:rPr>
                        <a:t>MID-AQ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438509808"/>
                  </a:ext>
                </a:extLst>
              </a:tr>
              <a:tr h="85320">
                <a:tc>
                  <a:txBody>
                    <a:bodyPr/>
                    <a:lstStyle/>
                    <a:p>
                      <a:pPr marL="0" marR="0" indent="0" algn="l">
                        <a:buNone/>
                      </a:pPr>
                      <a:r>
                        <a:rPr lang="en-US" sz="600">
                          <a:effectLst/>
                        </a:rPr>
                        <a:t>MID-AN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669656240"/>
                  </a:ext>
                </a:extLst>
              </a:tr>
              <a:tr h="85320">
                <a:tc>
                  <a:txBody>
                    <a:bodyPr/>
                    <a:lstStyle/>
                    <a:p>
                      <a:pPr marL="0" marR="0" indent="0" algn="l">
                        <a:buNone/>
                      </a:pPr>
                      <a:r>
                        <a:rPr lang="en-US" sz="600">
                          <a:effectLst/>
                        </a:rPr>
                        <a:t>MID-AO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2160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306155972"/>
                  </a:ext>
                </a:extLst>
              </a:tr>
              <a:tr h="85320">
                <a:tc>
                  <a:txBody>
                    <a:bodyPr/>
                    <a:lstStyle/>
                    <a:p>
                      <a:pPr marL="0" marR="0" indent="0" algn="l">
                        <a:buNone/>
                      </a:pPr>
                      <a:r>
                        <a:rPr lang="en-US" sz="600">
                          <a:effectLst/>
                        </a:rPr>
                        <a:t>MID-AP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216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086411220"/>
                  </a:ext>
                </a:extLst>
              </a:tr>
              <a:tr h="85320">
                <a:tc>
                  <a:txBody>
                    <a:bodyPr/>
                    <a:lstStyle/>
                    <a:p>
                      <a:pPr marL="0" marR="0" indent="0" algn="l">
                        <a:buNone/>
                      </a:pPr>
                      <a:r>
                        <a:rPr lang="en-US" sz="600">
                          <a:effectLst/>
                        </a:rPr>
                        <a:t>MID-AR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4063741771"/>
                  </a:ext>
                </a:extLst>
              </a:tr>
              <a:tr h="85320">
                <a:tc>
                  <a:txBody>
                    <a:bodyPr/>
                    <a:lstStyle/>
                    <a:p>
                      <a:pPr marL="0" marR="0" indent="0" algn="l">
                        <a:buNone/>
                      </a:pPr>
                      <a:r>
                        <a:rPr lang="en-US" sz="600">
                          <a:effectLst/>
                        </a:rPr>
                        <a:t>MID-AS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96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150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743153611"/>
                  </a:ext>
                </a:extLst>
              </a:tr>
              <a:tr h="85320">
                <a:tc>
                  <a:txBody>
                    <a:bodyPr/>
                    <a:lstStyle/>
                    <a:p>
                      <a:pPr marL="0" marR="0" indent="0" algn="l">
                        <a:buNone/>
                      </a:pPr>
                      <a:r>
                        <a:rPr lang="en-US" sz="600">
                          <a:effectLst/>
                        </a:rPr>
                        <a:t>MID-AT</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883731783"/>
                  </a:ext>
                </a:extLst>
              </a:tr>
              <a:tr h="85320">
                <a:tc>
                  <a:txBody>
                    <a:bodyPr/>
                    <a:lstStyle/>
                    <a:p>
                      <a:pPr marL="0" marR="0" indent="0" algn="l">
                        <a:buNone/>
                      </a:pPr>
                      <a:r>
                        <a:rPr lang="en-US" sz="600">
                          <a:effectLst/>
                        </a:rPr>
                        <a:t>MID-AU</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545289553"/>
                  </a:ext>
                </a:extLst>
              </a:tr>
              <a:tr h="85320">
                <a:tc>
                  <a:txBody>
                    <a:bodyPr/>
                    <a:lstStyle/>
                    <a:p>
                      <a:pPr marL="0" marR="0" indent="0" algn="l">
                        <a:buNone/>
                      </a:pPr>
                      <a:r>
                        <a:rPr lang="en-US" sz="600">
                          <a:effectLst/>
                        </a:rPr>
                        <a:t>MID-AV</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58808337"/>
                  </a:ext>
                </a:extLst>
              </a:tr>
              <a:tr h="85320">
                <a:tc>
                  <a:txBody>
                    <a:bodyPr/>
                    <a:lstStyle/>
                    <a:p>
                      <a:pPr marL="0" marR="0" indent="0" algn="l">
                        <a:buNone/>
                      </a:pPr>
                      <a:r>
                        <a:rPr lang="en-US" sz="600">
                          <a:effectLst/>
                        </a:rPr>
                        <a:t>MID-AW</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505815240"/>
                  </a:ext>
                </a:extLst>
              </a:tr>
              <a:tr h="85320">
                <a:tc>
                  <a:txBody>
                    <a:bodyPr/>
                    <a:lstStyle/>
                    <a:p>
                      <a:pPr marL="0" marR="0" indent="0" algn="l">
                        <a:buNone/>
                      </a:pPr>
                      <a:r>
                        <a:rPr lang="en-US" sz="600">
                          <a:effectLst/>
                        </a:rPr>
                        <a:t>MID-AX</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349477703"/>
                  </a:ext>
                </a:extLst>
              </a:tr>
              <a:tr h="85320">
                <a:tc>
                  <a:txBody>
                    <a:bodyPr/>
                    <a:lstStyle/>
                    <a:p>
                      <a:pPr marL="0" marR="0" indent="0" algn="l">
                        <a:buNone/>
                      </a:pPr>
                      <a:r>
                        <a:rPr lang="en-US" sz="600">
                          <a:effectLst/>
                        </a:rPr>
                        <a:t>MID-AY</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406079729"/>
                  </a:ext>
                </a:extLst>
              </a:tr>
              <a:tr h="85320">
                <a:tc>
                  <a:txBody>
                    <a:bodyPr/>
                    <a:lstStyle/>
                    <a:p>
                      <a:pPr marL="0" marR="0" indent="0" algn="l">
                        <a:buNone/>
                      </a:pPr>
                      <a:r>
                        <a:rPr lang="en-US" sz="600">
                          <a:effectLst/>
                        </a:rPr>
                        <a:t>MID-AZ</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4259909627"/>
                  </a:ext>
                </a:extLst>
              </a:tr>
              <a:tr h="85320">
                <a:tc>
                  <a:txBody>
                    <a:bodyPr/>
                    <a:lstStyle/>
                    <a:p>
                      <a:pPr marL="0" marR="0" indent="0" algn="l">
                        <a:buNone/>
                      </a:pPr>
                      <a:r>
                        <a:rPr lang="en-US" sz="600">
                          <a:effectLst/>
                        </a:rPr>
                        <a:t>MID-BA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837613310"/>
                  </a:ext>
                </a:extLst>
              </a:tr>
              <a:tr h="85320">
                <a:tc>
                  <a:txBody>
                    <a:bodyPr/>
                    <a:lstStyle/>
                    <a:p>
                      <a:pPr marL="0" marR="0" indent="0" algn="l">
                        <a:buNone/>
                      </a:pPr>
                      <a:r>
                        <a:rPr lang="en-US" sz="600">
                          <a:effectLst/>
                        </a:rPr>
                        <a:t>MID-BB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83900488"/>
                  </a:ext>
                </a:extLst>
              </a:tr>
              <a:tr h="85320">
                <a:tc>
                  <a:txBody>
                    <a:bodyPr/>
                    <a:lstStyle/>
                    <a:p>
                      <a:pPr marL="0" marR="0" indent="0" algn="l">
                        <a:buNone/>
                      </a:pPr>
                      <a:r>
                        <a:rPr lang="en-US" sz="600">
                          <a:effectLst/>
                        </a:rPr>
                        <a:t>MID-BC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951858793"/>
                  </a:ext>
                </a:extLst>
              </a:tr>
              <a:tr h="85320">
                <a:tc>
                  <a:txBody>
                    <a:bodyPr/>
                    <a:lstStyle/>
                    <a:p>
                      <a:pPr marL="0" marR="0" indent="0" algn="l">
                        <a:buNone/>
                      </a:pPr>
                      <a:r>
                        <a:rPr lang="en-US" sz="600">
                          <a:effectLst/>
                        </a:rPr>
                        <a:t>MID-BD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534371246"/>
                  </a:ext>
                </a:extLst>
              </a:tr>
              <a:tr h="85320">
                <a:tc>
                  <a:txBody>
                    <a:bodyPr/>
                    <a:lstStyle/>
                    <a:p>
                      <a:pPr marL="0" marR="0" indent="0" algn="l">
                        <a:buNone/>
                      </a:pPr>
                      <a:r>
                        <a:rPr lang="en-US" sz="600">
                          <a:effectLst/>
                        </a:rPr>
                        <a:t>MID-BE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954655254"/>
                  </a:ext>
                </a:extLst>
              </a:tr>
              <a:tr h="85320">
                <a:tc>
                  <a:txBody>
                    <a:bodyPr/>
                    <a:lstStyle/>
                    <a:p>
                      <a:pPr marL="0" marR="0" indent="0" algn="l">
                        <a:buNone/>
                      </a:pPr>
                      <a:r>
                        <a:rPr lang="en-US" sz="600">
                          <a:effectLst/>
                        </a:rPr>
                        <a:t>MID-BF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823807138"/>
                  </a:ext>
                </a:extLst>
              </a:tr>
              <a:tr h="85320">
                <a:tc>
                  <a:txBody>
                    <a:bodyPr/>
                    <a:lstStyle/>
                    <a:p>
                      <a:pPr marL="0" marR="0" indent="0" algn="l">
                        <a:buNone/>
                      </a:pPr>
                      <a:r>
                        <a:rPr lang="en-US" sz="600">
                          <a:effectLst/>
                        </a:rPr>
                        <a:t>MID-BG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638221027"/>
                  </a:ext>
                </a:extLst>
              </a:tr>
              <a:tr h="85320">
                <a:tc>
                  <a:txBody>
                    <a:bodyPr/>
                    <a:lstStyle/>
                    <a:p>
                      <a:pPr marL="0" marR="0" indent="0" algn="l">
                        <a:buNone/>
                      </a:pPr>
                      <a:r>
                        <a:rPr lang="en-US" sz="600">
                          <a:effectLst/>
                        </a:rPr>
                        <a:t>MID-BH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98.1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137807885"/>
                  </a:ext>
                </a:extLst>
              </a:tr>
              <a:tr h="85320">
                <a:tc>
                  <a:txBody>
                    <a:bodyPr/>
                    <a:lstStyle/>
                    <a:p>
                      <a:pPr marL="0" marR="0" indent="0" algn="l">
                        <a:buNone/>
                      </a:pPr>
                      <a:r>
                        <a:rPr lang="en-US" sz="600">
                          <a:effectLst/>
                        </a:rPr>
                        <a:t>MID-BI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289650786"/>
                  </a:ext>
                </a:extLst>
              </a:tr>
              <a:tr h="85320">
                <a:tc>
                  <a:txBody>
                    <a:bodyPr/>
                    <a:lstStyle/>
                    <a:p>
                      <a:pPr marL="0" marR="0" indent="0" algn="l">
                        <a:buNone/>
                      </a:pPr>
                      <a:r>
                        <a:rPr lang="en-US" sz="600">
                          <a:effectLst/>
                        </a:rPr>
                        <a:t>MID-BJ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720964268"/>
                  </a:ext>
                </a:extLst>
              </a:tr>
              <a:tr h="85320">
                <a:tc>
                  <a:txBody>
                    <a:bodyPr/>
                    <a:lstStyle/>
                    <a:p>
                      <a:pPr marL="0" marR="0" indent="0" algn="l">
                        <a:buNone/>
                      </a:pPr>
                      <a:r>
                        <a:rPr lang="en-US" sz="600">
                          <a:effectLst/>
                        </a:rPr>
                        <a:t>MID-BK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105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942202049"/>
                  </a:ext>
                </a:extLst>
              </a:tr>
              <a:tr h="85320">
                <a:tc>
                  <a:txBody>
                    <a:bodyPr/>
                    <a:lstStyle/>
                    <a:p>
                      <a:pPr marL="0" marR="0" indent="0" algn="l">
                        <a:buNone/>
                      </a:pPr>
                      <a:r>
                        <a:rPr lang="en-US" sz="600">
                          <a:effectLst/>
                        </a:rPr>
                        <a:t>MID-BL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626312948"/>
                  </a:ext>
                </a:extLst>
              </a:tr>
              <a:tr h="85320">
                <a:tc>
                  <a:txBody>
                    <a:bodyPr/>
                    <a:lstStyle/>
                    <a:p>
                      <a:pPr marL="0" marR="0" indent="0" algn="l">
                        <a:buNone/>
                      </a:pPr>
                      <a:r>
                        <a:rPr lang="en-US" sz="600">
                          <a:effectLst/>
                        </a:rPr>
                        <a:t>MID-BM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1792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914220778"/>
                  </a:ext>
                </a:extLst>
              </a:tr>
              <a:tr h="85320">
                <a:tc>
                  <a:txBody>
                    <a:bodyPr/>
                    <a:lstStyle/>
                    <a:p>
                      <a:pPr marL="0" marR="0" indent="0" algn="l">
                        <a:buNone/>
                      </a:pPr>
                      <a:r>
                        <a:rPr lang="en-US" sz="600">
                          <a:effectLst/>
                        </a:rPr>
                        <a:t>MID-BN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4280412691"/>
                  </a:ext>
                </a:extLst>
              </a:tr>
              <a:tr h="85320">
                <a:tc>
                  <a:txBody>
                    <a:bodyPr/>
                    <a:lstStyle/>
                    <a:p>
                      <a:pPr marL="0" marR="0" indent="0" algn="l">
                        <a:buNone/>
                      </a:pPr>
                      <a:r>
                        <a:rPr lang="en-US" sz="600">
                          <a:effectLst/>
                        </a:rPr>
                        <a:t>MID-BO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3000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025048366"/>
                  </a:ext>
                </a:extLst>
              </a:tr>
              <a:tr h="85320">
                <a:tc>
                  <a:txBody>
                    <a:bodyPr/>
                    <a:lstStyle/>
                    <a:p>
                      <a:pPr marL="0" marR="0" indent="0" algn="l">
                        <a:buNone/>
                      </a:pPr>
                      <a:r>
                        <a:rPr lang="en-US" sz="600">
                          <a:effectLst/>
                        </a:rPr>
                        <a:t>MID-BP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767950718"/>
                  </a:ext>
                </a:extLst>
              </a:tr>
              <a:tr h="85320">
                <a:tc>
                  <a:txBody>
                    <a:bodyPr/>
                    <a:lstStyle/>
                    <a:p>
                      <a:pPr marL="0" marR="0" indent="0" algn="l">
                        <a:buNone/>
                      </a:pPr>
                      <a:r>
                        <a:rPr lang="en-US" sz="600">
                          <a:effectLst/>
                        </a:rPr>
                        <a:t>MID-BQ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3000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1283693798"/>
                  </a:ext>
                </a:extLst>
              </a:tr>
              <a:tr h="85320">
                <a:tc>
                  <a:txBody>
                    <a:bodyPr/>
                    <a:lstStyle/>
                    <a:p>
                      <a:pPr marL="0" marR="0" indent="0" algn="l">
                        <a:buNone/>
                      </a:pPr>
                      <a:r>
                        <a:rPr lang="en-US" sz="600">
                          <a:effectLst/>
                        </a:rPr>
                        <a:t>MID-BR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743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129070880"/>
                  </a:ext>
                </a:extLst>
              </a:tr>
              <a:tr h="85320">
                <a:tc>
                  <a:txBody>
                    <a:bodyPr/>
                    <a:lstStyle/>
                    <a:p>
                      <a:pPr marL="0" marR="0" indent="0" algn="l">
                        <a:buNone/>
                      </a:pPr>
                      <a:r>
                        <a:rPr lang="en-US" sz="600">
                          <a:effectLst/>
                        </a:rPr>
                        <a:t>MID-BS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720793813"/>
                  </a:ext>
                </a:extLst>
              </a:tr>
              <a:tr h="85320">
                <a:tc>
                  <a:txBody>
                    <a:bodyPr/>
                    <a:lstStyle/>
                    <a:p>
                      <a:pPr marL="0" marR="0" indent="0" algn="l">
                        <a:buNone/>
                      </a:pPr>
                      <a:r>
                        <a:rPr lang="en-US" sz="600" dirty="0">
                          <a:effectLst/>
                        </a:rPr>
                        <a:t>MID-BT</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2977022920"/>
                  </a:ext>
                </a:extLst>
              </a:tr>
              <a:tr h="85320">
                <a:tc>
                  <a:txBody>
                    <a:bodyPr/>
                    <a:lstStyle/>
                    <a:p>
                      <a:pPr marL="0" marR="0" indent="0" algn="l">
                        <a:buNone/>
                      </a:pPr>
                      <a:r>
                        <a:rPr lang="en-US" sz="600" dirty="0">
                          <a:effectLst/>
                        </a:rPr>
                        <a:t>MID-BU</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4215269645"/>
                  </a:ext>
                </a:extLst>
              </a:tr>
              <a:tr h="85320">
                <a:tc>
                  <a:txBody>
                    <a:bodyPr/>
                    <a:lstStyle/>
                    <a:p>
                      <a:pPr marL="0" marR="0" indent="0" algn="l">
                        <a:buNone/>
                      </a:pPr>
                      <a:r>
                        <a:rPr lang="en-US" sz="600" dirty="0">
                          <a:effectLst/>
                        </a:rPr>
                        <a:t>MID-BV</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565882714"/>
                  </a:ext>
                </a:extLst>
              </a:tr>
              <a:tr h="85320">
                <a:tc>
                  <a:txBody>
                    <a:bodyPr/>
                    <a:lstStyle/>
                    <a:p>
                      <a:pPr marL="0" marR="0" indent="0" algn="l">
                        <a:buNone/>
                      </a:pPr>
                      <a:r>
                        <a:rPr lang="en-US" sz="600" dirty="0">
                          <a:effectLst/>
                        </a:rPr>
                        <a:t>MID-BW</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331236242"/>
                  </a:ext>
                </a:extLst>
              </a:tr>
              <a:tr h="85320">
                <a:tc>
                  <a:txBody>
                    <a:bodyPr/>
                    <a:lstStyle/>
                    <a:p>
                      <a:pPr marL="0" marR="0" indent="0" algn="l">
                        <a:buNone/>
                      </a:pPr>
                      <a:r>
                        <a:rPr lang="en-US" sz="600" dirty="0">
                          <a:effectLst/>
                        </a:rPr>
                        <a:t>MID-BX</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800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962474847"/>
                  </a:ext>
                </a:extLst>
              </a:tr>
            </a:tbl>
          </a:graphicData>
        </a:graphic>
      </p:graphicFrame>
      <p:graphicFrame>
        <p:nvGraphicFramePr>
          <p:cNvPr id="3" name="Table 2">
            <a:extLst>
              <a:ext uri="{FF2B5EF4-FFF2-40B4-BE49-F238E27FC236}">
                <a16:creationId xmlns:a16="http://schemas.microsoft.com/office/drawing/2014/main" id="{BE1AC3EF-C0FC-47D1-23A9-322AEA40D53D}"/>
              </a:ext>
            </a:extLst>
          </p:cNvPr>
          <p:cNvGraphicFramePr>
            <a:graphicFrameLocks noGrp="1"/>
          </p:cNvGraphicFramePr>
          <p:nvPr/>
        </p:nvGraphicFramePr>
        <p:xfrm>
          <a:off x="8595360" y="777240"/>
          <a:ext cx="2743200" cy="5303520"/>
        </p:xfrm>
        <a:graphic>
          <a:graphicData uri="http://schemas.openxmlformats.org/drawingml/2006/table">
            <a:tbl>
              <a:tblPr firstRow="1" firstCol="1" bandRow="1">
                <a:tableStyleId>{5FD0F851-EC5A-4D38-B0AD-8093EC10F338}</a:tableStyleId>
              </a:tblPr>
              <a:tblGrid>
                <a:gridCol w="457200">
                  <a:extLst>
                    <a:ext uri="{9D8B030D-6E8A-4147-A177-3AD203B41FA5}">
                      <a16:colId xmlns:a16="http://schemas.microsoft.com/office/drawing/2014/main" val="1558210935"/>
                    </a:ext>
                  </a:extLst>
                </a:gridCol>
                <a:gridCol w="457200">
                  <a:extLst>
                    <a:ext uri="{9D8B030D-6E8A-4147-A177-3AD203B41FA5}">
                      <a16:colId xmlns:a16="http://schemas.microsoft.com/office/drawing/2014/main" val="4029098173"/>
                    </a:ext>
                  </a:extLst>
                </a:gridCol>
                <a:gridCol w="457200">
                  <a:extLst>
                    <a:ext uri="{9D8B030D-6E8A-4147-A177-3AD203B41FA5}">
                      <a16:colId xmlns:a16="http://schemas.microsoft.com/office/drawing/2014/main" val="562844409"/>
                    </a:ext>
                  </a:extLst>
                </a:gridCol>
                <a:gridCol w="457200">
                  <a:extLst>
                    <a:ext uri="{9D8B030D-6E8A-4147-A177-3AD203B41FA5}">
                      <a16:colId xmlns:a16="http://schemas.microsoft.com/office/drawing/2014/main" val="3722473354"/>
                    </a:ext>
                  </a:extLst>
                </a:gridCol>
                <a:gridCol w="457200">
                  <a:extLst>
                    <a:ext uri="{9D8B030D-6E8A-4147-A177-3AD203B41FA5}">
                      <a16:colId xmlns:a16="http://schemas.microsoft.com/office/drawing/2014/main" val="64863813"/>
                    </a:ext>
                  </a:extLst>
                </a:gridCol>
                <a:gridCol w="457200">
                  <a:extLst>
                    <a:ext uri="{9D8B030D-6E8A-4147-A177-3AD203B41FA5}">
                      <a16:colId xmlns:a16="http://schemas.microsoft.com/office/drawing/2014/main" val="3044205247"/>
                    </a:ext>
                  </a:extLst>
                </a:gridCol>
              </a:tblGrid>
              <a:tr h="76339">
                <a:tc>
                  <a:txBody>
                    <a:bodyPr/>
                    <a:lstStyle/>
                    <a:p>
                      <a:pPr marL="0" marR="0" indent="0" algn="l">
                        <a:buNone/>
                      </a:pPr>
                      <a:r>
                        <a:rPr lang="en-GB" sz="600" dirty="0">
                          <a:effectLst/>
                        </a:rPr>
                        <a:t>LLC Name</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a:effectLst/>
                        </a:rPr>
                        <a:t>Number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a:effectLst/>
                        </a:rPr>
                        <a:t>Alt (km)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a:effectLst/>
                        </a:rPr>
                        <a:t>Inc (deg)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a:effectLst/>
                        </a:rPr>
                        <a:t>Mass (kg)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GB" sz="600" dirty="0">
                          <a:effectLst/>
                        </a:rPr>
                        <a:t>Start Year</a:t>
                      </a:r>
                    </a:p>
                    <a:p>
                      <a:pPr marL="0" marR="0" indent="0" algn="r">
                        <a:buNone/>
                      </a:pPr>
                      <a:r>
                        <a:rPr lang="en-GB" sz="600" dirty="0">
                          <a:effectLst/>
                        </a:rPr>
                        <a:t>(in model)</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087761769"/>
                  </a:ext>
                </a:extLst>
              </a:tr>
              <a:tr h="76339">
                <a:tc>
                  <a:txBody>
                    <a:bodyPr/>
                    <a:lstStyle/>
                    <a:p>
                      <a:pPr marL="0" marR="0" indent="0" algn="l">
                        <a:buNone/>
                      </a:pPr>
                      <a:r>
                        <a:rPr lang="en-US" sz="600">
                          <a:effectLst/>
                        </a:rPr>
                        <a:t>HI-AC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80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251507081"/>
                  </a:ext>
                </a:extLst>
              </a:tr>
              <a:tr h="76339">
                <a:tc>
                  <a:txBody>
                    <a:bodyPr/>
                    <a:lstStyle/>
                    <a:p>
                      <a:pPr marL="0" marR="0" indent="0" algn="l">
                        <a:buNone/>
                      </a:pPr>
                      <a:r>
                        <a:rPr lang="en-US" sz="600">
                          <a:effectLst/>
                        </a:rPr>
                        <a:t>HI-AD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60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80.4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027498333"/>
                  </a:ext>
                </a:extLst>
              </a:tr>
              <a:tr h="76339">
                <a:tc>
                  <a:txBody>
                    <a:bodyPr/>
                    <a:lstStyle/>
                    <a:p>
                      <a:pPr marL="0" marR="0" indent="0" algn="l">
                        <a:buNone/>
                      </a:pPr>
                      <a:r>
                        <a:rPr lang="en-US" sz="600">
                          <a:effectLst/>
                        </a:rPr>
                        <a:t>HI-AA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80.4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693999440"/>
                  </a:ext>
                </a:extLst>
              </a:tr>
              <a:tr h="76339">
                <a:tc>
                  <a:txBody>
                    <a:bodyPr/>
                    <a:lstStyle/>
                    <a:p>
                      <a:pPr marL="0" marR="0" indent="0" algn="l">
                        <a:buNone/>
                      </a:pPr>
                      <a:r>
                        <a:rPr lang="en-US" sz="600">
                          <a:effectLst/>
                        </a:rPr>
                        <a:t>HI-AB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663748815"/>
                  </a:ext>
                </a:extLst>
              </a:tr>
              <a:tr h="76339">
                <a:tc>
                  <a:txBody>
                    <a:bodyPr/>
                    <a:lstStyle/>
                    <a:p>
                      <a:pPr marL="0" marR="0" indent="0" algn="l">
                        <a:buNone/>
                      </a:pPr>
                      <a:r>
                        <a:rPr lang="en-US" sz="600">
                          <a:effectLst/>
                        </a:rPr>
                        <a:t>HI-AE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859533858"/>
                  </a:ext>
                </a:extLst>
              </a:tr>
              <a:tr h="76339">
                <a:tc>
                  <a:txBody>
                    <a:bodyPr/>
                    <a:lstStyle/>
                    <a:p>
                      <a:pPr marL="0" marR="0" indent="0" algn="l">
                        <a:buNone/>
                      </a:pPr>
                      <a:r>
                        <a:rPr lang="en-US" sz="600">
                          <a:effectLst/>
                        </a:rPr>
                        <a:t>HI-AF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176115666"/>
                  </a:ext>
                </a:extLst>
              </a:tr>
              <a:tr h="76339">
                <a:tc>
                  <a:txBody>
                    <a:bodyPr/>
                    <a:lstStyle/>
                    <a:p>
                      <a:pPr marL="0" marR="0" indent="0" algn="l">
                        <a:buNone/>
                      </a:pPr>
                      <a:r>
                        <a:rPr lang="en-US" sz="600">
                          <a:effectLst/>
                        </a:rPr>
                        <a:t>HI-AG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972881050"/>
                  </a:ext>
                </a:extLst>
              </a:tr>
              <a:tr h="76339">
                <a:tc>
                  <a:txBody>
                    <a:bodyPr/>
                    <a:lstStyle/>
                    <a:p>
                      <a:pPr marL="0" marR="0" indent="0" algn="l">
                        <a:buNone/>
                      </a:pPr>
                      <a:r>
                        <a:rPr lang="en-US" sz="600">
                          <a:effectLst/>
                        </a:rPr>
                        <a:t>HI-AH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697740407"/>
                  </a:ext>
                </a:extLst>
              </a:tr>
              <a:tr h="76339">
                <a:tc>
                  <a:txBody>
                    <a:bodyPr/>
                    <a:lstStyle/>
                    <a:p>
                      <a:pPr marL="0" marR="0" indent="0" algn="l">
                        <a:buNone/>
                      </a:pPr>
                      <a:r>
                        <a:rPr lang="en-US" sz="600">
                          <a:effectLst/>
                        </a:rPr>
                        <a:t>HI-AI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685246733"/>
                  </a:ext>
                </a:extLst>
              </a:tr>
              <a:tr h="76339">
                <a:tc>
                  <a:txBody>
                    <a:bodyPr/>
                    <a:lstStyle/>
                    <a:p>
                      <a:pPr marL="0" marR="0" indent="0" algn="l">
                        <a:buNone/>
                      </a:pPr>
                      <a:r>
                        <a:rPr lang="en-US" sz="600">
                          <a:effectLst/>
                        </a:rPr>
                        <a:t>HI-AJ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248209722"/>
                  </a:ext>
                </a:extLst>
              </a:tr>
              <a:tr h="76339">
                <a:tc>
                  <a:txBody>
                    <a:bodyPr/>
                    <a:lstStyle/>
                    <a:p>
                      <a:pPr marL="0" marR="0" indent="0" algn="l">
                        <a:buNone/>
                      </a:pPr>
                      <a:r>
                        <a:rPr lang="en-US" sz="600">
                          <a:effectLst/>
                        </a:rPr>
                        <a:t>HI-AK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45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976658471"/>
                  </a:ext>
                </a:extLst>
              </a:tr>
              <a:tr h="76339">
                <a:tc>
                  <a:txBody>
                    <a:bodyPr/>
                    <a:lstStyle/>
                    <a:p>
                      <a:pPr marL="0" marR="0" indent="0" algn="l">
                        <a:buNone/>
                      </a:pPr>
                      <a:r>
                        <a:rPr lang="en-US" sz="600">
                          <a:effectLst/>
                        </a:rPr>
                        <a:t>HI-AL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1000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502236571"/>
                  </a:ext>
                </a:extLst>
              </a:tr>
              <a:tr h="76339">
                <a:tc>
                  <a:txBody>
                    <a:bodyPr/>
                    <a:lstStyle/>
                    <a:p>
                      <a:pPr marL="0" marR="0" indent="0" algn="l">
                        <a:buNone/>
                      </a:pPr>
                      <a:r>
                        <a:rPr lang="en-US" sz="600">
                          <a:effectLst/>
                        </a:rPr>
                        <a:t>HI-AM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95949718"/>
                  </a:ext>
                </a:extLst>
              </a:tr>
              <a:tr h="76339">
                <a:tc>
                  <a:txBody>
                    <a:bodyPr/>
                    <a:lstStyle/>
                    <a:p>
                      <a:pPr marL="0" marR="0" indent="0" algn="l">
                        <a:buNone/>
                      </a:pPr>
                      <a:r>
                        <a:rPr lang="en-US" sz="600">
                          <a:effectLst/>
                        </a:rPr>
                        <a:t>HI-AN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00713680"/>
                  </a:ext>
                </a:extLst>
              </a:tr>
              <a:tr h="76339">
                <a:tc>
                  <a:txBody>
                    <a:bodyPr/>
                    <a:lstStyle/>
                    <a:p>
                      <a:pPr marL="0" marR="0" indent="0" algn="l">
                        <a:buNone/>
                      </a:pPr>
                      <a:r>
                        <a:rPr lang="en-US" sz="600">
                          <a:effectLst/>
                        </a:rPr>
                        <a:t>HI-AO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644626670"/>
                  </a:ext>
                </a:extLst>
              </a:tr>
              <a:tr h="76339">
                <a:tc>
                  <a:txBody>
                    <a:bodyPr/>
                    <a:lstStyle/>
                    <a:p>
                      <a:pPr marL="0" marR="0" indent="0" algn="l">
                        <a:buNone/>
                      </a:pPr>
                      <a:r>
                        <a:rPr lang="en-US" sz="600">
                          <a:effectLst/>
                        </a:rPr>
                        <a:t>HI-AP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755827703"/>
                  </a:ext>
                </a:extLst>
              </a:tr>
              <a:tr h="76339">
                <a:tc>
                  <a:txBody>
                    <a:bodyPr/>
                    <a:lstStyle/>
                    <a:p>
                      <a:pPr marL="0" marR="0" indent="0" algn="l">
                        <a:buNone/>
                      </a:pPr>
                      <a:r>
                        <a:rPr lang="en-US" sz="600">
                          <a:effectLst/>
                        </a:rPr>
                        <a:t>HI-AQ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313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99.5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818253615"/>
                  </a:ext>
                </a:extLst>
              </a:tr>
              <a:tr h="76339">
                <a:tc>
                  <a:txBody>
                    <a:bodyPr/>
                    <a:lstStyle/>
                    <a:p>
                      <a:pPr marL="0" marR="0" indent="0" algn="l">
                        <a:buNone/>
                      </a:pPr>
                      <a:r>
                        <a:rPr lang="en-US" sz="600">
                          <a:effectLst/>
                        </a:rPr>
                        <a:t>HI-AR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750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044871392"/>
                  </a:ext>
                </a:extLst>
              </a:tr>
              <a:tr h="76339">
                <a:tc>
                  <a:txBody>
                    <a:bodyPr/>
                    <a:lstStyle/>
                    <a:p>
                      <a:pPr marL="0" marR="0" indent="0" algn="l">
                        <a:buNone/>
                      </a:pPr>
                      <a:r>
                        <a:rPr lang="en-US" sz="600">
                          <a:effectLst/>
                        </a:rPr>
                        <a:t>HI-AS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273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301744974"/>
                  </a:ext>
                </a:extLst>
              </a:tr>
              <a:tr h="76339">
                <a:tc>
                  <a:txBody>
                    <a:bodyPr/>
                    <a:lstStyle/>
                    <a:p>
                      <a:pPr marL="0" marR="0" indent="0" algn="l">
                        <a:buNone/>
                      </a:pPr>
                      <a:r>
                        <a:rPr lang="en-US" sz="600">
                          <a:effectLst/>
                        </a:rPr>
                        <a:t>HI-AT</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724116879"/>
                  </a:ext>
                </a:extLst>
              </a:tr>
              <a:tr h="76339">
                <a:tc>
                  <a:txBody>
                    <a:bodyPr/>
                    <a:lstStyle/>
                    <a:p>
                      <a:pPr marL="0" marR="0" indent="0" algn="l">
                        <a:buNone/>
                      </a:pPr>
                      <a:r>
                        <a:rPr lang="en-US" sz="600">
                          <a:effectLst/>
                        </a:rPr>
                        <a:t>HI-AU</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216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095059917"/>
                  </a:ext>
                </a:extLst>
              </a:tr>
              <a:tr h="76339">
                <a:tc>
                  <a:txBody>
                    <a:bodyPr/>
                    <a:lstStyle/>
                    <a:p>
                      <a:pPr marL="0" marR="0" indent="0" algn="l">
                        <a:buNone/>
                      </a:pPr>
                      <a:r>
                        <a:rPr lang="en-US" sz="600">
                          <a:effectLst/>
                        </a:rPr>
                        <a:t>HI-AV</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312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285652732"/>
                  </a:ext>
                </a:extLst>
              </a:tr>
              <a:tr h="76339">
                <a:tc>
                  <a:txBody>
                    <a:bodyPr/>
                    <a:lstStyle/>
                    <a:p>
                      <a:pPr marL="0" marR="0" indent="0" algn="l">
                        <a:buNone/>
                      </a:pPr>
                      <a:r>
                        <a:rPr lang="en-US" sz="600">
                          <a:effectLst/>
                        </a:rPr>
                        <a:t>HI-AW</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1095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710357229"/>
                  </a:ext>
                </a:extLst>
              </a:tr>
              <a:tr h="76339">
                <a:tc>
                  <a:txBody>
                    <a:bodyPr/>
                    <a:lstStyle/>
                    <a:p>
                      <a:pPr marL="0" marR="0" indent="0" algn="l">
                        <a:buNone/>
                      </a:pPr>
                      <a:r>
                        <a:rPr lang="en-US" sz="600">
                          <a:effectLst/>
                        </a:rPr>
                        <a:t>HI-BB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456416720"/>
                  </a:ext>
                </a:extLst>
              </a:tr>
              <a:tr h="76339">
                <a:tc>
                  <a:txBody>
                    <a:bodyPr/>
                    <a:lstStyle/>
                    <a:p>
                      <a:pPr marL="0" marR="0" indent="0" algn="l">
                        <a:buNone/>
                      </a:pPr>
                      <a:r>
                        <a:rPr lang="en-US" sz="600">
                          <a:effectLst/>
                        </a:rPr>
                        <a:t>HI-AX</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432587699"/>
                  </a:ext>
                </a:extLst>
              </a:tr>
              <a:tr h="76339">
                <a:tc>
                  <a:txBody>
                    <a:bodyPr/>
                    <a:lstStyle/>
                    <a:p>
                      <a:pPr marL="0" marR="0" indent="0" algn="l">
                        <a:buNone/>
                      </a:pPr>
                      <a:r>
                        <a:rPr lang="en-US" sz="600">
                          <a:effectLst/>
                        </a:rPr>
                        <a:t>HI-AY</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568337515"/>
                  </a:ext>
                </a:extLst>
              </a:tr>
              <a:tr h="76339">
                <a:tc>
                  <a:txBody>
                    <a:bodyPr/>
                    <a:lstStyle/>
                    <a:p>
                      <a:pPr marL="0" marR="0" indent="0" algn="l">
                        <a:buNone/>
                      </a:pPr>
                      <a:r>
                        <a:rPr lang="en-US" sz="600">
                          <a:effectLst/>
                        </a:rPr>
                        <a:t>HI-AZ</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677077351"/>
                  </a:ext>
                </a:extLst>
              </a:tr>
              <a:tr h="76339">
                <a:tc>
                  <a:txBody>
                    <a:bodyPr/>
                    <a:lstStyle/>
                    <a:p>
                      <a:pPr marL="0" marR="0" indent="0" algn="l">
                        <a:buNone/>
                      </a:pPr>
                      <a:r>
                        <a:rPr lang="en-US" sz="600">
                          <a:effectLst/>
                        </a:rPr>
                        <a:t>HI-BA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03853517"/>
                  </a:ext>
                </a:extLst>
              </a:tr>
              <a:tr h="76339">
                <a:tc>
                  <a:txBody>
                    <a:bodyPr/>
                    <a:lstStyle/>
                    <a:p>
                      <a:pPr marL="0" marR="0" indent="0" algn="l">
                        <a:buNone/>
                      </a:pPr>
                      <a:r>
                        <a:rPr lang="en-US" sz="600">
                          <a:effectLst/>
                        </a:rPr>
                        <a:t>HI-BD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1728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823589824"/>
                  </a:ext>
                </a:extLst>
              </a:tr>
              <a:tr h="76339">
                <a:tc>
                  <a:txBody>
                    <a:bodyPr/>
                    <a:lstStyle/>
                    <a:p>
                      <a:pPr marL="0" marR="0" indent="0" algn="l">
                        <a:buNone/>
                      </a:pPr>
                      <a:r>
                        <a:rPr lang="en-US" sz="600">
                          <a:effectLst/>
                        </a:rPr>
                        <a:t>HI-BC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532406606"/>
                  </a:ext>
                </a:extLst>
              </a:tr>
              <a:tr h="76339">
                <a:tc>
                  <a:txBody>
                    <a:bodyPr/>
                    <a:lstStyle/>
                    <a:p>
                      <a:pPr marL="0" marR="0" indent="0" algn="l">
                        <a:buNone/>
                      </a:pPr>
                      <a:r>
                        <a:rPr lang="en-US" sz="600">
                          <a:effectLst/>
                        </a:rPr>
                        <a:t>HI-BE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025167285"/>
                  </a:ext>
                </a:extLst>
              </a:tr>
              <a:tr h="76339">
                <a:tc>
                  <a:txBody>
                    <a:bodyPr/>
                    <a:lstStyle/>
                    <a:p>
                      <a:pPr marL="0" marR="0" indent="0" algn="l">
                        <a:buNone/>
                      </a:pPr>
                      <a:r>
                        <a:rPr lang="en-US" sz="600">
                          <a:effectLst/>
                        </a:rPr>
                        <a:t>HI-BF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864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86.5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530726648"/>
                  </a:ext>
                </a:extLst>
              </a:tr>
              <a:tr h="76339">
                <a:tc>
                  <a:txBody>
                    <a:bodyPr/>
                    <a:lstStyle/>
                    <a:p>
                      <a:pPr marL="0" marR="0" indent="0" algn="l">
                        <a:buNone/>
                      </a:pPr>
                      <a:r>
                        <a:rPr lang="en-US" sz="600">
                          <a:effectLst/>
                        </a:rPr>
                        <a:t>HI-BJ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215481088"/>
                  </a:ext>
                </a:extLst>
              </a:tr>
              <a:tr h="76339">
                <a:tc>
                  <a:txBody>
                    <a:bodyPr/>
                    <a:lstStyle/>
                    <a:p>
                      <a:pPr marL="0" marR="0" indent="0" algn="l">
                        <a:buNone/>
                      </a:pPr>
                      <a:r>
                        <a:rPr lang="en-US" sz="600">
                          <a:effectLst/>
                        </a:rPr>
                        <a:t>HI-BK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62420897"/>
                  </a:ext>
                </a:extLst>
              </a:tr>
              <a:tr h="76339">
                <a:tc>
                  <a:txBody>
                    <a:bodyPr/>
                    <a:lstStyle/>
                    <a:p>
                      <a:pPr marL="0" marR="0" indent="0" algn="l">
                        <a:buNone/>
                      </a:pPr>
                      <a:r>
                        <a:rPr lang="en-US" sz="600">
                          <a:effectLst/>
                        </a:rPr>
                        <a:t>HI-BL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247416825"/>
                  </a:ext>
                </a:extLst>
              </a:tr>
              <a:tr h="76339">
                <a:tc>
                  <a:txBody>
                    <a:bodyPr/>
                    <a:lstStyle/>
                    <a:p>
                      <a:pPr marL="0" marR="0" indent="0" algn="l">
                        <a:buNone/>
                      </a:pPr>
                      <a:r>
                        <a:rPr lang="en-US" sz="600">
                          <a:effectLst/>
                        </a:rPr>
                        <a:t>HI-BM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24083546"/>
                  </a:ext>
                </a:extLst>
              </a:tr>
              <a:tr h="76339">
                <a:tc>
                  <a:txBody>
                    <a:bodyPr/>
                    <a:lstStyle/>
                    <a:p>
                      <a:pPr marL="0" marR="0" indent="0" algn="l">
                        <a:buNone/>
                      </a:pPr>
                      <a:r>
                        <a:rPr lang="en-US" sz="600">
                          <a:effectLst/>
                        </a:rPr>
                        <a:t>HI-BN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530759712"/>
                  </a:ext>
                </a:extLst>
              </a:tr>
              <a:tr h="76339">
                <a:tc>
                  <a:txBody>
                    <a:bodyPr/>
                    <a:lstStyle/>
                    <a:p>
                      <a:pPr marL="0" marR="0" indent="0" algn="l">
                        <a:buNone/>
                      </a:pPr>
                      <a:r>
                        <a:rPr lang="en-US" sz="600">
                          <a:effectLst/>
                        </a:rPr>
                        <a:t>HI-BO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589203542"/>
                  </a:ext>
                </a:extLst>
              </a:tr>
              <a:tr h="76339">
                <a:tc>
                  <a:txBody>
                    <a:bodyPr/>
                    <a:lstStyle/>
                    <a:p>
                      <a:pPr marL="0" marR="0" indent="0" algn="l">
                        <a:buNone/>
                      </a:pPr>
                      <a:r>
                        <a:rPr lang="en-US" sz="600">
                          <a:effectLst/>
                        </a:rPr>
                        <a:t>HI-BG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467448193"/>
                  </a:ext>
                </a:extLst>
              </a:tr>
              <a:tr h="76339">
                <a:tc>
                  <a:txBody>
                    <a:bodyPr/>
                    <a:lstStyle/>
                    <a:p>
                      <a:pPr marL="0" marR="0" indent="0" algn="l">
                        <a:buNone/>
                      </a:pPr>
                      <a:r>
                        <a:rPr lang="en-US" sz="600">
                          <a:effectLst/>
                        </a:rPr>
                        <a:t>HI-BH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106085727"/>
                  </a:ext>
                </a:extLst>
              </a:tr>
              <a:tr h="76339">
                <a:tc>
                  <a:txBody>
                    <a:bodyPr/>
                    <a:lstStyle/>
                    <a:p>
                      <a:pPr marL="0" marR="0" indent="0" algn="l">
                        <a:buNone/>
                      </a:pPr>
                      <a:r>
                        <a:rPr lang="en-US" sz="600">
                          <a:effectLst/>
                        </a:rPr>
                        <a:t>HI-BI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247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1200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87.9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664640586"/>
                  </a:ext>
                </a:extLst>
              </a:tr>
              <a:tr h="76339">
                <a:tc>
                  <a:txBody>
                    <a:bodyPr/>
                    <a:lstStyle/>
                    <a:p>
                      <a:pPr marL="0" marR="0" indent="0" algn="l">
                        <a:buNone/>
                      </a:pPr>
                      <a:r>
                        <a:rPr lang="en-US" sz="600">
                          <a:effectLst/>
                        </a:rPr>
                        <a:t>HI-BP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498085523"/>
                  </a:ext>
                </a:extLst>
              </a:tr>
              <a:tr h="76339">
                <a:tc>
                  <a:txBody>
                    <a:bodyPr/>
                    <a:lstStyle/>
                    <a:p>
                      <a:pPr marL="0" marR="0" indent="0" algn="l">
                        <a:buNone/>
                      </a:pPr>
                      <a:r>
                        <a:rPr lang="en-US" sz="600">
                          <a:effectLst/>
                        </a:rPr>
                        <a:t>HI-BQ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110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50.88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799533225"/>
                  </a:ext>
                </a:extLst>
              </a:tr>
              <a:tr h="76339">
                <a:tc>
                  <a:txBody>
                    <a:bodyPr/>
                    <a:lstStyle/>
                    <a:p>
                      <a:pPr marL="0" marR="0" indent="0" algn="l">
                        <a:buNone/>
                      </a:pPr>
                      <a:r>
                        <a:rPr lang="en-US" sz="600">
                          <a:effectLst/>
                        </a:rPr>
                        <a:t>HI-BR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4292340954"/>
                  </a:ext>
                </a:extLst>
              </a:tr>
              <a:tr h="76339">
                <a:tc>
                  <a:txBody>
                    <a:bodyPr/>
                    <a:lstStyle/>
                    <a:p>
                      <a:pPr marL="0" marR="0" indent="0" algn="l">
                        <a:buNone/>
                      </a:pPr>
                      <a:r>
                        <a:rPr lang="en-US" sz="600">
                          <a:effectLst/>
                        </a:rPr>
                        <a:t>HI-BS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935039201"/>
                  </a:ext>
                </a:extLst>
              </a:tr>
              <a:tr h="76339">
                <a:tc>
                  <a:txBody>
                    <a:bodyPr/>
                    <a:lstStyle/>
                    <a:p>
                      <a:pPr marL="0" marR="0" indent="0" algn="l">
                        <a:buNone/>
                      </a:pPr>
                      <a:r>
                        <a:rPr lang="en-US" sz="600">
                          <a:effectLst/>
                        </a:rPr>
                        <a:t>HI-BT</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096485027"/>
                  </a:ext>
                </a:extLst>
              </a:tr>
              <a:tr h="76339">
                <a:tc>
                  <a:txBody>
                    <a:bodyPr/>
                    <a:lstStyle/>
                    <a:p>
                      <a:pPr marL="0" marR="0" indent="0" algn="l">
                        <a:buNone/>
                      </a:pPr>
                      <a:r>
                        <a:rPr lang="en-US" sz="600">
                          <a:effectLst/>
                        </a:rPr>
                        <a:t>HI-BU</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660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1325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750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1202127414"/>
                  </a:ext>
                </a:extLst>
              </a:tr>
              <a:tr h="76339">
                <a:tc>
                  <a:txBody>
                    <a:bodyPr/>
                    <a:lstStyle/>
                    <a:p>
                      <a:pPr marL="0" marR="0" indent="0" algn="l">
                        <a:buNone/>
                      </a:pPr>
                      <a:r>
                        <a:rPr lang="en-US" sz="600">
                          <a:effectLst/>
                        </a:rPr>
                        <a:t>HI-BV</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707562611"/>
                  </a:ext>
                </a:extLst>
              </a:tr>
              <a:tr h="76339">
                <a:tc>
                  <a:txBody>
                    <a:bodyPr/>
                    <a:lstStyle/>
                    <a:p>
                      <a:pPr marL="0" marR="0" indent="0" algn="l">
                        <a:buNone/>
                      </a:pPr>
                      <a:r>
                        <a:rPr lang="en-US" sz="600">
                          <a:effectLst/>
                        </a:rPr>
                        <a:t>HI-BW</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560323224"/>
                  </a:ext>
                </a:extLst>
              </a:tr>
              <a:tr h="76339">
                <a:tc>
                  <a:txBody>
                    <a:bodyPr/>
                    <a:lstStyle/>
                    <a:p>
                      <a:pPr marL="0" marR="0" indent="0" algn="l">
                        <a:buNone/>
                      </a:pPr>
                      <a:r>
                        <a:rPr lang="en-US" sz="600">
                          <a:effectLst/>
                        </a:rPr>
                        <a:t>HI-BX</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262168231"/>
                  </a:ext>
                </a:extLst>
              </a:tr>
              <a:tr h="76339">
                <a:tc>
                  <a:txBody>
                    <a:bodyPr/>
                    <a:lstStyle/>
                    <a:p>
                      <a:pPr marL="0" marR="0" indent="0" algn="l">
                        <a:buNone/>
                      </a:pPr>
                      <a:r>
                        <a:rPr lang="en-US" sz="600">
                          <a:effectLst/>
                        </a:rPr>
                        <a:t>HI-BY</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77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4269337581"/>
                  </a:ext>
                </a:extLst>
              </a:tr>
              <a:tr h="76339">
                <a:tc>
                  <a:txBody>
                    <a:bodyPr/>
                    <a:lstStyle/>
                    <a:p>
                      <a:pPr marL="0" marR="0" indent="0" algn="l">
                        <a:buNone/>
                      </a:pPr>
                      <a:r>
                        <a:rPr lang="en-US" sz="600">
                          <a:effectLst/>
                        </a:rPr>
                        <a:t>HI-BZ</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711363891"/>
                  </a:ext>
                </a:extLst>
              </a:tr>
              <a:tr h="76339">
                <a:tc>
                  <a:txBody>
                    <a:bodyPr/>
                    <a:lstStyle/>
                    <a:p>
                      <a:pPr marL="0" marR="0" indent="0" algn="l">
                        <a:buNone/>
                      </a:pPr>
                      <a:r>
                        <a:rPr lang="en-US" sz="600">
                          <a:effectLst/>
                        </a:rPr>
                        <a:t>HI-CA</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2974732103"/>
                  </a:ext>
                </a:extLst>
              </a:tr>
              <a:tr h="76339">
                <a:tc>
                  <a:txBody>
                    <a:bodyPr/>
                    <a:lstStyle/>
                    <a:p>
                      <a:pPr marL="0" marR="0" indent="0" algn="l">
                        <a:buNone/>
                      </a:pPr>
                      <a:r>
                        <a:rPr lang="en-US" sz="600">
                          <a:effectLst/>
                        </a:rPr>
                        <a:t>HI-CB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336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2027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892364601"/>
                  </a:ext>
                </a:extLst>
              </a:tr>
              <a:tr h="76339">
                <a:tc>
                  <a:txBody>
                    <a:bodyPr/>
                    <a:lstStyle/>
                    <a:p>
                      <a:pPr marL="0" marR="0" indent="0" algn="l">
                        <a:buNone/>
                      </a:pPr>
                      <a:r>
                        <a:rPr lang="en-US" sz="600">
                          <a:effectLst/>
                        </a:rPr>
                        <a:t>HI-CC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42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1414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3970314836"/>
                  </a:ext>
                </a:extLst>
              </a:tr>
              <a:tr h="76339">
                <a:tc>
                  <a:txBody>
                    <a:bodyPr/>
                    <a:lstStyle/>
                    <a:p>
                      <a:pPr marL="0" marR="0" indent="0" algn="l">
                        <a:buNone/>
                      </a:pPr>
                      <a:r>
                        <a:rPr lang="en-US" sz="600">
                          <a:effectLst/>
                        </a:rPr>
                        <a:t>HI-CD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1500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6161" marR="36161" marT="0" marB="0" anchor="ctr"/>
                </a:tc>
                <a:extLst>
                  <a:ext uri="{0D108BD9-81ED-4DB2-BD59-A6C34878D82A}">
                    <a16:rowId xmlns:a16="http://schemas.microsoft.com/office/drawing/2014/main" val="4162313762"/>
                  </a:ext>
                </a:extLst>
              </a:tr>
            </a:tbl>
          </a:graphicData>
        </a:graphic>
      </p:graphicFrame>
      <p:graphicFrame>
        <p:nvGraphicFramePr>
          <p:cNvPr id="4" name="Table 3">
            <a:extLst>
              <a:ext uri="{FF2B5EF4-FFF2-40B4-BE49-F238E27FC236}">
                <a16:creationId xmlns:a16="http://schemas.microsoft.com/office/drawing/2014/main" id="{58868F51-5439-F1BF-FCE0-A4F855128147}"/>
              </a:ext>
            </a:extLst>
          </p:cNvPr>
          <p:cNvGraphicFramePr>
            <a:graphicFrameLocks noGrp="1"/>
          </p:cNvGraphicFramePr>
          <p:nvPr/>
        </p:nvGraphicFramePr>
        <p:xfrm>
          <a:off x="734668" y="1417320"/>
          <a:ext cx="2743200" cy="4023360"/>
        </p:xfrm>
        <a:graphic>
          <a:graphicData uri="http://schemas.openxmlformats.org/drawingml/2006/table">
            <a:tbl>
              <a:tblPr firstRow="1" firstCol="1" bandRow="1">
                <a:tableStyleId>{5FD0F851-EC5A-4D38-B0AD-8093EC10F338}</a:tableStyleId>
              </a:tblPr>
              <a:tblGrid>
                <a:gridCol w="457200">
                  <a:extLst>
                    <a:ext uri="{9D8B030D-6E8A-4147-A177-3AD203B41FA5}">
                      <a16:colId xmlns:a16="http://schemas.microsoft.com/office/drawing/2014/main" val="1584197935"/>
                    </a:ext>
                  </a:extLst>
                </a:gridCol>
                <a:gridCol w="457200">
                  <a:extLst>
                    <a:ext uri="{9D8B030D-6E8A-4147-A177-3AD203B41FA5}">
                      <a16:colId xmlns:a16="http://schemas.microsoft.com/office/drawing/2014/main" val="4214239870"/>
                    </a:ext>
                  </a:extLst>
                </a:gridCol>
                <a:gridCol w="457200">
                  <a:extLst>
                    <a:ext uri="{9D8B030D-6E8A-4147-A177-3AD203B41FA5}">
                      <a16:colId xmlns:a16="http://schemas.microsoft.com/office/drawing/2014/main" val="413495550"/>
                    </a:ext>
                  </a:extLst>
                </a:gridCol>
                <a:gridCol w="457200">
                  <a:extLst>
                    <a:ext uri="{9D8B030D-6E8A-4147-A177-3AD203B41FA5}">
                      <a16:colId xmlns:a16="http://schemas.microsoft.com/office/drawing/2014/main" val="1844014078"/>
                    </a:ext>
                  </a:extLst>
                </a:gridCol>
                <a:gridCol w="457200">
                  <a:extLst>
                    <a:ext uri="{9D8B030D-6E8A-4147-A177-3AD203B41FA5}">
                      <a16:colId xmlns:a16="http://schemas.microsoft.com/office/drawing/2014/main" val="4287101693"/>
                    </a:ext>
                  </a:extLst>
                </a:gridCol>
                <a:gridCol w="457200">
                  <a:extLst>
                    <a:ext uri="{9D8B030D-6E8A-4147-A177-3AD203B41FA5}">
                      <a16:colId xmlns:a16="http://schemas.microsoft.com/office/drawing/2014/main" val="2467981996"/>
                    </a:ext>
                  </a:extLst>
                </a:gridCol>
              </a:tblGrid>
              <a:tr h="85320">
                <a:tc>
                  <a:txBody>
                    <a:bodyPr/>
                    <a:lstStyle/>
                    <a:p>
                      <a:pPr marL="0" marR="0" indent="0" algn="l">
                        <a:buNone/>
                      </a:pPr>
                      <a:r>
                        <a:rPr lang="en-GB" sz="600" dirty="0">
                          <a:effectLst/>
                        </a:rPr>
                        <a:t>LLC Name</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a:effectLst/>
                        </a:rPr>
                        <a:t>Number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Alt (km)</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a:effectLst/>
                        </a:rPr>
                        <a:t>Inc (deg)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a:effectLst/>
                        </a:rPr>
                        <a:t>Mass (kg)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tc>
                  <a:txBody>
                    <a:bodyPr/>
                    <a:lstStyle/>
                    <a:p>
                      <a:pPr marL="0" marR="0" indent="0" algn="r">
                        <a:buNone/>
                      </a:pPr>
                      <a:r>
                        <a:rPr lang="en-GB" sz="600" dirty="0">
                          <a:effectLst/>
                        </a:rPr>
                        <a:t>Start Year</a:t>
                      </a:r>
                    </a:p>
                    <a:p>
                      <a:pPr marL="0" marR="0" indent="0" algn="r">
                        <a:buNone/>
                      </a:pPr>
                      <a:r>
                        <a:rPr lang="en-GB" sz="600" dirty="0">
                          <a:effectLst/>
                        </a:rPr>
                        <a:t>(in model)</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38394" marR="38394" marT="0" marB="0" anchor="ctr"/>
                </a:tc>
                <a:extLst>
                  <a:ext uri="{0D108BD9-81ED-4DB2-BD59-A6C34878D82A}">
                    <a16:rowId xmlns:a16="http://schemas.microsoft.com/office/drawing/2014/main" val="3722032339"/>
                  </a:ext>
                </a:extLst>
              </a:tr>
              <a:tr h="85320">
                <a:tc>
                  <a:txBody>
                    <a:bodyPr/>
                    <a:lstStyle/>
                    <a:p>
                      <a:pPr marL="0" marR="0" indent="0" algn="l">
                        <a:buNone/>
                      </a:pPr>
                      <a:r>
                        <a:rPr lang="en-US" sz="600" dirty="0">
                          <a:effectLst/>
                        </a:rPr>
                        <a:t>LO-AA</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1560</a:t>
                      </a:r>
                    </a:p>
                  </a:txBody>
                  <a:tcPr marL="42197" marR="42197" marT="0" marB="0" anchor="ctr"/>
                </a:tc>
                <a:tc>
                  <a:txBody>
                    <a:bodyPr/>
                    <a:lstStyle/>
                    <a:p>
                      <a:pPr marL="0" marR="0" indent="0" algn="r">
                        <a:buNone/>
                      </a:pPr>
                      <a:r>
                        <a:rPr lang="en-US" sz="600" dirty="0">
                          <a:effectLst/>
                        </a:rPr>
                        <a:t>315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2029</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270569894"/>
                  </a:ext>
                </a:extLst>
              </a:tr>
              <a:tr h="85320">
                <a:tc>
                  <a:txBody>
                    <a:bodyPr/>
                    <a:lstStyle/>
                    <a:p>
                      <a:pPr marL="0" marR="0" indent="0" algn="l">
                        <a:buNone/>
                      </a:pPr>
                      <a:r>
                        <a:rPr lang="en-US" sz="600" dirty="0">
                          <a:effectLst/>
                        </a:rPr>
                        <a:t>LO-AC</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2592</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48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165622306"/>
                  </a:ext>
                </a:extLst>
              </a:tr>
              <a:tr h="85320">
                <a:tc>
                  <a:txBody>
                    <a:bodyPr/>
                    <a:lstStyle/>
                    <a:p>
                      <a:pPr marL="0" marR="0" indent="0" algn="l">
                        <a:buNone/>
                      </a:pPr>
                      <a:r>
                        <a:rPr lang="en-US" sz="600" dirty="0">
                          <a:effectLst/>
                        </a:rPr>
                        <a:t>LO-AD</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2592</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53</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332246809"/>
                  </a:ext>
                </a:extLst>
              </a:tr>
              <a:tr h="85320">
                <a:tc>
                  <a:txBody>
                    <a:bodyPr/>
                    <a:lstStyle/>
                    <a:p>
                      <a:pPr marL="0" marR="0" indent="0" algn="l">
                        <a:buNone/>
                      </a:pPr>
                      <a:r>
                        <a:rPr lang="en-US" sz="600" dirty="0">
                          <a:effectLst/>
                        </a:rPr>
                        <a:t>LO-AB</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5301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312721140"/>
                  </a:ext>
                </a:extLst>
              </a:tr>
              <a:tr h="85320">
                <a:tc>
                  <a:txBody>
                    <a:bodyPr/>
                    <a:lstStyle/>
                    <a:p>
                      <a:pPr marL="0" marR="0" indent="0" algn="l">
                        <a:buNone/>
                      </a:pPr>
                      <a:r>
                        <a:rPr lang="en-US" sz="600">
                          <a:effectLst/>
                        </a:rPr>
                        <a:t>LO-AE</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4620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46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949598111"/>
                  </a:ext>
                </a:extLst>
              </a:tr>
              <a:tr h="85320">
                <a:tc>
                  <a:txBody>
                    <a:bodyPr/>
                    <a:lstStyle/>
                    <a:p>
                      <a:pPr marL="0" marR="0" indent="0" algn="l">
                        <a:buNone/>
                      </a:pPr>
                      <a:r>
                        <a:rPr lang="en-US" sz="600">
                          <a:effectLst/>
                        </a:rPr>
                        <a:t>LO-AF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2976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347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50.2</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594232342"/>
                  </a:ext>
                </a:extLst>
              </a:tr>
              <a:tr h="85320">
                <a:tc>
                  <a:txBody>
                    <a:bodyPr/>
                    <a:lstStyle/>
                    <a:p>
                      <a:pPr marL="0" marR="0" indent="0" algn="l">
                        <a:buNone/>
                      </a:pPr>
                      <a:r>
                        <a:rPr lang="en-US" sz="600">
                          <a:effectLst/>
                        </a:rPr>
                        <a:t>LO-AG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5170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099787625"/>
                  </a:ext>
                </a:extLst>
              </a:tr>
              <a:tr h="85320">
                <a:tc>
                  <a:txBody>
                    <a:bodyPr/>
                    <a:lstStyle/>
                    <a:p>
                      <a:pPr marL="0" marR="0" indent="0" algn="l">
                        <a:buNone/>
                      </a:pPr>
                      <a:r>
                        <a:rPr lang="en-US" sz="600">
                          <a:effectLst/>
                        </a:rPr>
                        <a:t>LO-AH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2976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121956514"/>
                  </a:ext>
                </a:extLst>
              </a:tr>
              <a:tr h="85320">
                <a:tc>
                  <a:txBody>
                    <a:bodyPr/>
                    <a:lstStyle/>
                    <a:p>
                      <a:pPr marL="0" marR="0" indent="0" algn="l">
                        <a:buNone/>
                      </a:pPr>
                      <a:r>
                        <a:rPr lang="en-US" sz="600">
                          <a:effectLst/>
                        </a:rPr>
                        <a:t>LO-AI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96.9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315324031"/>
                  </a:ext>
                </a:extLst>
              </a:tr>
              <a:tr h="85320">
                <a:tc>
                  <a:txBody>
                    <a:bodyPr/>
                    <a:lstStyle/>
                    <a:p>
                      <a:pPr marL="0" marR="0" indent="0" algn="l">
                        <a:buNone/>
                      </a:pPr>
                      <a:r>
                        <a:rPr lang="en-US" sz="600">
                          <a:effectLst/>
                        </a:rPr>
                        <a:t>LO-AJ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1848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112544857"/>
                  </a:ext>
                </a:extLst>
              </a:tr>
              <a:tr h="85320">
                <a:tc>
                  <a:txBody>
                    <a:bodyPr/>
                    <a:lstStyle/>
                    <a:p>
                      <a:pPr marL="0" marR="0" indent="0" algn="l">
                        <a:buNone/>
                      </a:pPr>
                      <a:r>
                        <a:rPr lang="en-US" sz="600">
                          <a:effectLst/>
                        </a:rPr>
                        <a:t>LO-AK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2240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380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97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215998154"/>
                  </a:ext>
                </a:extLst>
              </a:tr>
              <a:tr h="85320">
                <a:tc>
                  <a:txBody>
                    <a:bodyPr/>
                    <a:lstStyle/>
                    <a:p>
                      <a:pPr marL="0" marR="0" indent="0" algn="l">
                        <a:buNone/>
                      </a:pPr>
                      <a:r>
                        <a:rPr lang="en-US" sz="600">
                          <a:effectLst/>
                        </a:rPr>
                        <a:t>LO-AL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4896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100748373"/>
                  </a:ext>
                </a:extLst>
              </a:tr>
              <a:tr h="85320">
                <a:tc>
                  <a:txBody>
                    <a:bodyPr/>
                    <a:lstStyle/>
                    <a:p>
                      <a:pPr marL="0" marR="0" indent="0" algn="l">
                        <a:buNone/>
                      </a:pPr>
                      <a:r>
                        <a:rPr lang="en-US" sz="600">
                          <a:effectLst/>
                        </a:rPr>
                        <a:t>LO-AM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4148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343188835"/>
                  </a:ext>
                </a:extLst>
              </a:tr>
              <a:tr h="85320">
                <a:tc>
                  <a:txBody>
                    <a:bodyPr/>
                    <a:lstStyle/>
                    <a:p>
                      <a:pPr marL="0" marR="0" indent="0" algn="l">
                        <a:buNone/>
                      </a:pPr>
                      <a:r>
                        <a:rPr lang="en-US" sz="600">
                          <a:effectLst/>
                        </a:rPr>
                        <a:t>LO-AN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2029</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438509808"/>
                  </a:ext>
                </a:extLst>
              </a:tr>
              <a:tr h="85320">
                <a:tc>
                  <a:txBody>
                    <a:bodyPr/>
                    <a:lstStyle/>
                    <a:p>
                      <a:pPr marL="0" marR="0" indent="0" algn="l">
                        <a:buNone/>
                      </a:pPr>
                      <a:r>
                        <a:rPr lang="en-US" sz="600">
                          <a:effectLst/>
                        </a:rPr>
                        <a:t>LO-AO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216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63.4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669656240"/>
                  </a:ext>
                </a:extLst>
              </a:tr>
              <a:tr h="85320">
                <a:tc>
                  <a:txBody>
                    <a:bodyPr/>
                    <a:lstStyle/>
                    <a:p>
                      <a:pPr marL="0" marR="0" indent="0" algn="l">
                        <a:buNone/>
                      </a:pPr>
                      <a:r>
                        <a:rPr lang="en-US" sz="600">
                          <a:effectLst/>
                        </a:rPr>
                        <a:t>LO-AP</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45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306155972"/>
                  </a:ext>
                </a:extLst>
              </a:tr>
              <a:tr h="85320">
                <a:tc>
                  <a:txBody>
                    <a:bodyPr/>
                    <a:lstStyle/>
                    <a:p>
                      <a:pPr marL="0" marR="0" indent="0" algn="l">
                        <a:buNone/>
                      </a:pPr>
                      <a:r>
                        <a:rPr lang="en-US" sz="600">
                          <a:effectLst/>
                        </a:rPr>
                        <a:t>LO-AQ</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1260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086411220"/>
                  </a:ext>
                </a:extLst>
              </a:tr>
              <a:tr h="85320">
                <a:tc>
                  <a:txBody>
                    <a:bodyPr/>
                    <a:lstStyle/>
                    <a:p>
                      <a:pPr marL="0" marR="0" indent="0" algn="l">
                        <a:buNone/>
                      </a:pPr>
                      <a:r>
                        <a:rPr lang="en-US" sz="600">
                          <a:effectLst/>
                        </a:rPr>
                        <a:t>LO-AR</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3240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495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4063741771"/>
                  </a:ext>
                </a:extLst>
              </a:tr>
              <a:tr h="85320">
                <a:tc>
                  <a:txBody>
                    <a:bodyPr/>
                    <a:lstStyle/>
                    <a:p>
                      <a:pPr marL="0" marR="0" indent="0" algn="l">
                        <a:buNone/>
                      </a:pPr>
                      <a:r>
                        <a:rPr lang="en-US" sz="600">
                          <a:effectLst/>
                        </a:rPr>
                        <a:t>LO-AS</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1350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743153611"/>
                  </a:ext>
                </a:extLst>
              </a:tr>
              <a:tr h="85320">
                <a:tc>
                  <a:txBody>
                    <a:bodyPr/>
                    <a:lstStyle/>
                    <a:p>
                      <a:pPr marL="0" marR="0" indent="0" algn="l">
                        <a:buNone/>
                      </a:pPr>
                      <a:r>
                        <a:rPr lang="en-US" sz="600">
                          <a:effectLst/>
                        </a:rPr>
                        <a:t>LO-AT</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700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2027</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883731783"/>
                  </a:ext>
                </a:extLst>
              </a:tr>
              <a:tr h="85320">
                <a:tc>
                  <a:txBody>
                    <a:bodyPr/>
                    <a:lstStyle/>
                    <a:p>
                      <a:pPr marL="0" marR="0" indent="0" algn="l">
                        <a:buNone/>
                      </a:pPr>
                      <a:r>
                        <a:rPr lang="en-US" sz="600">
                          <a:effectLst/>
                        </a:rPr>
                        <a:t>LO-AU</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3600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545289553"/>
                  </a:ext>
                </a:extLst>
              </a:tr>
              <a:tr h="85320">
                <a:tc>
                  <a:txBody>
                    <a:bodyPr/>
                    <a:lstStyle/>
                    <a:p>
                      <a:pPr marL="0" marR="0" indent="0" algn="l">
                        <a:buNone/>
                      </a:pPr>
                      <a:r>
                        <a:rPr lang="en-US" sz="600">
                          <a:effectLst/>
                        </a:rPr>
                        <a:t>LO-AV</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2592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58808337"/>
                  </a:ext>
                </a:extLst>
              </a:tr>
              <a:tr h="85320">
                <a:tc>
                  <a:txBody>
                    <a:bodyPr/>
                    <a:lstStyle/>
                    <a:p>
                      <a:pPr marL="0" marR="0" indent="0" algn="l">
                        <a:buNone/>
                      </a:pPr>
                      <a:r>
                        <a:rPr lang="en-US" sz="600">
                          <a:effectLst/>
                        </a:rPr>
                        <a:t>LO-AW</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515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2031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505815240"/>
                  </a:ext>
                </a:extLst>
              </a:tr>
              <a:tr h="85320">
                <a:tc>
                  <a:txBody>
                    <a:bodyPr/>
                    <a:lstStyle/>
                    <a:p>
                      <a:pPr marL="0" marR="0" indent="0" algn="l">
                        <a:buNone/>
                      </a:pPr>
                      <a:r>
                        <a:rPr lang="en-US" sz="600">
                          <a:effectLst/>
                        </a:rPr>
                        <a:t>LO-AX</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3360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522.5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349477703"/>
                  </a:ext>
                </a:extLst>
              </a:tr>
              <a:tr h="85320">
                <a:tc>
                  <a:txBody>
                    <a:bodyPr/>
                    <a:lstStyle/>
                    <a:p>
                      <a:pPr marL="0" marR="0" indent="0" algn="l">
                        <a:buNone/>
                      </a:pPr>
                      <a:r>
                        <a:rPr lang="en-US" sz="600">
                          <a:effectLst/>
                        </a:rPr>
                        <a:t>LO-AZ</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406079729"/>
                  </a:ext>
                </a:extLst>
              </a:tr>
              <a:tr h="85320">
                <a:tc>
                  <a:txBody>
                    <a:bodyPr/>
                    <a:lstStyle/>
                    <a:p>
                      <a:pPr marL="0" marR="0" indent="0" algn="l">
                        <a:buNone/>
                      </a:pPr>
                      <a:r>
                        <a:rPr lang="en-US" sz="600" dirty="0">
                          <a:effectLst/>
                        </a:rPr>
                        <a:t>LO-AY</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54.5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2029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4259909627"/>
                  </a:ext>
                </a:extLst>
              </a:tr>
              <a:tr h="85320">
                <a:tc>
                  <a:txBody>
                    <a:bodyPr/>
                    <a:lstStyle/>
                    <a:p>
                      <a:pPr marL="0" marR="0" indent="0" algn="l">
                        <a:buNone/>
                      </a:pPr>
                      <a:r>
                        <a:rPr lang="en-US" sz="600" dirty="0">
                          <a:effectLst/>
                        </a:rPr>
                        <a:t>LO-BA</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3129</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525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2024</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837613310"/>
                  </a:ext>
                </a:extLst>
              </a:tr>
              <a:tr h="85320">
                <a:tc>
                  <a:txBody>
                    <a:bodyPr/>
                    <a:lstStyle/>
                    <a:p>
                      <a:pPr marL="0" marR="0" indent="0" algn="l">
                        <a:buNone/>
                      </a:pPr>
                      <a:r>
                        <a:rPr lang="en-US" sz="600">
                          <a:effectLst/>
                        </a:rPr>
                        <a:t>LO-BB</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3155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2024</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83900488"/>
                  </a:ext>
                </a:extLst>
              </a:tr>
              <a:tr h="85320">
                <a:tc>
                  <a:txBody>
                    <a:bodyPr/>
                    <a:lstStyle/>
                    <a:p>
                      <a:pPr marL="0" marR="0" indent="0" algn="l">
                        <a:buNone/>
                      </a:pPr>
                      <a:r>
                        <a:rPr lang="en-US" sz="600">
                          <a:effectLst/>
                        </a:rPr>
                        <a:t>LO-BC</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2543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800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951858793"/>
                  </a:ext>
                </a:extLst>
              </a:tr>
              <a:tr h="85320">
                <a:tc>
                  <a:txBody>
                    <a:bodyPr/>
                    <a:lstStyle/>
                    <a:p>
                      <a:pPr marL="0" marR="0" indent="0" algn="l">
                        <a:buNone/>
                      </a:pPr>
                      <a:r>
                        <a:rPr lang="en-US" sz="600">
                          <a:effectLst/>
                        </a:rPr>
                        <a:t>LO-BD</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1584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540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534371246"/>
                  </a:ext>
                </a:extLst>
              </a:tr>
              <a:tr h="85320">
                <a:tc>
                  <a:txBody>
                    <a:bodyPr/>
                    <a:lstStyle/>
                    <a:p>
                      <a:pPr marL="0" marR="0" indent="0" algn="l">
                        <a:buNone/>
                      </a:pPr>
                      <a:r>
                        <a:rPr lang="en-US" sz="600" dirty="0">
                          <a:effectLst/>
                        </a:rPr>
                        <a:t>LO-BE</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1584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954655254"/>
                  </a:ext>
                </a:extLst>
              </a:tr>
              <a:tr h="85320">
                <a:tc>
                  <a:txBody>
                    <a:bodyPr/>
                    <a:lstStyle/>
                    <a:p>
                      <a:pPr marL="0" marR="0" indent="0" algn="l">
                        <a:buNone/>
                      </a:pPr>
                      <a:r>
                        <a:rPr lang="en-US" sz="600">
                          <a:effectLst/>
                        </a:rPr>
                        <a:t>LO-BF</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560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97.6</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823807138"/>
                  </a:ext>
                </a:extLst>
              </a:tr>
              <a:tr h="85320">
                <a:tc>
                  <a:txBody>
                    <a:bodyPr/>
                    <a:lstStyle/>
                    <a:p>
                      <a:pPr marL="0" marR="0" indent="0" algn="l">
                        <a:buNone/>
                      </a:pPr>
                      <a:r>
                        <a:rPr lang="en-US" sz="600">
                          <a:effectLst/>
                        </a:rPr>
                        <a:t>LO-BG</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11</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563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97</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100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638221027"/>
                  </a:ext>
                </a:extLst>
              </a:tr>
              <a:tr h="85320">
                <a:tc>
                  <a:txBody>
                    <a:bodyPr/>
                    <a:lstStyle/>
                    <a:p>
                      <a:pPr marL="0" marR="0" indent="0" algn="l">
                        <a:buNone/>
                      </a:pPr>
                      <a:r>
                        <a:rPr lang="en-US" sz="600">
                          <a:effectLst/>
                        </a:rPr>
                        <a:t>LO-BH</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324</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137807885"/>
                  </a:ext>
                </a:extLst>
              </a:tr>
              <a:tr h="85320">
                <a:tc>
                  <a:txBody>
                    <a:bodyPr/>
                    <a:lstStyle/>
                    <a:p>
                      <a:pPr marL="0" marR="0" indent="0" algn="l">
                        <a:buNone/>
                      </a:pPr>
                      <a:r>
                        <a:rPr lang="en-US" sz="600">
                          <a:effectLst/>
                        </a:rPr>
                        <a:t>LO-BI</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720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2289650786"/>
                  </a:ext>
                </a:extLst>
              </a:tr>
              <a:tr h="85320">
                <a:tc>
                  <a:txBody>
                    <a:bodyPr/>
                    <a:lstStyle/>
                    <a:p>
                      <a:pPr marL="0" marR="0" indent="0" algn="l">
                        <a:buNone/>
                      </a:pPr>
                      <a:r>
                        <a:rPr lang="en-US" sz="600">
                          <a:effectLst/>
                        </a:rPr>
                        <a:t>LO-BJ</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97.5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720964268"/>
                  </a:ext>
                </a:extLst>
              </a:tr>
              <a:tr h="85320">
                <a:tc>
                  <a:txBody>
                    <a:bodyPr/>
                    <a:lstStyle/>
                    <a:p>
                      <a:pPr marL="0" marR="0" indent="0" algn="l">
                        <a:buNone/>
                      </a:pPr>
                      <a:r>
                        <a:rPr lang="en-US" sz="600">
                          <a:effectLst/>
                        </a:rPr>
                        <a:t>LO-BK</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2031</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942202049"/>
                  </a:ext>
                </a:extLst>
              </a:tr>
              <a:tr h="85320">
                <a:tc>
                  <a:txBody>
                    <a:bodyPr/>
                    <a:lstStyle/>
                    <a:p>
                      <a:pPr marL="0" marR="0" indent="0" algn="l">
                        <a:buNone/>
                      </a:pPr>
                      <a:r>
                        <a:rPr lang="en-US" sz="600">
                          <a:effectLst/>
                        </a:rPr>
                        <a:t>LO-BL</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152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585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98</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250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2029</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626312948"/>
                  </a:ext>
                </a:extLst>
              </a:tr>
              <a:tr h="85320">
                <a:tc>
                  <a:txBody>
                    <a:bodyPr/>
                    <a:lstStyle/>
                    <a:p>
                      <a:pPr marL="0" marR="0" indent="0" algn="l">
                        <a:buNone/>
                      </a:pPr>
                      <a:r>
                        <a:rPr lang="en-US" sz="600">
                          <a:effectLst/>
                        </a:rPr>
                        <a:t>LO-BM</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813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2025</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914220778"/>
                  </a:ext>
                </a:extLst>
              </a:tr>
              <a:tr h="85320">
                <a:tc>
                  <a:txBody>
                    <a:bodyPr/>
                    <a:lstStyle/>
                    <a:p>
                      <a:pPr marL="0" marR="0" indent="0" algn="l">
                        <a:buNone/>
                      </a:pPr>
                      <a:r>
                        <a:rPr lang="en-US" sz="600">
                          <a:effectLst/>
                        </a:rPr>
                        <a:t>LO-BN</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540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42</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500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2026</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4280412691"/>
                  </a:ext>
                </a:extLst>
              </a:tr>
              <a:tr h="85320">
                <a:tc>
                  <a:txBody>
                    <a:bodyPr/>
                    <a:lstStyle/>
                    <a:p>
                      <a:pPr marL="0" marR="0" indent="0" algn="l">
                        <a:buNone/>
                      </a:pPr>
                      <a:r>
                        <a:rPr lang="en-US" sz="600">
                          <a:effectLst/>
                        </a:rPr>
                        <a:t>LO-BO</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784</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590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33</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500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2028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3025048366"/>
                  </a:ext>
                </a:extLst>
              </a:tr>
              <a:tr h="85320">
                <a:tc>
                  <a:txBody>
                    <a:bodyPr/>
                    <a:lstStyle/>
                    <a:p>
                      <a:pPr marL="0" marR="0" indent="0" algn="l">
                        <a:buNone/>
                      </a:pPr>
                      <a:r>
                        <a:rPr lang="en-US" sz="600" dirty="0">
                          <a:effectLst/>
                        </a:rPr>
                        <a:t>LO-BP</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780</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a:effectLst/>
                        </a:rPr>
                        <a:t>595</a:t>
                      </a:r>
                      <a:endParaRPr lang="en-US" sz="6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97.8</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250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tc>
                  <a:txBody>
                    <a:bodyPr/>
                    <a:lstStyle/>
                    <a:p>
                      <a:pPr marL="0" marR="0" indent="0" algn="r">
                        <a:buNone/>
                      </a:pPr>
                      <a:r>
                        <a:rPr lang="en-US" sz="600" dirty="0">
                          <a:effectLst/>
                        </a:rPr>
                        <a:t>2030</a:t>
                      </a:r>
                      <a:endParaRPr lang="en-US" sz="6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2197" marR="42197" marT="0" marB="0" anchor="ctr"/>
                </a:tc>
                <a:extLst>
                  <a:ext uri="{0D108BD9-81ED-4DB2-BD59-A6C34878D82A}">
                    <a16:rowId xmlns:a16="http://schemas.microsoft.com/office/drawing/2014/main" val="1767950718"/>
                  </a:ext>
                </a:extLst>
              </a:tr>
            </a:tbl>
          </a:graphicData>
        </a:graphic>
      </p:graphicFrame>
      <p:sp>
        <p:nvSpPr>
          <p:cNvPr id="5" name="TextBox 4">
            <a:extLst>
              <a:ext uri="{FF2B5EF4-FFF2-40B4-BE49-F238E27FC236}">
                <a16:creationId xmlns:a16="http://schemas.microsoft.com/office/drawing/2014/main" id="{05ED6164-BF6D-2F24-CB1C-AF862D5476AA}"/>
              </a:ext>
            </a:extLst>
          </p:cNvPr>
          <p:cNvSpPr txBox="1"/>
          <p:nvPr/>
        </p:nvSpPr>
        <p:spPr>
          <a:xfrm>
            <a:off x="497840" y="1168777"/>
            <a:ext cx="3207554" cy="246221"/>
          </a:xfrm>
          <a:prstGeom prst="rect">
            <a:avLst/>
          </a:prstGeom>
          <a:noFill/>
        </p:spPr>
        <p:txBody>
          <a:bodyPr wrap="square" rtlCol="0">
            <a:spAutoFit/>
          </a:bodyPr>
          <a:lstStyle/>
          <a:p>
            <a:pPr algn="ctr"/>
            <a:r>
              <a:rPr lang="en-US" sz="1000" b="1" dirty="0"/>
              <a:t>Low LEO (LO) Constellations: Altitude &lt; 600 km</a:t>
            </a:r>
          </a:p>
        </p:txBody>
      </p:sp>
      <p:sp>
        <p:nvSpPr>
          <p:cNvPr id="6" name="TextBox 5">
            <a:extLst>
              <a:ext uri="{FF2B5EF4-FFF2-40B4-BE49-F238E27FC236}">
                <a16:creationId xmlns:a16="http://schemas.microsoft.com/office/drawing/2014/main" id="{16ABCC4E-44B0-C25A-62EE-0EC01CE67B23}"/>
              </a:ext>
            </a:extLst>
          </p:cNvPr>
          <p:cNvSpPr txBox="1"/>
          <p:nvPr/>
        </p:nvSpPr>
        <p:spPr>
          <a:xfrm>
            <a:off x="4109475" y="805338"/>
            <a:ext cx="3973050" cy="246222"/>
          </a:xfrm>
          <a:prstGeom prst="rect">
            <a:avLst/>
          </a:prstGeom>
          <a:noFill/>
        </p:spPr>
        <p:txBody>
          <a:bodyPr wrap="square" rtlCol="0">
            <a:spAutoFit/>
          </a:bodyPr>
          <a:lstStyle/>
          <a:p>
            <a:pPr algn="ctr"/>
            <a:r>
              <a:rPr lang="en-US" sz="1000" b="1" dirty="0"/>
              <a:t>Middle LEO (MID) Constellations: Altitude ≥ 600 km, ≤ 800 km</a:t>
            </a:r>
          </a:p>
        </p:txBody>
      </p:sp>
      <p:sp>
        <p:nvSpPr>
          <p:cNvPr id="11" name="Title 10">
            <a:extLst>
              <a:ext uri="{FF2B5EF4-FFF2-40B4-BE49-F238E27FC236}">
                <a16:creationId xmlns:a16="http://schemas.microsoft.com/office/drawing/2014/main" id="{A90D5301-D662-4383-864E-917B9E3E385E}"/>
              </a:ext>
            </a:extLst>
          </p:cNvPr>
          <p:cNvSpPr>
            <a:spLocks noGrp="1"/>
          </p:cNvSpPr>
          <p:nvPr>
            <p:ph type="title"/>
          </p:nvPr>
        </p:nvSpPr>
        <p:spPr>
          <a:xfrm>
            <a:off x="304800" y="243803"/>
            <a:ext cx="10546081" cy="581597"/>
          </a:xfrm>
        </p:spPr>
        <p:txBody>
          <a:bodyPr/>
          <a:lstStyle/>
          <a:p>
            <a:r>
              <a:rPr lang="en-US" dirty="0"/>
              <a:t>Updated Study LLC Shells by Altitude</a:t>
            </a:r>
          </a:p>
        </p:txBody>
      </p:sp>
      <p:sp>
        <p:nvSpPr>
          <p:cNvPr id="13" name="TextBox 12">
            <a:extLst>
              <a:ext uri="{FF2B5EF4-FFF2-40B4-BE49-F238E27FC236}">
                <a16:creationId xmlns:a16="http://schemas.microsoft.com/office/drawing/2014/main" id="{92249A1C-0710-A6C9-DD90-E16B020DF54C}"/>
              </a:ext>
            </a:extLst>
          </p:cNvPr>
          <p:cNvSpPr txBox="1"/>
          <p:nvPr/>
        </p:nvSpPr>
        <p:spPr>
          <a:xfrm>
            <a:off x="8338942" y="531019"/>
            <a:ext cx="3256035" cy="246221"/>
          </a:xfrm>
          <a:prstGeom prst="rect">
            <a:avLst/>
          </a:prstGeom>
          <a:noFill/>
        </p:spPr>
        <p:txBody>
          <a:bodyPr wrap="square" rtlCol="0">
            <a:spAutoFit/>
          </a:bodyPr>
          <a:lstStyle/>
          <a:p>
            <a:pPr algn="ctr"/>
            <a:r>
              <a:rPr lang="en-US" sz="1000" b="1" dirty="0"/>
              <a:t>High LEO (HI) Constellations: Altitude &gt; 800 km</a:t>
            </a:r>
          </a:p>
        </p:txBody>
      </p:sp>
      <p:sp>
        <p:nvSpPr>
          <p:cNvPr id="8" name="Text Placeholder 8">
            <a:extLst>
              <a:ext uri="{FF2B5EF4-FFF2-40B4-BE49-F238E27FC236}">
                <a16:creationId xmlns:a16="http://schemas.microsoft.com/office/drawing/2014/main" id="{DFC2F5AF-1466-AB08-6C95-4163AC5C5C2B}"/>
              </a:ext>
            </a:extLst>
          </p:cNvPr>
          <p:cNvSpPr txBox="1">
            <a:spLocks/>
          </p:cNvSpPr>
          <p:nvPr/>
        </p:nvSpPr>
        <p:spPr>
          <a:xfrm>
            <a:off x="4724401" y="5816813"/>
            <a:ext cx="2743199" cy="452437"/>
          </a:xfrm>
          <a:prstGeom prst="rect">
            <a:avLst/>
          </a:prstGeom>
        </p:spPr>
        <p:txBody>
          <a:bodyPr/>
          <a:lstStyle>
            <a:lvl1pPr marL="0" indent="0" algn="l" defTabSz="457200" rtl="0" eaLnBrk="1" latinLnBrk="0" hangingPunct="1">
              <a:spcBef>
                <a:spcPct val="20000"/>
              </a:spcBef>
              <a:buFontTx/>
              <a:buNone/>
              <a:defRPr sz="1600" b="1" i="0" kern="1200" baseline="0">
                <a:solidFill>
                  <a:schemeClr val="bg2"/>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50 MID LEO Shells (</a:t>
            </a:r>
            <a:r>
              <a:rPr lang="en-US" dirty="0">
                <a:solidFill>
                  <a:schemeClr val="accent3">
                    <a:lumMod val="75000"/>
                  </a:schemeClr>
                </a:solidFill>
              </a:rPr>
              <a:t>+37</a:t>
            </a:r>
            <a:r>
              <a:rPr lang="en-US" dirty="0"/>
              <a:t>)</a:t>
            </a:r>
          </a:p>
        </p:txBody>
      </p:sp>
      <p:sp>
        <p:nvSpPr>
          <p:cNvPr id="10" name="Text Placeholder 8">
            <a:extLst>
              <a:ext uri="{FF2B5EF4-FFF2-40B4-BE49-F238E27FC236}">
                <a16:creationId xmlns:a16="http://schemas.microsoft.com/office/drawing/2014/main" id="{9A457D8E-1ECA-62DC-1FB4-882A7D8B163D}"/>
              </a:ext>
            </a:extLst>
          </p:cNvPr>
          <p:cNvSpPr txBox="1">
            <a:spLocks/>
          </p:cNvSpPr>
          <p:nvPr/>
        </p:nvSpPr>
        <p:spPr>
          <a:xfrm>
            <a:off x="8595361" y="6100762"/>
            <a:ext cx="2743199" cy="452437"/>
          </a:xfrm>
          <a:prstGeom prst="rect">
            <a:avLst/>
          </a:prstGeom>
        </p:spPr>
        <p:txBody>
          <a:bodyPr/>
          <a:lstStyle>
            <a:lvl1pPr marL="0" indent="0" algn="l" defTabSz="457200" rtl="0" eaLnBrk="1" latinLnBrk="0" hangingPunct="1">
              <a:spcBef>
                <a:spcPct val="20000"/>
              </a:spcBef>
              <a:buFontTx/>
              <a:buNone/>
              <a:defRPr sz="1600" b="1" i="0" kern="1200" baseline="0">
                <a:solidFill>
                  <a:schemeClr val="bg2"/>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56 HI LEO Shells (</a:t>
            </a:r>
            <a:r>
              <a:rPr lang="en-US" dirty="0">
                <a:solidFill>
                  <a:schemeClr val="accent3">
                    <a:lumMod val="75000"/>
                  </a:schemeClr>
                </a:solidFill>
              </a:rPr>
              <a:t>+40</a:t>
            </a:r>
            <a:r>
              <a:rPr lang="en-US" dirty="0"/>
              <a:t>)</a:t>
            </a:r>
          </a:p>
        </p:txBody>
      </p:sp>
      <p:sp>
        <p:nvSpPr>
          <p:cNvPr id="12" name="Text Placeholder 3">
            <a:extLst>
              <a:ext uri="{FF2B5EF4-FFF2-40B4-BE49-F238E27FC236}">
                <a16:creationId xmlns:a16="http://schemas.microsoft.com/office/drawing/2014/main" id="{7DF1CB70-6C37-C0DF-0E9C-2DDCF8F5079E}"/>
              </a:ext>
            </a:extLst>
          </p:cNvPr>
          <p:cNvSpPr txBox="1">
            <a:spLocks/>
          </p:cNvSpPr>
          <p:nvPr/>
        </p:nvSpPr>
        <p:spPr>
          <a:xfrm>
            <a:off x="304802" y="6149818"/>
            <a:ext cx="11301412" cy="452437"/>
          </a:xfrm>
          <a:prstGeom prst="rect">
            <a:avLst/>
          </a:prstGeom>
        </p:spPr>
        <p:txBody>
          <a:bodyPr/>
          <a:lstStyle>
            <a:lvl1pPr marL="0" indent="0" algn="l" defTabSz="457200" rtl="0" eaLnBrk="1" latinLnBrk="0" hangingPunct="1">
              <a:spcBef>
                <a:spcPct val="20000"/>
              </a:spcBef>
              <a:buFontTx/>
              <a:buNone/>
              <a:defRPr sz="1600" b="1" i="0" kern="1200" baseline="0">
                <a:solidFill>
                  <a:schemeClr val="bg2"/>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148 Total LLC Shells </a:t>
            </a:r>
            <a:r>
              <a:rPr lang="en-US" dirty="0">
                <a:solidFill>
                  <a:schemeClr val="accent3">
                    <a:lumMod val="75000"/>
                  </a:schemeClr>
                </a:solidFill>
              </a:rPr>
              <a:t>(+105</a:t>
            </a:r>
            <a:r>
              <a:rPr lang="en-US" dirty="0"/>
              <a:t>)</a:t>
            </a:r>
          </a:p>
        </p:txBody>
      </p:sp>
      <p:pic>
        <p:nvPicPr>
          <p:cNvPr id="16" name="Picture 15">
            <a:extLst>
              <a:ext uri="{FF2B5EF4-FFF2-40B4-BE49-F238E27FC236}">
                <a16:creationId xmlns:a16="http://schemas.microsoft.com/office/drawing/2014/main" id="{66FF68F9-8CAC-9761-5BE2-5E14613892E4}"/>
              </a:ext>
            </a:extLst>
          </p:cNvPr>
          <p:cNvPicPr>
            <a:picLocks noChangeAspect="1"/>
          </p:cNvPicPr>
          <p:nvPr/>
        </p:nvPicPr>
        <p:blipFill rotWithShape="1">
          <a:blip r:embed="rId2"/>
          <a:srcRect t="2953" b="4410"/>
          <a:stretch/>
        </p:blipFill>
        <p:spPr>
          <a:xfrm>
            <a:off x="4049731" y="1820332"/>
            <a:ext cx="5783580" cy="2887135"/>
          </a:xfrm>
          <a:prstGeom prst="rect">
            <a:avLst/>
          </a:prstGeom>
          <a:ln w="38100">
            <a:solidFill>
              <a:srgbClr val="7030A0"/>
            </a:solidFill>
          </a:ln>
        </p:spPr>
      </p:pic>
      <p:cxnSp>
        <p:nvCxnSpPr>
          <p:cNvPr id="18" name="Straight Connector 17">
            <a:extLst>
              <a:ext uri="{FF2B5EF4-FFF2-40B4-BE49-F238E27FC236}">
                <a16:creationId xmlns:a16="http://schemas.microsoft.com/office/drawing/2014/main" id="{E3F0FC4E-DAD9-6288-362F-27EE9033B2D2}"/>
              </a:ext>
            </a:extLst>
          </p:cNvPr>
          <p:cNvCxnSpPr>
            <a:cxnSpLocks/>
          </p:cNvCxnSpPr>
          <p:nvPr/>
        </p:nvCxnSpPr>
        <p:spPr>
          <a:xfrm flipH="1">
            <a:off x="734668" y="1776221"/>
            <a:ext cx="3315063" cy="1974512"/>
          </a:xfrm>
          <a:prstGeom prst="line">
            <a:avLst/>
          </a:prstGeom>
          <a:ln w="381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8276F98-0F26-E92F-853F-0AA8A3FA5BEA}"/>
              </a:ext>
            </a:extLst>
          </p:cNvPr>
          <p:cNvSpPr/>
          <p:nvPr/>
        </p:nvSpPr>
        <p:spPr>
          <a:xfrm>
            <a:off x="734668" y="3750733"/>
            <a:ext cx="2700138" cy="1143000"/>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cxnSp>
        <p:nvCxnSpPr>
          <p:cNvPr id="22" name="Straight Connector 21">
            <a:extLst>
              <a:ext uri="{FF2B5EF4-FFF2-40B4-BE49-F238E27FC236}">
                <a16:creationId xmlns:a16="http://schemas.microsoft.com/office/drawing/2014/main" id="{A7C3F08C-B687-009C-382F-4972FADBCF84}"/>
              </a:ext>
            </a:extLst>
          </p:cNvPr>
          <p:cNvCxnSpPr>
            <a:cxnSpLocks/>
            <a:stCxn id="16" idx="2"/>
          </p:cNvCxnSpPr>
          <p:nvPr/>
        </p:nvCxnSpPr>
        <p:spPr>
          <a:xfrm flipH="1">
            <a:off x="3434806" y="4707467"/>
            <a:ext cx="3506715" cy="186266"/>
          </a:xfrm>
          <a:prstGeom prst="line">
            <a:avLst/>
          </a:prstGeom>
          <a:ln w="381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A13DA32-EB57-5B4A-59E3-B522F0D07713}"/>
              </a:ext>
            </a:extLst>
          </p:cNvPr>
          <p:cNvSpPr txBox="1"/>
          <p:nvPr/>
        </p:nvSpPr>
        <p:spPr>
          <a:xfrm>
            <a:off x="4109475" y="4794349"/>
            <a:ext cx="5662640" cy="646331"/>
          </a:xfrm>
          <a:prstGeom prst="rect">
            <a:avLst/>
          </a:prstGeom>
          <a:solidFill>
            <a:schemeClr val="bg1"/>
          </a:solidFill>
          <a:ln w="38100">
            <a:solidFill>
              <a:srgbClr val="C00000"/>
            </a:solidFill>
          </a:ln>
        </p:spPr>
        <p:txBody>
          <a:bodyPr wrap="none" rtlCol="0">
            <a:spAutoFit/>
          </a:bodyPr>
          <a:lstStyle/>
          <a:p>
            <a:r>
              <a:rPr lang="en-US" b="1" dirty="0"/>
              <a:t>At least 5 separate operators with 12 shells,</a:t>
            </a:r>
          </a:p>
          <a:p>
            <a:r>
              <a:rPr lang="en-US" b="1" dirty="0" err="1"/>
              <a:t>Totalling</a:t>
            </a:r>
            <a:r>
              <a:rPr lang="en-US" b="1" dirty="0"/>
              <a:t> nearly 15,000 sats, crammed into ~50 km</a:t>
            </a:r>
          </a:p>
        </p:txBody>
      </p:sp>
    </p:spTree>
    <p:extLst>
      <p:ext uri="{BB962C8B-B14F-4D97-AF65-F5344CB8AC3E}">
        <p14:creationId xmlns:p14="http://schemas.microsoft.com/office/powerpoint/2010/main" val="146512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B6EB-0A9C-4F5A-8D81-6CB8DC369FF9}"/>
              </a:ext>
            </a:extLst>
          </p:cNvPr>
          <p:cNvSpPr>
            <a:spLocks noGrp="1"/>
          </p:cNvSpPr>
          <p:nvPr>
            <p:ph type="title"/>
          </p:nvPr>
        </p:nvSpPr>
        <p:spPr/>
        <p:txBody>
          <a:bodyPr/>
          <a:lstStyle/>
          <a:p>
            <a:r>
              <a:rPr lang="en-US" dirty="0"/>
              <a:t>Scenarios</a:t>
            </a:r>
          </a:p>
        </p:txBody>
      </p:sp>
      <p:sp>
        <p:nvSpPr>
          <p:cNvPr id="10" name="Content Placeholder 4">
            <a:extLst>
              <a:ext uri="{FF2B5EF4-FFF2-40B4-BE49-F238E27FC236}">
                <a16:creationId xmlns:a16="http://schemas.microsoft.com/office/drawing/2014/main" id="{1C9992D5-AF7C-4BA0-A42F-A589F0C1B046}"/>
              </a:ext>
            </a:extLst>
          </p:cNvPr>
          <p:cNvSpPr>
            <a:spLocks noGrp="1"/>
          </p:cNvSpPr>
          <p:nvPr>
            <p:ph sz="quarter" idx="15"/>
          </p:nvPr>
        </p:nvSpPr>
        <p:spPr>
          <a:xfrm>
            <a:off x="334532" y="1125630"/>
            <a:ext cx="5229363" cy="4869727"/>
          </a:xfrm>
        </p:spPr>
        <p:txBody>
          <a:bodyPr vert="horz" lIns="91440" tIns="45720" rIns="91440" bIns="45720" anchor="t"/>
          <a:lstStyle/>
          <a:p>
            <a:pPr marL="179070" indent="-179070"/>
            <a:r>
              <a:rPr lang="en-US" sz="1600" dirty="0"/>
              <a:t>Scenarios are defined by a combination of:</a:t>
            </a:r>
          </a:p>
          <a:p>
            <a:pPr marL="517207" lvl="1" indent="-179070"/>
            <a:r>
              <a:rPr lang="en-US" sz="1400" dirty="0"/>
              <a:t>Future Launch Model (</a:t>
            </a:r>
            <a:r>
              <a:rPr lang="en-US" sz="1400" b="1" dirty="0">
                <a:solidFill>
                  <a:srgbClr val="0070C0"/>
                </a:solidFill>
              </a:rPr>
              <a:t>FLM</a:t>
            </a:r>
            <a:r>
              <a:rPr lang="en-US" sz="1400" dirty="0"/>
              <a:t>) traffic</a:t>
            </a:r>
          </a:p>
          <a:p>
            <a:pPr marL="517207" lvl="1" indent="-179070"/>
            <a:r>
              <a:rPr lang="en-US" sz="1400" dirty="0"/>
              <a:t>PMD method &amp; success rate</a:t>
            </a:r>
          </a:p>
          <a:p>
            <a:pPr marL="517207" lvl="1" indent="-179070"/>
            <a:endParaRPr lang="en-US" sz="1400" dirty="0"/>
          </a:p>
          <a:p>
            <a:pPr marL="179070" indent="-179070"/>
            <a:endParaRPr lang="en-US" sz="1400" dirty="0"/>
          </a:p>
          <a:p>
            <a:pPr marL="179070" indent="-179070"/>
            <a:r>
              <a:rPr lang="en-US" sz="1600" dirty="0"/>
              <a:t>Scenario list constructed to span full range of possible traffic, and explore varying configurations</a:t>
            </a:r>
          </a:p>
          <a:p>
            <a:pPr lvl="1" indent="-226695"/>
            <a:r>
              <a:rPr lang="en-US" sz="1400" dirty="0">
                <a:solidFill>
                  <a:srgbClr val="0070C0"/>
                </a:solidFill>
              </a:rPr>
              <a:t>baseline</a:t>
            </a:r>
            <a:r>
              <a:rPr lang="en-US" sz="1400" dirty="0"/>
              <a:t>:</a:t>
            </a:r>
            <a:r>
              <a:rPr lang="en-US" sz="1400" dirty="0">
                <a:solidFill>
                  <a:srgbClr val="0070C0"/>
                </a:solidFill>
              </a:rPr>
              <a:t> </a:t>
            </a:r>
            <a:r>
              <a:rPr lang="en-US" sz="1400" dirty="0"/>
              <a:t>closely matches initial traffic level, replenished for the simulation duration</a:t>
            </a:r>
          </a:p>
          <a:p>
            <a:pPr lvl="1" indent="-226695"/>
            <a:r>
              <a:rPr lang="en-US" sz="1400" dirty="0">
                <a:solidFill>
                  <a:srgbClr val="0070C0"/>
                </a:solidFill>
              </a:rPr>
              <a:t>background</a:t>
            </a:r>
            <a:r>
              <a:rPr lang="en-US" sz="1400" dirty="0"/>
              <a:t>: excludes LLCs, includes all other traffic</a:t>
            </a:r>
          </a:p>
          <a:p>
            <a:pPr lvl="1" indent="-226695"/>
            <a:r>
              <a:rPr lang="en-US" sz="1400" dirty="0">
                <a:solidFill>
                  <a:srgbClr val="0070C0"/>
                </a:solidFill>
              </a:rPr>
              <a:t>no-</a:t>
            </a:r>
            <a:r>
              <a:rPr lang="en-US" sz="1400" dirty="0" err="1">
                <a:solidFill>
                  <a:srgbClr val="0070C0"/>
                </a:solidFill>
              </a:rPr>
              <a:t>llc</a:t>
            </a:r>
            <a:r>
              <a:rPr lang="en-US" sz="1400" dirty="0"/>
              <a:t>: is a future with no LLC replenishment</a:t>
            </a:r>
          </a:p>
          <a:p>
            <a:pPr lvl="1" indent="-226695"/>
            <a:r>
              <a:rPr lang="en-US" sz="1400" dirty="0">
                <a:solidFill>
                  <a:srgbClr val="0070C0"/>
                </a:solidFill>
              </a:rPr>
              <a:t>fcm-all:</a:t>
            </a:r>
            <a:r>
              <a:rPr lang="en-US" sz="1400" dirty="0"/>
              <a:t> ALL possible LLCs</a:t>
            </a:r>
          </a:p>
          <a:p>
            <a:pPr lvl="1" indent="-226695"/>
            <a:r>
              <a:rPr lang="en-US" sz="1400" dirty="0">
                <a:solidFill>
                  <a:srgbClr val="0070C0"/>
                </a:solidFill>
              </a:rPr>
              <a:t>intermediate-X</a:t>
            </a:r>
            <a:r>
              <a:rPr lang="en-US" sz="1400" dirty="0"/>
              <a:t>: distribution between baseline and fcm-all</a:t>
            </a:r>
          </a:p>
          <a:p>
            <a:pPr lvl="1" indent="-226695"/>
            <a:r>
              <a:rPr lang="en-US" sz="1400" dirty="0">
                <a:solidFill>
                  <a:srgbClr val="0070C0"/>
                </a:solidFill>
              </a:rPr>
              <a:t>lo-leo</a:t>
            </a:r>
            <a:r>
              <a:rPr lang="en-US" sz="1400" dirty="0"/>
              <a:t>/</a:t>
            </a:r>
            <a:r>
              <a:rPr lang="en-US" sz="1400" dirty="0">
                <a:solidFill>
                  <a:srgbClr val="0070C0"/>
                </a:solidFill>
              </a:rPr>
              <a:t>hi-leo</a:t>
            </a:r>
            <a:r>
              <a:rPr lang="en-US" sz="1400" dirty="0"/>
              <a:t>: explore imbalanced altitude distribution</a:t>
            </a:r>
          </a:p>
          <a:p>
            <a:pPr lvl="1" indent="-226695"/>
            <a:r>
              <a:rPr lang="en-US" sz="1400" dirty="0">
                <a:solidFill>
                  <a:srgbClr val="0070C0"/>
                </a:solidFill>
              </a:rPr>
              <a:t>fcm-</a:t>
            </a:r>
            <a:r>
              <a:rPr lang="en-US" sz="1400" dirty="0" err="1">
                <a:solidFill>
                  <a:srgbClr val="0070C0"/>
                </a:solidFill>
              </a:rPr>
              <a:t>llcX</a:t>
            </a:r>
            <a:r>
              <a:rPr lang="en-US" sz="1400" dirty="0"/>
              <a:t>: mimic real-world potential LLCs</a:t>
            </a:r>
          </a:p>
          <a:p>
            <a:pPr lvl="1" indent="-226695"/>
            <a:r>
              <a:rPr lang="en-US" sz="1400" dirty="0">
                <a:solidFill>
                  <a:srgbClr val="0070C0"/>
                </a:solidFill>
              </a:rPr>
              <a:t>proj-X</a:t>
            </a:r>
            <a:r>
              <a:rPr lang="en-US" sz="1400" dirty="0"/>
              <a:t>: likely progressions from baseline to fcm-all</a:t>
            </a:r>
          </a:p>
        </p:txBody>
      </p:sp>
      <p:graphicFrame>
        <p:nvGraphicFramePr>
          <p:cNvPr id="4" name="Table 3">
            <a:extLst>
              <a:ext uri="{FF2B5EF4-FFF2-40B4-BE49-F238E27FC236}">
                <a16:creationId xmlns:a16="http://schemas.microsoft.com/office/drawing/2014/main" id="{961AB92C-BAEF-A017-6BAC-FE2199A5E3D7}"/>
              </a:ext>
            </a:extLst>
          </p:cNvPr>
          <p:cNvGraphicFramePr>
            <a:graphicFrameLocks noGrp="1"/>
          </p:cNvGraphicFramePr>
          <p:nvPr/>
        </p:nvGraphicFramePr>
        <p:xfrm>
          <a:off x="5563897" y="1410734"/>
          <a:ext cx="6375692" cy="4416044"/>
        </p:xfrm>
        <a:graphic>
          <a:graphicData uri="http://schemas.openxmlformats.org/drawingml/2006/table">
            <a:tbl>
              <a:tblPr firstRow="1" firstCol="1" bandRow="1">
                <a:tableStyleId>{5FD0F851-EC5A-4D38-B0AD-8093EC10F338}</a:tableStyleId>
              </a:tblPr>
              <a:tblGrid>
                <a:gridCol w="1101774">
                  <a:extLst>
                    <a:ext uri="{9D8B030D-6E8A-4147-A177-3AD203B41FA5}">
                      <a16:colId xmlns:a16="http://schemas.microsoft.com/office/drawing/2014/main" val="3037970599"/>
                    </a:ext>
                  </a:extLst>
                </a:gridCol>
                <a:gridCol w="2282874">
                  <a:extLst>
                    <a:ext uri="{9D8B030D-6E8A-4147-A177-3AD203B41FA5}">
                      <a16:colId xmlns:a16="http://schemas.microsoft.com/office/drawing/2014/main" val="998704832"/>
                    </a:ext>
                  </a:extLst>
                </a:gridCol>
                <a:gridCol w="744586">
                  <a:extLst>
                    <a:ext uri="{9D8B030D-6E8A-4147-A177-3AD203B41FA5}">
                      <a16:colId xmlns:a16="http://schemas.microsoft.com/office/drawing/2014/main" val="1985848941"/>
                    </a:ext>
                  </a:extLst>
                </a:gridCol>
                <a:gridCol w="719186">
                  <a:extLst>
                    <a:ext uri="{9D8B030D-6E8A-4147-A177-3AD203B41FA5}">
                      <a16:colId xmlns:a16="http://schemas.microsoft.com/office/drawing/2014/main" val="1653320025"/>
                    </a:ext>
                  </a:extLst>
                </a:gridCol>
                <a:gridCol w="779511">
                  <a:extLst>
                    <a:ext uri="{9D8B030D-6E8A-4147-A177-3AD203B41FA5}">
                      <a16:colId xmlns:a16="http://schemas.microsoft.com/office/drawing/2014/main" val="2740526025"/>
                    </a:ext>
                  </a:extLst>
                </a:gridCol>
                <a:gridCol w="747761">
                  <a:extLst>
                    <a:ext uri="{9D8B030D-6E8A-4147-A177-3AD203B41FA5}">
                      <a16:colId xmlns:a16="http://schemas.microsoft.com/office/drawing/2014/main" val="976469061"/>
                    </a:ext>
                  </a:extLst>
                </a:gridCol>
              </a:tblGrid>
              <a:tr h="310158">
                <a:tc>
                  <a:txBody>
                    <a:bodyPr/>
                    <a:lstStyle/>
                    <a:p>
                      <a:pPr marL="0" marR="0" indent="0" algn="l">
                        <a:lnSpc>
                          <a:spcPct val="107000"/>
                        </a:lnSpc>
                        <a:spcBef>
                          <a:spcPts val="0"/>
                        </a:spcBef>
                        <a:spcAft>
                          <a:spcPts val="0"/>
                        </a:spcAft>
                      </a:pPr>
                      <a:r>
                        <a:rPr lang="en-GB" sz="1000" u="none">
                          <a:effectLst/>
                        </a:rPr>
                        <a:t>Scenario Name</a:t>
                      </a:r>
                      <a:endParaRPr lang="en-US" sz="1000" u="none">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LLCs Included</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ctr">
                        <a:lnSpc>
                          <a:spcPct val="107000"/>
                        </a:lnSpc>
                        <a:spcBef>
                          <a:spcPts val="0"/>
                        </a:spcBef>
                        <a:spcAft>
                          <a:spcPts val="0"/>
                        </a:spcAft>
                      </a:pPr>
                      <a:r>
                        <a:rPr lang="en-GB" sz="1000">
                          <a:effectLst/>
                        </a:rPr>
                        <a:t>Total #</a:t>
                      </a:r>
                      <a:endParaRPr lang="en-US" sz="1000">
                        <a:effectLst/>
                      </a:endParaRPr>
                    </a:p>
                    <a:p>
                      <a:pPr marL="0" marR="0" indent="0" algn="ctr">
                        <a:lnSpc>
                          <a:spcPct val="107000"/>
                        </a:lnSpc>
                        <a:spcBef>
                          <a:spcPts val="0"/>
                        </a:spcBef>
                        <a:spcAft>
                          <a:spcPts val="0"/>
                        </a:spcAft>
                      </a:pPr>
                      <a:r>
                        <a:rPr lang="en-GB" sz="1000">
                          <a:effectLst/>
                        </a:rPr>
                        <a:t>FCM Sats</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ctr">
                        <a:lnSpc>
                          <a:spcPct val="107000"/>
                        </a:lnSpc>
                        <a:spcBef>
                          <a:spcPts val="0"/>
                        </a:spcBef>
                        <a:spcAft>
                          <a:spcPts val="0"/>
                        </a:spcAft>
                      </a:pPr>
                      <a:r>
                        <a:rPr lang="en-GB" sz="1000">
                          <a:effectLst/>
                        </a:rPr>
                        <a:t>Low LEO</a:t>
                      </a:r>
                      <a:endParaRPr lang="en-US" sz="1000">
                        <a:effectLst/>
                      </a:endParaRPr>
                    </a:p>
                    <a:p>
                      <a:pPr marL="0" marR="0" indent="0" algn="ctr">
                        <a:lnSpc>
                          <a:spcPct val="107000"/>
                        </a:lnSpc>
                        <a:spcBef>
                          <a:spcPts val="0"/>
                        </a:spcBef>
                        <a:spcAft>
                          <a:spcPts val="0"/>
                        </a:spcAft>
                      </a:pPr>
                      <a:r>
                        <a:rPr lang="en-GB" sz="800">
                          <a:effectLst/>
                        </a:rPr>
                        <a:t>(&lt;600 km)</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ctr">
                        <a:lnSpc>
                          <a:spcPct val="107000"/>
                        </a:lnSpc>
                        <a:spcBef>
                          <a:spcPts val="0"/>
                        </a:spcBef>
                        <a:spcAft>
                          <a:spcPts val="0"/>
                        </a:spcAft>
                      </a:pPr>
                      <a:r>
                        <a:rPr lang="en-GB" sz="1000">
                          <a:effectLst/>
                        </a:rPr>
                        <a:t>Mid LEO</a:t>
                      </a:r>
                      <a:endParaRPr lang="en-US" sz="1000">
                        <a:effectLst/>
                      </a:endParaRPr>
                    </a:p>
                    <a:p>
                      <a:pPr marL="0" marR="0" indent="0" algn="ctr">
                        <a:lnSpc>
                          <a:spcPct val="107000"/>
                        </a:lnSpc>
                        <a:spcBef>
                          <a:spcPts val="0"/>
                        </a:spcBef>
                        <a:spcAft>
                          <a:spcPts val="0"/>
                        </a:spcAft>
                      </a:pPr>
                      <a:r>
                        <a:rPr lang="en-GB" sz="800">
                          <a:effectLst/>
                        </a:rPr>
                        <a:t>(600-800 km)</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ctr">
                        <a:lnSpc>
                          <a:spcPct val="107000"/>
                        </a:lnSpc>
                        <a:spcBef>
                          <a:spcPts val="0"/>
                        </a:spcBef>
                        <a:spcAft>
                          <a:spcPts val="0"/>
                        </a:spcAft>
                      </a:pPr>
                      <a:r>
                        <a:rPr lang="en-GB" sz="1000">
                          <a:effectLst/>
                        </a:rPr>
                        <a:t>High LEO</a:t>
                      </a:r>
                      <a:endParaRPr lang="en-US" sz="1000">
                        <a:effectLst/>
                      </a:endParaRPr>
                    </a:p>
                    <a:p>
                      <a:pPr marL="0" marR="0" indent="0" algn="ctr">
                        <a:lnSpc>
                          <a:spcPct val="107000"/>
                        </a:lnSpc>
                        <a:spcBef>
                          <a:spcPts val="0"/>
                        </a:spcBef>
                        <a:spcAft>
                          <a:spcPts val="0"/>
                        </a:spcAft>
                      </a:pPr>
                      <a:r>
                        <a:rPr lang="en-GB" sz="800">
                          <a:effectLst/>
                        </a:rPr>
                        <a:t>(&gt;800 km)</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extLst>
                  <a:ext uri="{0D108BD9-81ED-4DB2-BD59-A6C34878D82A}">
                    <a16:rowId xmlns:a16="http://schemas.microsoft.com/office/drawing/2014/main" val="3071461829"/>
                  </a:ext>
                </a:extLst>
              </a:tr>
              <a:tr h="149673">
                <a:tc>
                  <a:txBody>
                    <a:bodyPr/>
                    <a:lstStyle/>
                    <a:p>
                      <a:pPr marL="0" marR="0" indent="0" algn="l">
                        <a:lnSpc>
                          <a:spcPct val="107000"/>
                        </a:lnSpc>
                        <a:spcBef>
                          <a:spcPts val="0"/>
                        </a:spcBef>
                        <a:spcAft>
                          <a:spcPts val="0"/>
                        </a:spcAft>
                      </a:pPr>
                      <a:r>
                        <a:rPr lang="en-GB" sz="1000">
                          <a:effectLst/>
                        </a:rPr>
                        <a:t>background</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minus some current systems</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751316625"/>
                  </a:ext>
                </a:extLst>
              </a:tr>
              <a:tr h="149673">
                <a:tc>
                  <a:txBody>
                    <a:bodyPr/>
                    <a:lstStyle/>
                    <a:p>
                      <a:pPr marL="0" marR="0" indent="0" algn="l">
                        <a:lnSpc>
                          <a:spcPct val="107000"/>
                        </a:lnSpc>
                        <a:spcBef>
                          <a:spcPts val="0"/>
                        </a:spcBef>
                        <a:spcAft>
                          <a:spcPts val="0"/>
                        </a:spcAft>
                      </a:pPr>
                      <a:r>
                        <a:rPr lang="en-GB" sz="1000">
                          <a:effectLst/>
                        </a:rPr>
                        <a:t>no-</a:t>
                      </a:r>
                      <a:r>
                        <a:rPr lang="en-GB" sz="1000" err="1">
                          <a:effectLst/>
                        </a:rPr>
                        <a:t>llc</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with no replenishment </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1628804345"/>
                  </a:ext>
                </a:extLst>
              </a:tr>
              <a:tr h="149673">
                <a:tc>
                  <a:txBody>
                    <a:bodyPr/>
                    <a:lstStyle/>
                    <a:p>
                      <a:pPr marL="0" marR="0" indent="0" algn="l">
                        <a:lnSpc>
                          <a:spcPct val="107000"/>
                        </a:lnSpc>
                        <a:spcBef>
                          <a:spcPts val="0"/>
                        </a:spcBef>
                        <a:spcAft>
                          <a:spcPts val="0"/>
                        </a:spcAft>
                      </a:pPr>
                      <a:r>
                        <a:rPr lang="en-GB" sz="1000">
                          <a:effectLst/>
                        </a:rPr>
                        <a:t>baseline</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LO-I + HI-N</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5124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3360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1764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819298414"/>
                  </a:ext>
                </a:extLst>
              </a:tr>
              <a:tr h="149673">
                <a:tc>
                  <a:txBody>
                    <a:bodyPr/>
                    <a:lstStyle/>
                    <a:p>
                      <a:pPr marL="0" marR="0" indent="0" algn="l">
                        <a:lnSpc>
                          <a:spcPct val="107000"/>
                        </a:lnSpc>
                        <a:spcBef>
                          <a:spcPts val="0"/>
                        </a:spcBef>
                        <a:spcAft>
                          <a:spcPts val="0"/>
                        </a:spcAft>
                      </a:pPr>
                      <a:r>
                        <a:rPr lang="en-GB" sz="1000">
                          <a:effectLst/>
                        </a:rPr>
                        <a:t>intermediate-0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+ 2 LO</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11844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10080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1764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72560340"/>
                  </a:ext>
                </a:extLst>
              </a:tr>
              <a:tr h="149673">
                <a:tc>
                  <a:txBody>
                    <a:bodyPr/>
                    <a:lstStyle/>
                    <a:p>
                      <a:pPr marL="0" marR="0" indent="0" algn="l">
                        <a:lnSpc>
                          <a:spcPct val="107000"/>
                        </a:lnSpc>
                        <a:spcBef>
                          <a:spcPts val="0"/>
                        </a:spcBef>
                        <a:spcAft>
                          <a:spcPts val="0"/>
                        </a:spcAft>
                      </a:pPr>
                      <a:r>
                        <a:rPr lang="en-GB" sz="1000">
                          <a:effectLst/>
                        </a:rPr>
                        <a:t>intermediate-1</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+ 4 LO, 2 MID, 3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19135</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12800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3060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3275</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269944253"/>
                  </a:ext>
                </a:extLst>
              </a:tr>
              <a:tr h="149673">
                <a:tc>
                  <a:txBody>
                    <a:bodyPr/>
                    <a:lstStyle/>
                    <a:p>
                      <a:pPr marL="0" marR="0" indent="0" algn="l">
                        <a:lnSpc>
                          <a:spcPct val="107000"/>
                        </a:lnSpc>
                        <a:spcBef>
                          <a:spcPts val="0"/>
                        </a:spcBef>
                        <a:spcAft>
                          <a:spcPts val="0"/>
                        </a:spcAft>
                      </a:pPr>
                      <a:r>
                        <a:rPr lang="en-GB" sz="1000">
                          <a:effectLst/>
                        </a:rPr>
                        <a:t>intermediate-2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+ 4 LO, 1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23172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18960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144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4068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725433464"/>
                  </a:ext>
                </a:extLst>
              </a:tr>
              <a:tr h="149673">
                <a:tc>
                  <a:txBody>
                    <a:bodyPr/>
                    <a:lstStyle/>
                    <a:p>
                      <a:pPr marL="0" marR="0" indent="0" algn="l">
                        <a:lnSpc>
                          <a:spcPct val="107000"/>
                        </a:lnSpc>
                        <a:spcBef>
                          <a:spcPts val="0"/>
                        </a:spcBef>
                        <a:spcAft>
                          <a:spcPts val="0"/>
                        </a:spcAft>
                      </a:pPr>
                      <a:r>
                        <a:rPr lang="en-GB" sz="1000">
                          <a:effectLst/>
                        </a:rPr>
                        <a:t>intermediate-3</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+ 6 LO, 5 MID, 4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31211</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20772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5000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5439</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4083821040"/>
                  </a:ext>
                </a:extLst>
              </a:tr>
              <a:tr h="149673">
                <a:tc>
                  <a:txBody>
                    <a:bodyPr/>
                    <a:lstStyle/>
                    <a:p>
                      <a:pPr marL="0" marR="0" indent="0" algn="l">
                        <a:lnSpc>
                          <a:spcPct val="107000"/>
                        </a:lnSpc>
                        <a:spcBef>
                          <a:spcPts val="0"/>
                        </a:spcBef>
                        <a:spcAft>
                          <a:spcPts val="0"/>
                        </a:spcAft>
                      </a:pPr>
                      <a:r>
                        <a:rPr lang="en-GB" sz="1000">
                          <a:effectLst/>
                        </a:rPr>
                        <a:t>intermediate-4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+ 6 LO, 6 MID, 5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31995</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19840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5820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6335</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3312206110"/>
                  </a:ext>
                </a:extLst>
              </a:tr>
              <a:tr h="149673">
                <a:tc>
                  <a:txBody>
                    <a:bodyPr/>
                    <a:lstStyle/>
                    <a:p>
                      <a:pPr marL="0" marR="0" indent="0" algn="l">
                        <a:lnSpc>
                          <a:spcPct val="107000"/>
                        </a:lnSpc>
                        <a:spcBef>
                          <a:spcPts val="0"/>
                        </a:spcBef>
                        <a:spcAft>
                          <a:spcPts val="0"/>
                        </a:spcAft>
                      </a:pPr>
                      <a:r>
                        <a:rPr lang="en-GB" sz="1000">
                          <a:effectLst/>
                        </a:rPr>
                        <a:t>intermediate-5</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+ 5 LO, 4 MID, 6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32083</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20068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5852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6163</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3594404761"/>
                  </a:ext>
                </a:extLst>
              </a:tr>
              <a:tr h="149673">
                <a:tc>
                  <a:txBody>
                    <a:bodyPr/>
                    <a:lstStyle/>
                    <a:p>
                      <a:pPr marL="0" marR="0" indent="0" algn="l">
                        <a:lnSpc>
                          <a:spcPct val="107000"/>
                        </a:lnSpc>
                        <a:spcBef>
                          <a:spcPts val="0"/>
                        </a:spcBef>
                        <a:spcAft>
                          <a:spcPts val="0"/>
                        </a:spcAft>
                      </a:pPr>
                      <a:r>
                        <a:rPr lang="en-GB" sz="1000">
                          <a:effectLst/>
                        </a:rPr>
                        <a:t>intermediate-6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+ 6 LO, 1 MID, 2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36360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29520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468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6372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371729724"/>
                  </a:ext>
                </a:extLst>
              </a:tr>
              <a:tr h="149673">
                <a:tc>
                  <a:txBody>
                    <a:bodyPr/>
                    <a:lstStyle/>
                    <a:p>
                      <a:pPr marL="0" marR="0" indent="0" algn="l">
                        <a:lnSpc>
                          <a:spcPct val="107000"/>
                        </a:lnSpc>
                        <a:spcBef>
                          <a:spcPts val="0"/>
                        </a:spcBef>
                        <a:spcAft>
                          <a:spcPts val="0"/>
                        </a:spcAft>
                      </a:pPr>
                      <a:r>
                        <a:rPr lang="en-GB" sz="1000">
                          <a:effectLst/>
                        </a:rPr>
                        <a:t>intermediate-7</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+ 8 LO, 7 MID, 7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44163</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28720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5964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9479</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3801943523"/>
                  </a:ext>
                </a:extLst>
              </a:tr>
              <a:tr h="149673">
                <a:tc>
                  <a:txBody>
                    <a:bodyPr/>
                    <a:lstStyle/>
                    <a:p>
                      <a:pPr marL="0" marR="0" indent="0" algn="l">
                        <a:lnSpc>
                          <a:spcPct val="107000"/>
                        </a:lnSpc>
                        <a:spcBef>
                          <a:spcPts val="0"/>
                        </a:spcBef>
                        <a:spcAft>
                          <a:spcPts val="0"/>
                        </a:spcAft>
                      </a:pPr>
                      <a:r>
                        <a:rPr lang="en-GB" sz="1000">
                          <a:effectLst/>
                        </a:rPr>
                        <a:t>intermediate-8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+ 9 LO, 6 MID, 7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50206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34384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6222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9600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627906853"/>
                  </a:ext>
                </a:extLst>
              </a:tr>
              <a:tr h="149673">
                <a:tc>
                  <a:txBody>
                    <a:bodyPr/>
                    <a:lstStyle/>
                    <a:p>
                      <a:pPr marL="0" marR="0" indent="0" algn="l">
                        <a:lnSpc>
                          <a:spcPct val="107000"/>
                        </a:lnSpc>
                        <a:spcBef>
                          <a:spcPts val="0"/>
                        </a:spcBef>
                        <a:spcAft>
                          <a:spcPts val="0"/>
                        </a:spcAft>
                      </a:pPr>
                      <a:r>
                        <a:rPr lang="en-GB" sz="1000">
                          <a:effectLst/>
                        </a:rPr>
                        <a:t>intermediate-9</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+ 10 LO, 8 MID, 10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55415</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35492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7416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12507</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1633774114"/>
                  </a:ext>
                </a:extLst>
              </a:tr>
              <a:tr h="149673">
                <a:tc>
                  <a:txBody>
                    <a:bodyPr/>
                    <a:lstStyle/>
                    <a:p>
                      <a:pPr marL="0" marR="0" indent="0" algn="l">
                        <a:lnSpc>
                          <a:spcPct val="107000"/>
                        </a:lnSpc>
                        <a:spcBef>
                          <a:spcPts val="0"/>
                        </a:spcBef>
                        <a:spcAft>
                          <a:spcPts val="0"/>
                        </a:spcAft>
                      </a:pPr>
                      <a:r>
                        <a:rPr lang="en-GB" sz="1000">
                          <a:effectLst/>
                        </a:rPr>
                        <a:t>intermediate-10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+ 9 LO, 8 MID, 10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62760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40804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6386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15570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3462418766"/>
                  </a:ext>
                </a:extLst>
              </a:tr>
              <a:tr h="149673">
                <a:tc>
                  <a:txBody>
                    <a:bodyPr/>
                    <a:lstStyle/>
                    <a:p>
                      <a:pPr marL="0" marR="0" indent="0" algn="l">
                        <a:lnSpc>
                          <a:spcPct val="107000"/>
                        </a:lnSpc>
                        <a:spcBef>
                          <a:spcPts val="0"/>
                        </a:spcBef>
                        <a:spcAft>
                          <a:spcPts val="0"/>
                        </a:spcAft>
                      </a:pPr>
                      <a:r>
                        <a:rPr lang="en-GB" sz="1000">
                          <a:effectLst/>
                        </a:rPr>
                        <a:t>intermediate-11</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+ 10 LO, 13 MID, 14 HI</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69038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39828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12140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17070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446779536"/>
                  </a:ext>
                </a:extLst>
              </a:tr>
              <a:tr h="149673">
                <a:tc>
                  <a:txBody>
                    <a:bodyPr/>
                    <a:lstStyle/>
                    <a:p>
                      <a:pPr marL="0" marR="0" indent="0" algn="l">
                        <a:lnSpc>
                          <a:spcPct val="107000"/>
                        </a:lnSpc>
                        <a:spcBef>
                          <a:spcPts val="0"/>
                        </a:spcBef>
                        <a:spcAft>
                          <a:spcPts val="0"/>
                        </a:spcAft>
                      </a:pPr>
                      <a:r>
                        <a:rPr lang="en-GB" sz="1000">
                          <a:effectLst/>
                        </a:rPr>
                        <a:t>fcm-all</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all proposed LLCs</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76606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45668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12140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18798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150364847"/>
                  </a:ext>
                </a:extLst>
              </a:tr>
              <a:tr h="149673">
                <a:tc>
                  <a:txBody>
                    <a:bodyPr/>
                    <a:lstStyle/>
                    <a:p>
                      <a:pPr marL="0" marR="0" indent="0" algn="l">
                        <a:lnSpc>
                          <a:spcPct val="107000"/>
                        </a:lnSpc>
                        <a:spcBef>
                          <a:spcPts val="0"/>
                        </a:spcBef>
                        <a:spcAft>
                          <a:spcPts val="0"/>
                        </a:spcAft>
                      </a:pPr>
                      <a:r>
                        <a:rPr lang="en-GB" sz="1000">
                          <a:effectLst/>
                        </a:rPr>
                        <a:t>lo-leo</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all LO and MID LLCs</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59572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45668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12140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1764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631210110"/>
                  </a:ext>
                </a:extLst>
              </a:tr>
              <a:tr h="149673">
                <a:tc>
                  <a:txBody>
                    <a:bodyPr/>
                    <a:lstStyle/>
                    <a:p>
                      <a:pPr marL="0" marR="0" indent="0" algn="l">
                        <a:lnSpc>
                          <a:spcPct val="107000"/>
                        </a:lnSpc>
                        <a:spcBef>
                          <a:spcPts val="0"/>
                        </a:spcBef>
                        <a:spcAft>
                          <a:spcPts val="0"/>
                        </a:spcAft>
                      </a:pPr>
                      <a:r>
                        <a:rPr lang="en-GB" sz="1000">
                          <a:effectLst/>
                        </a:rPr>
                        <a:t>lo-leo-half</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½ of all LO &amp; MID LLCs</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36392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27812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6816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1764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602151112"/>
                  </a:ext>
                </a:extLst>
              </a:tr>
              <a:tr h="149673">
                <a:tc>
                  <a:txBody>
                    <a:bodyPr/>
                    <a:lstStyle/>
                    <a:p>
                      <a:pPr marL="0" marR="0" indent="0" algn="l">
                        <a:lnSpc>
                          <a:spcPct val="107000"/>
                        </a:lnSpc>
                        <a:spcBef>
                          <a:spcPts val="0"/>
                        </a:spcBef>
                        <a:spcAft>
                          <a:spcPts val="0"/>
                        </a:spcAft>
                      </a:pPr>
                      <a:r>
                        <a:rPr lang="en-GB" sz="1000">
                          <a:effectLst/>
                        </a:rPr>
                        <a:t>hi-leo</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all HI LLCs</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28878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10080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18798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020936751"/>
                  </a:ext>
                </a:extLst>
              </a:tr>
              <a:tr h="149673">
                <a:tc>
                  <a:txBody>
                    <a:bodyPr/>
                    <a:lstStyle/>
                    <a:p>
                      <a:pPr marL="0" marR="0" indent="0" algn="l">
                        <a:lnSpc>
                          <a:spcPct val="107000"/>
                        </a:lnSpc>
                        <a:spcBef>
                          <a:spcPts val="0"/>
                        </a:spcBef>
                        <a:spcAft>
                          <a:spcPts val="0"/>
                        </a:spcAft>
                      </a:pPr>
                      <a:r>
                        <a:rPr lang="en-GB" sz="1000">
                          <a:effectLst/>
                        </a:rPr>
                        <a:t>hi-leo-half</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½ of all HI LLCs</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20672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10080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10592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882425992"/>
                  </a:ext>
                </a:extLst>
              </a:tr>
              <a:tr h="149673">
                <a:tc>
                  <a:txBody>
                    <a:bodyPr/>
                    <a:lstStyle/>
                    <a:p>
                      <a:pPr marL="0" marR="0" indent="0" algn="l">
                        <a:lnSpc>
                          <a:spcPct val="107000"/>
                        </a:lnSpc>
                        <a:spcBef>
                          <a:spcPts val="0"/>
                        </a:spcBef>
                        <a:spcAft>
                          <a:spcPts val="0"/>
                        </a:spcAft>
                      </a:pPr>
                      <a:r>
                        <a:rPr lang="en-GB" sz="1000">
                          <a:effectLst/>
                        </a:rPr>
                        <a:t>fcm-llc1</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LO-ABCDJK + MID-AC </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31752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29520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468</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1764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961542113"/>
                  </a:ext>
                </a:extLst>
              </a:tr>
              <a:tr h="149673">
                <a:tc>
                  <a:txBody>
                    <a:bodyPr/>
                    <a:lstStyle/>
                    <a:p>
                      <a:pPr marL="0" marR="0" indent="0" algn="l">
                        <a:lnSpc>
                          <a:spcPct val="107000"/>
                        </a:lnSpc>
                        <a:spcBef>
                          <a:spcPts val="0"/>
                        </a:spcBef>
                        <a:spcAft>
                          <a:spcPts val="0"/>
                        </a:spcAft>
                      </a:pPr>
                      <a:r>
                        <a:rPr lang="en-GB" sz="1000">
                          <a:effectLst/>
                        </a:rPr>
                        <a:t>fcm-llc2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HI-LM</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9732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3360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6372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715614650"/>
                  </a:ext>
                </a:extLst>
              </a:tr>
              <a:tr h="149673">
                <a:tc>
                  <a:txBody>
                    <a:bodyPr/>
                    <a:lstStyle/>
                    <a:p>
                      <a:pPr marL="0" marR="0" indent="0" algn="l">
                        <a:lnSpc>
                          <a:spcPct val="107000"/>
                        </a:lnSpc>
                        <a:spcBef>
                          <a:spcPts val="0"/>
                        </a:spcBef>
                        <a:spcAft>
                          <a:spcPts val="0"/>
                        </a:spcAft>
                      </a:pPr>
                      <a:r>
                        <a:rPr lang="en-GB" sz="1000">
                          <a:effectLst/>
                        </a:rPr>
                        <a:t>fcm-llc3</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LO-L + MID-BDEF</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9662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4144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3754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1764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55740236"/>
                  </a:ext>
                </a:extLst>
              </a:tr>
              <a:tr h="149673">
                <a:tc>
                  <a:txBody>
                    <a:bodyPr/>
                    <a:lstStyle/>
                    <a:p>
                      <a:pPr marL="0" marR="0" indent="0" algn="l">
                        <a:lnSpc>
                          <a:spcPct val="107000"/>
                        </a:lnSpc>
                        <a:spcBef>
                          <a:spcPts val="0"/>
                        </a:spcBef>
                        <a:spcAft>
                          <a:spcPts val="0"/>
                        </a:spcAft>
                      </a:pPr>
                      <a:r>
                        <a:rPr lang="en-GB" sz="1000">
                          <a:effectLst/>
                        </a:rPr>
                        <a:t>fcm-llc4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LO-EFG + MID-KL</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18744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14644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2336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1764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1533385653"/>
                  </a:ext>
                </a:extLst>
              </a:tr>
              <a:tr h="149673">
                <a:tc>
                  <a:txBody>
                    <a:bodyPr/>
                    <a:lstStyle/>
                    <a:p>
                      <a:pPr marL="0" marR="0" indent="0" algn="l">
                        <a:lnSpc>
                          <a:spcPct val="107000"/>
                        </a:lnSpc>
                        <a:spcBef>
                          <a:spcPts val="0"/>
                        </a:spcBef>
                        <a:spcAft>
                          <a:spcPts val="0"/>
                        </a:spcAft>
                      </a:pPr>
                      <a:r>
                        <a:rPr lang="en-GB" sz="1000">
                          <a:effectLst/>
                        </a:rPr>
                        <a:t>fcm-llc5</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HI-ABQR</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6912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3360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3552</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212790754"/>
                  </a:ext>
                </a:extLst>
              </a:tr>
              <a:tr h="149673">
                <a:tc>
                  <a:txBody>
                    <a:bodyPr/>
                    <a:lstStyle/>
                    <a:p>
                      <a:pPr marL="0" marR="0" indent="0" algn="l">
                        <a:lnSpc>
                          <a:spcPct val="107000"/>
                        </a:lnSpc>
                        <a:spcBef>
                          <a:spcPts val="0"/>
                        </a:spcBef>
                        <a:spcAft>
                          <a:spcPts val="0"/>
                        </a:spcAft>
                      </a:pPr>
                      <a:r>
                        <a:rPr lang="en-GB" sz="1000">
                          <a:effectLst/>
                        </a:rPr>
                        <a:t>fcm-llc6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a:effectLst/>
                        </a:rPr>
                        <a:t>baseline + MID-GHJ + HI-DEF</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10794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3360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3564</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3870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3358095513"/>
                  </a:ext>
                </a:extLst>
              </a:tr>
              <a:tr h="149673">
                <a:tc>
                  <a:txBody>
                    <a:bodyPr/>
                    <a:lstStyle/>
                    <a:p>
                      <a:pPr marL="0" marR="0" indent="0" algn="l">
                        <a:lnSpc>
                          <a:spcPct val="107000"/>
                        </a:lnSpc>
                        <a:spcBef>
                          <a:spcPts val="0"/>
                        </a:spcBef>
                        <a:spcAft>
                          <a:spcPts val="0"/>
                        </a:spcAft>
                      </a:pPr>
                      <a:r>
                        <a:rPr lang="en-GB" sz="1000">
                          <a:effectLst/>
                        </a:rPr>
                        <a:t>fcm-llc7</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l">
                        <a:lnSpc>
                          <a:spcPct val="107000"/>
                        </a:lnSpc>
                        <a:spcBef>
                          <a:spcPts val="0"/>
                        </a:spcBef>
                        <a:spcAft>
                          <a:spcPts val="0"/>
                        </a:spcAft>
                      </a:pPr>
                      <a:r>
                        <a:rPr lang="en-GB" sz="1000" dirty="0">
                          <a:effectLst/>
                        </a:rPr>
                        <a:t>baseline + LO-HMN + HI-GHIJ</a:t>
                      </a:r>
                      <a:endParaRPr lang="en-US" sz="1000" dirty="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tc>
                <a:tc>
                  <a:txBody>
                    <a:bodyPr/>
                    <a:lstStyle/>
                    <a:p>
                      <a:pPr marL="0" marR="0" indent="0" algn="r">
                        <a:lnSpc>
                          <a:spcPct val="107000"/>
                        </a:lnSpc>
                        <a:spcBef>
                          <a:spcPts val="0"/>
                        </a:spcBef>
                        <a:spcAft>
                          <a:spcPts val="0"/>
                        </a:spcAft>
                      </a:pPr>
                      <a:r>
                        <a:rPr lang="en-GB" sz="1000">
                          <a:effectLst/>
                        </a:rPr>
                        <a:t>18116</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9440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a:effectLst/>
                        </a:rPr>
                        <a:t>0</a:t>
                      </a:r>
                      <a:endParaRPr lang="en-US" sz="100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tc>
                  <a:txBody>
                    <a:bodyPr/>
                    <a:lstStyle/>
                    <a:p>
                      <a:pPr marL="0" marR="0" indent="0" algn="r">
                        <a:lnSpc>
                          <a:spcPct val="107000"/>
                        </a:lnSpc>
                        <a:spcBef>
                          <a:spcPts val="0"/>
                        </a:spcBef>
                        <a:spcAft>
                          <a:spcPts val="0"/>
                        </a:spcAft>
                      </a:pPr>
                      <a:r>
                        <a:rPr lang="en-GB" sz="1000" dirty="0">
                          <a:effectLst/>
                        </a:rPr>
                        <a:t>8676</a:t>
                      </a:r>
                      <a:r>
                        <a:rPr lang="en-GB" sz="800" dirty="0">
                          <a:effectLst/>
                        </a:rPr>
                        <a:t> </a:t>
                      </a:r>
                      <a:endParaRPr lang="en-US" sz="1000" dirty="0">
                        <a:effectLst/>
                        <a:latin typeface="Times New Roman" panose="02020603050405020304" pitchFamily="18" charset="0"/>
                        <a:ea typeface="PMingLiU" panose="02020500000000000000" pitchFamily="18" charset="-120"/>
                        <a:cs typeface="Arial" panose="020B0604020202020204" pitchFamily="34" charset="0"/>
                      </a:endParaRPr>
                    </a:p>
                  </a:txBody>
                  <a:tcPr marL="67493" marR="67493" marT="0" marB="0" anchor="ctr"/>
                </a:tc>
                <a:extLst>
                  <a:ext uri="{0D108BD9-81ED-4DB2-BD59-A6C34878D82A}">
                    <a16:rowId xmlns:a16="http://schemas.microsoft.com/office/drawing/2014/main" val="2213272269"/>
                  </a:ext>
                </a:extLst>
              </a:tr>
            </a:tbl>
          </a:graphicData>
        </a:graphic>
      </p:graphicFrame>
      <p:sp>
        <p:nvSpPr>
          <p:cNvPr id="5" name="Text Placeholder 7">
            <a:extLst>
              <a:ext uri="{FF2B5EF4-FFF2-40B4-BE49-F238E27FC236}">
                <a16:creationId xmlns:a16="http://schemas.microsoft.com/office/drawing/2014/main" id="{C425417A-1699-740E-BDA4-A4C0DABE417E}"/>
              </a:ext>
            </a:extLst>
          </p:cNvPr>
          <p:cNvSpPr>
            <a:spLocks noGrp="1"/>
          </p:cNvSpPr>
          <p:nvPr>
            <p:ph type="body" sz="quarter" idx="16"/>
          </p:nvPr>
        </p:nvSpPr>
        <p:spPr>
          <a:xfrm>
            <a:off x="304800" y="614874"/>
            <a:ext cx="10546080" cy="522851"/>
          </a:xfrm>
        </p:spPr>
        <p:txBody>
          <a:bodyPr/>
          <a:lstStyle/>
          <a:p>
            <a:r>
              <a:rPr lang="en-US" dirty="0"/>
              <a:t>Previous Study – Initially presented with ~270 scenarios</a:t>
            </a:r>
          </a:p>
        </p:txBody>
      </p:sp>
    </p:spTree>
    <p:extLst>
      <p:ext uri="{BB962C8B-B14F-4D97-AF65-F5344CB8AC3E}">
        <p14:creationId xmlns:p14="http://schemas.microsoft.com/office/powerpoint/2010/main" val="37921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E65A-0CCF-1311-4E52-6C91B97FF756}"/>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F5DD115-4557-E03F-CE9F-6F569FA4F429}"/>
              </a:ext>
            </a:extLst>
          </p:cNvPr>
          <p:cNvSpPr/>
          <p:nvPr/>
        </p:nvSpPr>
        <p:spPr>
          <a:xfrm>
            <a:off x="6228551" y="1198580"/>
            <a:ext cx="5635690" cy="4759223"/>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86C062D-55C8-C68C-AEBE-4B9071AC5C88}"/>
              </a:ext>
            </a:extLst>
          </p:cNvPr>
          <p:cNvSpPr>
            <a:spLocks noGrp="1"/>
          </p:cNvSpPr>
          <p:nvPr>
            <p:ph sz="quarter" idx="15"/>
          </p:nvPr>
        </p:nvSpPr>
        <p:spPr>
          <a:xfrm>
            <a:off x="304796" y="1177272"/>
            <a:ext cx="6513945" cy="5480887"/>
          </a:xfrm>
        </p:spPr>
        <p:txBody>
          <a:bodyPr numCol="1"/>
          <a:lstStyle/>
          <a:p>
            <a:r>
              <a:rPr lang="en-US" sz="1200" b="1" dirty="0"/>
              <a:t>Single parameter accounts for the rate of uncontrolled mass left on orbit</a:t>
            </a:r>
          </a:p>
          <a:p>
            <a:r>
              <a:rPr lang="en-US" sz="1200" b="1" dirty="0"/>
              <a:t>Correlates “level of activity” to operational effects</a:t>
            </a:r>
          </a:p>
          <a:p>
            <a:pPr lvl="1"/>
            <a:r>
              <a:rPr lang="en-US" sz="1200" dirty="0">
                <a:solidFill>
                  <a:srgbClr val="0070C0"/>
                </a:solidFill>
              </a:rPr>
              <a:t>Rate of on-orbit collisions over time</a:t>
            </a:r>
          </a:p>
          <a:p>
            <a:pPr lvl="1"/>
            <a:r>
              <a:rPr lang="en-US" sz="1200" dirty="0">
                <a:solidFill>
                  <a:srgbClr val="0070C0"/>
                </a:solidFill>
              </a:rPr>
              <a:t>Debris fragment count over time</a:t>
            </a:r>
          </a:p>
          <a:p>
            <a:pPr lvl="1"/>
            <a:r>
              <a:rPr lang="en-US" sz="1200" dirty="0">
                <a:solidFill>
                  <a:srgbClr val="0070C0"/>
                </a:solidFill>
              </a:rPr>
              <a:t>Change in operational satellite conjunction/COLA rates</a:t>
            </a:r>
          </a:p>
          <a:p>
            <a:pPr lvl="1"/>
            <a:r>
              <a:rPr lang="en-US" sz="1200" dirty="0">
                <a:solidFill>
                  <a:srgbClr val="0070C0"/>
                </a:solidFill>
              </a:rPr>
              <a:t>Change in satellite loss rate due to small debris collisions</a:t>
            </a:r>
          </a:p>
          <a:p>
            <a:r>
              <a:rPr lang="en-US" sz="1200" b="1" dirty="0"/>
              <a:t>Metric can compare relative differences between scenarios</a:t>
            </a:r>
          </a:p>
          <a:p>
            <a:r>
              <a:rPr lang="en-US" sz="1200" b="1" dirty="0"/>
              <a:t>Exponential formula uses lifetime as proxy for nonlinear altitude effects</a:t>
            </a:r>
            <a:endParaRPr lang="en-US" sz="2000" dirty="0"/>
          </a:p>
        </p:txBody>
      </p:sp>
      <p:sp>
        <p:nvSpPr>
          <p:cNvPr id="2" name="Title 1">
            <a:extLst>
              <a:ext uri="{FF2B5EF4-FFF2-40B4-BE49-F238E27FC236}">
                <a16:creationId xmlns:a16="http://schemas.microsoft.com/office/drawing/2014/main" id="{27CA8496-7725-C439-6BD3-1A1B09B95AF9}"/>
              </a:ext>
            </a:extLst>
          </p:cNvPr>
          <p:cNvSpPr>
            <a:spLocks noGrp="1"/>
          </p:cNvSpPr>
          <p:nvPr>
            <p:ph type="title"/>
          </p:nvPr>
        </p:nvSpPr>
        <p:spPr/>
        <p:txBody>
          <a:bodyPr/>
          <a:lstStyle/>
          <a:p>
            <a:r>
              <a:rPr lang="en-US" dirty="0"/>
              <a:t>Uncontrolled Mass Per Year (UMPY)</a:t>
            </a:r>
          </a:p>
        </p:txBody>
      </p:sp>
      <p:sp>
        <p:nvSpPr>
          <p:cNvPr id="42" name="Text Placeholder 2">
            <a:extLst>
              <a:ext uri="{FF2B5EF4-FFF2-40B4-BE49-F238E27FC236}">
                <a16:creationId xmlns:a16="http://schemas.microsoft.com/office/drawing/2014/main" id="{74266A45-E92B-0EB2-CEC9-FFB2C6249C3A}"/>
              </a:ext>
            </a:extLst>
          </p:cNvPr>
          <p:cNvSpPr>
            <a:spLocks noGrp="1"/>
          </p:cNvSpPr>
          <p:nvPr>
            <p:ph type="body" sz="quarter" idx="16"/>
          </p:nvPr>
        </p:nvSpPr>
        <p:spPr>
          <a:xfrm>
            <a:off x="304800" y="614874"/>
            <a:ext cx="10546080" cy="522851"/>
          </a:xfrm>
        </p:spPr>
        <p:txBody>
          <a:bodyPr/>
          <a:lstStyle/>
          <a:p>
            <a:r>
              <a:rPr lang="en-US" dirty="0"/>
              <a:t>Plotting the multiverse</a:t>
            </a:r>
          </a:p>
        </p:txBody>
      </p:sp>
      <p:grpSp>
        <p:nvGrpSpPr>
          <p:cNvPr id="9" name="Group 8">
            <a:extLst>
              <a:ext uri="{FF2B5EF4-FFF2-40B4-BE49-F238E27FC236}">
                <a16:creationId xmlns:a16="http://schemas.microsoft.com/office/drawing/2014/main" id="{CA5FF3FD-535F-43AE-D463-FE87CE9864AD}"/>
              </a:ext>
            </a:extLst>
          </p:cNvPr>
          <p:cNvGrpSpPr/>
          <p:nvPr/>
        </p:nvGrpSpPr>
        <p:grpSpPr>
          <a:xfrm>
            <a:off x="790906" y="3098915"/>
            <a:ext cx="4969964" cy="3171251"/>
            <a:chOff x="1019449" y="2925535"/>
            <a:chExt cx="4969964" cy="3171251"/>
          </a:xfrm>
        </p:grpSpPr>
        <p:pic>
          <p:nvPicPr>
            <p:cNvPr id="4" name="Picture 3">
              <a:extLst>
                <a:ext uri="{FF2B5EF4-FFF2-40B4-BE49-F238E27FC236}">
                  <a16:creationId xmlns:a16="http://schemas.microsoft.com/office/drawing/2014/main" id="{B0F76AD4-BD26-7CDB-D6A4-597A632F6966}"/>
                </a:ext>
              </a:extLst>
            </p:cNvPr>
            <p:cNvPicPr>
              <a:picLocks noChangeAspect="1"/>
            </p:cNvPicPr>
            <p:nvPr/>
          </p:nvPicPr>
          <p:blipFill rotWithShape="1">
            <a:blip r:embed="rId2"/>
            <a:srcRect l="581" t="9042" r="15287"/>
            <a:stretch/>
          </p:blipFill>
          <p:spPr>
            <a:xfrm>
              <a:off x="1019449" y="2925535"/>
              <a:ext cx="3912092" cy="3171251"/>
            </a:xfrm>
            <a:prstGeom prst="rect">
              <a:avLst/>
            </a:prstGeom>
          </p:spPr>
        </p:pic>
        <p:sp>
          <p:nvSpPr>
            <p:cNvPr id="41" name="TextBox 40">
              <a:extLst>
                <a:ext uri="{FF2B5EF4-FFF2-40B4-BE49-F238E27FC236}">
                  <a16:creationId xmlns:a16="http://schemas.microsoft.com/office/drawing/2014/main" id="{56A99965-EC51-DFEB-0DFB-B43584F1E8C0}"/>
                </a:ext>
              </a:extLst>
            </p:cNvPr>
            <p:cNvSpPr txBox="1"/>
            <p:nvPr/>
          </p:nvSpPr>
          <p:spPr>
            <a:xfrm>
              <a:off x="3536545" y="5109633"/>
              <a:ext cx="2452868" cy="577081"/>
            </a:xfrm>
            <a:prstGeom prst="rect">
              <a:avLst/>
            </a:prstGeom>
            <a:solidFill>
              <a:schemeClr val="bg1"/>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E008B"/>
                  </a:solidFill>
                  <a:effectLst/>
                  <a:uLnTx/>
                  <a:uFillTx/>
                  <a:latin typeface="Arial" panose="020B0604020202020204"/>
                  <a:ea typeface="+mn-ea"/>
                  <a:cs typeface="+mn-cs"/>
                </a:rPr>
                <a:t>Each data point represents a single scenario (discrete universe) from the LEO Sustainability Study</a:t>
              </a:r>
            </a:p>
          </p:txBody>
        </p:sp>
        <p:cxnSp>
          <p:nvCxnSpPr>
            <p:cNvPr id="46" name="Straight Arrow Connector 45">
              <a:extLst>
                <a:ext uri="{FF2B5EF4-FFF2-40B4-BE49-F238E27FC236}">
                  <a16:creationId xmlns:a16="http://schemas.microsoft.com/office/drawing/2014/main" id="{65678266-5C59-4341-7067-1C342DC0063E}"/>
                </a:ext>
              </a:extLst>
            </p:cNvPr>
            <p:cNvCxnSpPr>
              <a:cxnSpLocks/>
              <a:stCxn id="41" idx="0"/>
            </p:cNvCxnSpPr>
            <p:nvPr/>
          </p:nvCxnSpPr>
          <p:spPr>
            <a:xfrm flipH="1" flipV="1">
              <a:off x="3330137" y="4176678"/>
              <a:ext cx="1432842" cy="932955"/>
            </a:xfrm>
            <a:prstGeom prst="straightConnector1">
              <a:avLst/>
            </a:prstGeom>
            <a:ln w="19050">
              <a:solidFill>
                <a:srgbClr val="2E008B"/>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7" name="TextBox 6">
            <a:extLst>
              <a:ext uri="{FF2B5EF4-FFF2-40B4-BE49-F238E27FC236}">
                <a16:creationId xmlns:a16="http://schemas.microsoft.com/office/drawing/2014/main" id="{8B056121-9D21-FE87-C6C0-BAEF6C09942C}"/>
              </a:ext>
            </a:extLst>
          </p:cNvPr>
          <p:cNvSpPr txBox="1"/>
          <p:nvPr/>
        </p:nvSpPr>
        <p:spPr>
          <a:xfrm>
            <a:off x="6499139" y="5076842"/>
            <a:ext cx="5094515" cy="307777"/>
          </a:xfrm>
          <a:prstGeom prst="rect">
            <a:avLst/>
          </a:prstGeom>
          <a:noFill/>
        </p:spPr>
        <p:txBody>
          <a:bodyPr wrap="square">
            <a:spAutoFit/>
          </a:bodyPr>
          <a:lstStyle/>
          <a:p>
            <a:pPr marL="7937"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*X = 4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found to be reasonable value for strong correlation</a:t>
            </a:r>
          </a:p>
        </p:txBody>
      </p:sp>
      <p:sp>
        <p:nvSpPr>
          <p:cNvPr id="14" name="TextBox 13">
            <a:extLst>
              <a:ext uri="{FF2B5EF4-FFF2-40B4-BE49-F238E27FC236}">
                <a16:creationId xmlns:a16="http://schemas.microsoft.com/office/drawing/2014/main" id="{231D5754-CE26-D192-3296-4E2E175AD1AE}"/>
              </a:ext>
            </a:extLst>
          </p:cNvPr>
          <p:cNvSpPr txBox="1"/>
          <p:nvPr/>
        </p:nvSpPr>
        <p:spPr>
          <a:xfrm>
            <a:off x="508002" y="6399999"/>
            <a:ext cx="519360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008B"/>
                </a:solidFill>
                <a:effectLst/>
                <a:uLnTx/>
                <a:uFillTx/>
                <a:latin typeface="Arial" panose="020B0604020202020204"/>
                <a:ea typeface="+mn-ea"/>
                <a:cs typeface="+mn-cs"/>
              </a:rPr>
              <a:t>“Trackable Collisions” = Collisions between two objects both &gt;10cm</a:t>
            </a:r>
          </a:p>
        </p:txBody>
      </p:sp>
      <p:sp>
        <p:nvSpPr>
          <p:cNvPr id="26" name="TextBox 25">
            <a:extLst>
              <a:ext uri="{FF2B5EF4-FFF2-40B4-BE49-F238E27FC236}">
                <a16:creationId xmlns:a16="http://schemas.microsoft.com/office/drawing/2014/main" id="{2E2F1A31-345F-6F47-56FF-534B00378F39}"/>
              </a:ext>
            </a:extLst>
          </p:cNvPr>
          <p:cNvSpPr txBox="1"/>
          <p:nvPr/>
        </p:nvSpPr>
        <p:spPr>
          <a:xfrm>
            <a:off x="6977739" y="3053325"/>
            <a:ext cx="4680094" cy="1631216"/>
          </a:xfrm>
          <a:prstGeom prst="rect">
            <a:avLst/>
          </a:prstGeom>
          <a:noFill/>
        </p:spPr>
        <p:txBody>
          <a:bodyPr wrap="square">
            <a:spAutoFit/>
          </a:bodyPr>
          <a:lstStyle/>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cs typeface="Times New Roman" panose="02020603050405020304" pitchFamily="18" charset="0"/>
              </a:rPr>
              <a:t>t</a:t>
            </a:r>
            <a:r>
              <a:rPr kumimoji="0" lang="en-US" sz="2000" b="1" i="1" u="none" strike="noStrike" kern="1200" cap="none" spc="0" normalizeH="0" baseline="-25000" noProof="0" dirty="0">
                <a:ln>
                  <a:noFill/>
                </a:ln>
                <a:solidFill>
                  <a:srgbClr val="0070C0"/>
                </a:solidFill>
                <a:effectLst/>
                <a:uLnTx/>
                <a:uFillTx/>
                <a:latin typeface="Cambria Math" panose="02040503050406030204" pitchFamily="18" charset="0"/>
                <a:ea typeface="Cambria Math" panose="02040503050406030204" pitchFamily="18" charset="0"/>
                <a:cs typeface="Times New Roman" panose="02020603050405020304" pitchFamily="18" charset="0"/>
              </a:rPr>
              <a:t>sim</a:t>
            </a:r>
            <a:r>
              <a:rPr kumimoji="0" lang="en-US" sz="2000" b="1" i="1"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cs typeface="Times New Roman" panose="02020603050405020304" pitchFamily="18" charset="0"/>
              </a:rPr>
              <a:t> = study duration [years]</a:t>
            </a:r>
          </a:p>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8F1C"/>
                </a:solidFill>
                <a:effectLst/>
                <a:uLnTx/>
                <a:uFillTx/>
                <a:latin typeface="Cambria Math" panose="02040503050406030204" pitchFamily="18" charset="0"/>
                <a:ea typeface="Cambria Math" panose="02040503050406030204" pitchFamily="18" charset="0"/>
                <a:cs typeface="Times New Roman" panose="02020603050405020304" pitchFamily="18" charset="0"/>
              </a:rPr>
              <a:t>n</a:t>
            </a:r>
            <a:r>
              <a:rPr kumimoji="0" lang="en-US" sz="2000" b="1" i="1" u="none" strike="noStrike" kern="1200" cap="none" spc="0" normalizeH="0" baseline="-25000" noProof="0" dirty="0">
                <a:ln>
                  <a:noFill/>
                </a:ln>
                <a:solidFill>
                  <a:srgbClr val="FF8F1C"/>
                </a:solidFill>
                <a:effectLst/>
                <a:uLnTx/>
                <a:uFillTx/>
                <a:latin typeface="Cambria Math" panose="02040503050406030204" pitchFamily="18" charset="0"/>
                <a:ea typeface="Cambria Math" panose="02040503050406030204" pitchFamily="18" charset="0"/>
                <a:cs typeface="Times New Roman" panose="02020603050405020304" pitchFamily="18" charset="0"/>
              </a:rPr>
              <a:t>objs</a:t>
            </a:r>
            <a:r>
              <a:rPr kumimoji="0" lang="en-US" sz="2000" b="1" i="1" u="none" strike="noStrike" kern="1200" cap="none" spc="0" normalizeH="0" baseline="0" noProof="0" dirty="0">
                <a:ln>
                  <a:noFill/>
                </a:ln>
                <a:solidFill>
                  <a:srgbClr val="FF8F1C"/>
                </a:solidFill>
                <a:effectLst/>
                <a:uLnTx/>
                <a:uFillTx/>
                <a:latin typeface="Cambria Math" panose="02040503050406030204" pitchFamily="18" charset="0"/>
                <a:ea typeface="Cambria Math" panose="02040503050406030204" pitchFamily="18" charset="0"/>
                <a:cs typeface="Times New Roman" panose="02020603050405020304" pitchFamily="18" charset="0"/>
              </a:rPr>
              <a:t> = # uncontrolled objects</a:t>
            </a:r>
          </a:p>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B050"/>
                </a:solidFill>
                <a:effectLst/>
                <a:uLnTx/>
                <a:uFillTx/>
                <a:latin typeface="Cambria Math" panose="02040503050406030204" pitchFamily="18" charset="0"/>
                <a:ea typeface="Cambria Math" panose="02040503050406030204" pitchFamily="18" charset="0"/>
                <a:cs typeface="Times New Roman" panose="02020603050405020304" pitchFamily="18" charset="0"/>
              </a:rPr>
              <a:t>m</a:t>
            </a:r>
            <a:r>
              <a:rPr kumimoji="0" lang="en-US" sz="2000" b="1" i="1" u="none" strike="noStrike" kern="1200" cap="none" spc="0" normalizeH="0" baseline="-25000" noProof="0" dirty="0">
                <a:ln>
                  <a:noFill/>
                </a:ln>
                <a:solidFill>
                  <a:srgbClr val="00B050"/>
                </a:solidFill>
                <a:effectLst/>
                <a:uLnTx/>
                <a:uFillTx/>
                <a:latin typeface="Cambria Math" panose="02040503050406030204" pitchFamily="18" charset="0"/>
                <a:ea typeface="Cambria Math" panose="02040503050406030204" pitchFamily="18" charset="0"/>
                <a:cs typeface="Times New Roman" panose="02020603050405020304" pitchFamily="18" charset="0"/>
              </a:rPr>
              <a:t>i</a:t>
            </a:r>
            <a:r>
              <a:rPr kumimoji="0" lang="en-US" sz="2000" b="1" i="1" u="none" strike="noStrike" kern="1200" cap="none" spc="0" normalizeH="0" baseline="0" noProof="0" dirty="0">
                <a:ln>
                  <a:noFill/>
                </a:ln>
                <a:solidFill>
                  <a:srgbClr val="00B050"/>
                </a:solidFill>
                <a:effectLst/>
                <a:uLnTx/>
                <a:uFillTx/>
                <a:latin typeface="Cambria Math" panose="02040503050406030204" pitchFamily="18" charset="0"/>
                <a:ea typeface="Cambria Math" panose="02040503050406030204" pitchFamily="18" charset="0"/>
                <a:cs typeface="Times New Roman" panose="02020603050405020304" pitchFamily="18" charset="0"/>
              </a:rPr>
              <a:t> =  uncontrolled object mass [kg]</a:t>
            </a:r>
          </a:p>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Times New Roman" panose="02020603050405020304" pitchFamily="18" charset="0"/>
              </a:rPr>
              <a:t>life</a:t>
            </a:r>
            <a:r>
              <a:rPr kumimoji="0" lang="en-US" sz="2000" b="1" i="1" u="none" strike="noStrike" kern="1200" cap="none" spc="0" normalizeH="0" baseline="-25000" noProof="0" dirty="0">
                <a:ln>
                  <a:noFill/>
                </a:ln>
                <a:solidFill>
                  <a:srgbClr val="7030A0"/>
                </a:solidFill>
                <a:effectLst/>
                <a:uLnTx/>
                <a:uFillTx/>
                <a:latin typeface="Cambria Math" panose="02040503050406030204" pitchFamily="18" charset="0"/>
                <a:ea typeface="Cambria Math" panose="02040503050406030204" pitchFamily="18" charset="0"/>
                <a:cs typeface="Times New Roman" panose="02020603050405020304" pitchFamily="18" charset="0"/>
              </a:rPr>
              <a:t>i</a:t>
            </a:r>
            <a:r>
              <a:rPr kumimoji="0" lang="en-US" sz="2000" b="1" i="1"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Times New Roman" panose="02020603050405020304" pitchFamily="18" charset="0"/>
              </a:rPr>
              <a:t> = uncontrolled object lifetime [years]</a:t>
            </a:r>
          </a:p>
          <a:p>
            <a:pPr marL="0" marR="0" lvl="0" indent="-293688"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a:t>X = lifetime scaling exponent*</a:t>
            </a:r>
            <a:endParaRPr kumimoji="0" lang="en-US" sz="2000" b="1" i="1"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5AAF218-213A-0A6F-898B-940B744772D6}"/>
                  </a:ext>
                </a:extLst>
              </p:cNvPr>
              <p:cNvSpPr txBox="1"/>
              <p:nvPr/>
            </p:nvSpPr>
            <p:spPr>
              <a:xfrm>
                <a:off x="6559418" y="1585359"/>
                <a:ext cx="4973956" cy="12528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𝑼𝑴𝑷𝒀</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𝒕</m:t>
                              </m:r>
                            </m:e>
                            <m:sub>
                              <m:r>
                                <a:rPr kumimoji="0" lang="en-US" sz="2400" b="1"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𝒔𝒊𝒎</m:t>
                              </m:r>
                            </m:sub>
                          </m:sSub>
                        </m:den>
                      </m:f>
                      <m:nary>
                        <m:naryPr>
                          <m:chr m:val="∑"/>
                          <m:limLoc m:val="undOv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2400" b="1"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t>𝒏</m:t>
                              </m:r>
                            </m:e>
                            <m:sub>
                              <m:r>
                                <a:rPr kumimoji="0" lang="en-US" sz="2400" b="1"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t>𝒐𝒃𝒋𝒔</m:t>
                              </m:r>
                            </m:sub>
                          </m:sSub>
                        </m:sup>
                        <m:e>
                          <m:sSub>
                            <m:sSubPr>
                              <m:ctrlP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𝒎</m:t>
                              </m:r>
                            </m:e>
                            <m:sub>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𝒊</m:t>
                              </m:r>
                            </m:sub>
                          </m:sSub>
                          <m:d>
                            <m:dPr>
                              <m:begChr m:val="["/>
                              <m:endChr m:val="]"/>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f>
                                <m:f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p>
                                    <m:sSup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𝒆</m:t>
                                      </m:r>
                                    </m:e>
                                    <m:sup>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𝑿</m:t>
                                      </m:r>
                                      <m:d>
                                        <m:d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f>
                                            <m:f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𝒍𝒊𝒇𝒆</m:t>
                                                  </m:r>
                                                </m:e>
                                                <m:sub>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𝒊</m:t>
                                                  </m:r>
                                                </m:sub>
                                              </m:sSub>
                                            </m:num>
                                            <m:den>
                                              <m:sSub>
                                                <m:sSub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𝒕</m:t>
                                                  </m:r>
                                                </m:e>
                                                <m:sub>
                                                  <m: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𝒔𝒊𝒎</m:t>
                                                  </m:r>
                                                </m:sub>
                                              </m:sSub>
                                            </m:den>
                                          </m:f>
                                        </m:e>
                                      </m:d>
                                    </m:sup>
                                  </m:sSup>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p>
                                    <m:sSup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𝒆</m:t>
                                      </m:r>
                                    </m:e>
                                    <m:sup>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𝑿</m:t>
                                      </m:r>
                                    </m:sup>
                                  </m:sSup>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den>
                              </m:f>
                            </m:e>
                          </m:d>
                        </m:e>
                      </m:nary>
                    </m:oMath>
                  </m:oMathPara>
                </a14:m>
                <a:endPar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28" name="TextBox 27">
                <a:extLst>
                  <a:ext uri="{FF2B5EF4-FFF2-40B4-BE49-F238E27FC236}">
                    <a16:creationId xmlns:a16="http://schemas.microsoft.com/office/drawing/2014/main" id="{B74B44D8-2878-060D-B813-1B8CDA6F148A}"/>
                  </a:ext>
                </a:extLst>
              </p:cNvPr>
              <p:cNvSpPr txBox="1">
                <a:spLocks noRot="1" noChangeAspect="1" noMove="1" noResize="1" noEditPoints="1" noAdjustHandles="1" noChangeArrowheads="1" noChangeShapeType="1" noTextEdit="1"/>
              </p:cNvSpPr>
              <p:nvPr/>
            </p:nvSpPr>
            <p:spPr>
              <a:xfrm>
                <a:off x="6559418" y="1585359"/>
                <a:ext cx="4973956" cy="125284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4578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B6EB-0A9C-4F5A-8D81-6CB8DC369FF9}"/>
              </a:ext>
            </a:extLst>
          </p:cNvPr>
          <p:cNvSpPr>
            <a:spLocks noGrp="1"/>
          </p:cNvSpPr>
          <p:nvPr>
            <p:ph type="title"/>
          </p:nvPr>
        </p:nvSpPr>
        <p:spPr/>
        <p:txBody>
          <a:bodyPr/>
          <a:lstStyle/>
          <a:p>
            <a:r>
              <a:rPr lang="en-US" dirty="0"/>
              <a:t>Scenarios</a:t>
            </a:r>
          </a:p>
        </p:txBody>
      </p:sp>
      <p:sp>
        <p:nvSpPr>
          <p:cNvPr id="10" name="Content Placeholder 4">
            <a:extLst>
              <a:ext uri="{FF2B5EF4-FFF2-40B4-BE49-F238E27FC236}">
                <a16:creationId xmlns:a16="http://schemas.microsoft.com/office/drawing/2014/main" id="{1C9992D5-AF7C-4BA0-A42F-A589F0C1B046}"/>
              </a:ext>
            </a:extLst>
          </p:cNvPr>
          <p:cNvSpPr>
            <a:spLocks noGrp="1"/>
          </p:cNvSpPr>
          <p:nvPr>
            <p:ph sz="quarter" idx="15"/>
          </p:nvPr>
        </p:nvSpPr>
        <p:spPr>
          <a:xfrm>
            <a:off x="334532" y="1125630"/>
            <a:ext cx="5229363" cy="4869727"/>
          </a:xfrm>
        </p:spPr>
        <p:txBody>
          <a:bodyPr vert="horz" lIns="91440" tIns="45720" rIns="91440" bIns="45720" anchor="t"/>
          <a:lstStyle/>
          <a:p>
            <a:pPr marL="179070" indent="-179070"/>
            <a:r>
              <a:rPr lang="en-US" sz="1600" dirty="0"/>
              <a:t>Scenarios are defined by a combination of:</a:t>
            </a:r>
          </a:p>
          <a:p>
            <a:pPr marL="517207" lvl="1" indent="-179070"/>
            <a:r>
              <a:rPr lang="en-US" sz="1400" dirty="0"/>
              <a:t>Future Launch Model (</a:t>
            </a:r>
            <a:r>
              <a:rPr lang="en-US" sz="1400" b="1" dirty="0">
                <a:solidFill>
                  <a:srgbClr val="0070C0"/>
                </a:solidFill>
              </a:rPr>
              <a:t>FLM</a:t>
            </a:r>
            <a:r>
              <a:rPr lang="en-US" sz="1400" dirty="0"/>
              <a:t>) traffic (includes FCM)</a:t>
            </a:r>
          </a:p>
          <a:p>
            <a:pPr marL="517207" lvl="1" indent="-179070"/>
            <a:r>
              <a:rPr lang="en-US" sz="1400" dirty="0"/>
              <a:t>PMD method &amp; success rate</a:t>
            </a:r>
          </a:p>
          <a:p>
            <a:pPr marL="517207" lvl="1" indent="-179070"/>
            <a:r>
              <a:rPr lang="en-US" sz="1400" dirty="0">
                <a:solidFill>
                  <a:schemeClr val="accent3"/>
                </a:solidFill>
              </a:rPr>
              <a:t>Custom mitigation methods and modifications</a:t>
            </a:r>
          </a:p>
          <a:p>
            <a:pPr marL="179070" indent="-179070"/>
            <a:endParaRPr lang="en-US" sz="1400" dirty="0"/>
          </a:p>
          <a:p>
            <a:pPr marL="179070" indent="-179070"/>
            <a:r>
              <a:rPr lang="en-US" sz="1600" dirty="0"/>
              <a:t>Scenario list constructed to span full range of possible traffic, and explore varying configurations</a:t>
            </a:r>
          </a:p>
          <a:p>
            <a:pPr lvl="1" indent="-226695"/>
            <a:r>
              <a:rPr lang="en-US" sz="1400" dirty="0">
                <a:solidFill>
                  <a:srgbClr val="0070C0"/>
                </a:solidFill>
              </a:rPr>
              <a:t>baseline</a:t>
            </a:r>
            <a:r>
              <a:rPr lang="en-US" sz="1400" dirty="0"/>
              <a:t>:</a:t>
            </a:r>
            <a:r>
              <a:rPr lang="en-US" sz="1400" dirty="0">
                <a:solidFill>
                  <a:srgbClr val="0070C0"/>
                </a:solidFill>
              </a:rPr>
              <a:t> </a:t>
            </a:r>
            <a:r>
              <a:rPr lang="en-US" sz="1400" dirty="0"/>
              <a:t>closely matches initial traffic level, replenished for the simulation duration</a:t>
            </a:r>
          </a:p>
          <a:p>
            <a:pPr lvl="1" indent="-226695"/>
            <a:r>
              <a:rPr lang="en-US" sz="1400" dirty="0">
                <a:solidFill>
                  <a:srgbClr val="0070C0"/>
                </a:solidFill>
              </a:rPr>
              <a:t>background</a:t>
            </a:r>
            <a:r>
              <a:rPr lang="en-US" sz="1400" dirty="0"/>
              <a:t>: excludes LLCs, includes all other traffic</a:t>
            </a:r>
          </a:p>
          <a:p>
            <a:pPr lvl="1" indent="-226695"/>
            <a:r>
              <a:rPr lang="en-US" sz="1400" dirty="0">
                <a:solidFill>
                  <a:srgbClr val="0070C0"/>
                </a:solidFill>
              </a:rPr>
              <a:t>no-</a:t>
            </a:r>
            <a:r>
              <a:rPr lang="en-US" sz="1400" dirty="0" err="1">
                <a:solidFill>
                  <a:srgbClr val="0070C0"/>
                </a:solidFill>
              </a:rPr>
              <a:t>llc</a:t>
            </a:r>
            <a:r>
              <a:rPr lang="en-US" sz="1400" dirty="0"/>
              <a:t>: is a future with no LLC replenishment</a:t>
            </a:r>
          </a:p>
          <a:p>
            <a:pPr lvl="1" indent="-226695"/>
            <a:r>
              <a:rPr lang="en-US" sz="1400" dirty="0">
                <a:solidFill>
                  <a:srgbClr val="0070C0"/>
                </a:solidFill>
              </a:rPr>
              <a:t>fcm-all:</a:t>
            </a:r>
            <a:r>
              <a:rPr lang="en-US" sz="1400" dirty="0"/>
              <a:t> ALL possible LLCs</a:t>
            </a:r>
          </a:p>
          <a:p>
            <a:pPr lvl="1" indent="-226695"/>
            <a:r>
              <a:rPr lang="en-US" sz="1400" dirty="0">
                <a:solidFill>
                  <a:schemeClr val="accent3"/>
                </a:solidFill>
              </a:rPr>
              <a:t>inter-XX: </a:t>
            </a:r>
            <a:r>
              <a:rPr lang="en-US" sz="1400" dirty="0"/>
              <a:t>distribution between baseline and fcm-all</a:t>
            </a:r>
          </a:p>
          <a:p>
            <a:pPr lvl="1" indent="-226695"/>
            <a:r>
              <a:rPr lang="en-US" sz="1400" dirty="0">
                <a:solidFill>
                  <a:srgbClr val="0070C0"/>
                </a:solidFill>
              </a:rPr>
              <a:t>lo-leo</a:t>
            </a:r>
            <a:r>
              <a:rPr lang="en-US" sz="1400" dirty="0"/>
              <a:t>/</a:t>
            </a:r>
            <a:r>
              <a:rPr lang="en-US" sz="1400" dirty="0">
                <a:solidFill>
                  <a:schemeClr val="accent3"/>
                </a:solidFill>
              </a:rPr>
              <a:t>mid-leo</a:t>
            </a:r>
            <a:r>
              <a:rPr lang="en-US" sz="1400" dirty="0"/>
              <a:t>/</a:t>
            </a:r>
            <a:r>
              <a:rPr lang="en-US" sz="1400" dirty="0">
                <a:solidFill>
                  <a:srgbClr val="0070C0"/>
                </a:solidFill>
              </a:rPr>
              <a:t>hi-leo</a:t>
            </a:r>
            <a:r>
              <a:rPr lang="en-US" sz="1400" dirty="0"/>
              <a:t>: explore imbalanced altitude distribution</a:t>
            </a:r>
          </a:p>
          <a:p>
            <a:pPr lvl="1" indent="-226695"/>
            <a:r>
              <a:rPr lang="en-US" sz="1400" dirty="0">
                <a:solidFill>
                  <a:srgbClr val="0070C0"/>
                </a:solidFill>
              </a:rPr>
              <a:t>fcm-XX</a:t>
            </a:r>
            <a:r>
              <a:rPr lang="en-US" sz="1400" dirty="0"/>
              <a:t>: mimic real-world potential LLCs</a:t>
            </a:r>
          </a:p>
          <a:p>
            <a:pPr lvl="1" indent="-226695"/>
            <a:r>
              <a:rPr lang="en-US" sz="1400" dirty="0">
                <a:solidFill>
                  <a:srgbClr val="0070C0"/>
                </a:solidFill>
              </a:rPr>
              <a:t>proj-XX</a:t>
            </a:r>
            <a:r>
              <a:rPr lang="en-US" sz="1400" dirty="0"/>
              <a:t>: likely progressions from baseline to fcm-all</a:t>
            </a:r>
          </a:p>
          <a:p>
            <a:pPr lvl="1" indent="-226695"/>
            <a:r>
              <a:rPr lang="en-US" sz="1400" dirty="0">
                <a:solidFill>
                  <a:schemeClr val="accent3"/>
                </a:solidFill>
              </a:rPr>
              <a:t>tiered-X: low/mid/high traffic used for tiered disposal</a:t>
            </a:r>
          </a:p>
          <a:p>
            <a:pPr lvl="1" indent="-226695"/>
            <a:r>
              <a:rPr lang="en-US" sz="1400" b="1" dirty="0">
                <a:solidFill>
                  <a:schemeClr val="accent3"/>
                </a:solidFill>
              </a:rPr>
              <a:t>Copies of all scenarios with ADR and C2R options</a:t>
            </a:r>
          </a:p>
        </p:txBody>
      </p:sp>
      <p:graphicFrame>
        <p:nvGraphicFramePr>
          <p:cNvPr id="6" name="Table 5">
            <a:extLst>
              <a:ext uri="{FF2B5EF4-FFF2-40B4-BE49-F238E27FC236}">
                <a16:creationId xmlns:a16="http://schemas.microsoft.com/office/drawing/2014/main" id="{00113CDF-5D6A-41E9-DA4E-68536B03CFC9}"/>
              </a:ext>
            </a:extLst>
          </p:cNvPr>
          <p:cNvGraphicFramePr>
            <a:graphicFrameLocks noGrp="1"/>
          </p:cNvGraphicFramePr>
          <p:nvPr/>
        </p:nvGraphicFramePr>
        <p:xfrm>
          <a:off x="5654394" y="1122748"/>
          <a:ext cx="6108541" cy="5074920"/>
        </p:xfrm>
        <a:graphic>
          <a:graphicData uri="http://schemas.openxmlformats.org/drawingml/2006/table">
            <a:tbl>
              <a:tblPr firstRow="1" firstCol="1" bandRow="1">
                <a:tableStyleId>{5FD0F851-EC5A-4D38-B0AD-8093EC10F338}</a:tableStyleId>
              </a:tblPr>
              <a:tblGrid>
                <a:gridCol w="946254">
                  <a:extLst>
                    <a:ext uri="{9D8B030D-6E8A-4147-A177-3AD203B41FA5}">
                      <a16:colId xmlns:a16="http://schemas.microsoft.com/office/drawing/2014/main" val="2111510901"/>
                    </a:ext>
                  </a:extLst>
                </a:gridCol>
                <a:gridCol w="2526621">
                  <a:extLst>
                    <a:ext uri="{9D8B030D-6E8A-4147-A177-3AD203B41FA5}">
                      <a16:colId xmlns:a16="http://schemas.microsoft.com/office/drawing/2014/main" val="1988575454"/>
                    </a:ext>
                  </a:extLst>
                </a:gridCol>
                <a:gridCol w="641454">
                  <a:extLst>
                    <a:ext uri="{9D8B030D-6E8A-4147-A177-3AD203B41FA5}">
                      <a16:colId xmlns:a16="http://schemas.microsoft.com/office/drawing/2014/main" val="1811304482"/>
                    </a:ext>
                  </a:extLst>
                </a:gridCol>
                <a:gridCol w="616054">
                  <a:extLst>
                    <a:ext uri="{9D8B030D-6E8A-4147-A177-3AD203B41FA5}">
                      <a16:colId xmlns:a16="http://schemas.microsoft.com/office/drawing/2014/main" val="2894433267"/>
                    </a:ext>
                  </a:extLst>
                </a:gridCol>
                <a:gridCol w="736704">
                  <a:extLst>
                    <a:ext uri="{9D8B030D-6E8A-4147-A177-3AD203B41FA5}">
                      <a16:colId xmlns:a16="http://schemas.microsoft.com/office/drawing/2014/main" val="1845209289"/>
                    </a:ext>
                  </a:extLst>
                </a:gridCol>
                <a:gridCol w="641454">
                  <a:extLst>
                    <a:ext uri="{9D8B030D-6E8A-4147-A177-3AD203B41FA5}">
                      <a16:colId xmlns:a16="http://schemas.microsoft.com/office/drawing/2014/main" val="2836746929"/>
                    </a:ext>
                  </a:extLst>
                </a:gridCol>
              </a:tblGrid>
              <a:tr h="271356">
                <a:tc>
                  <a:txBody>
                    <a:bodyPr/>
                    <a:lstStyle/>
                    <a:p>
                      <a:pPr marL="0" marR="0" indent="0" algn="l">
                        <a:spcBef>
                          <a:spcPts val="0"/>
                        </a:spcBef>
                        <a:spcAft>
                          <a:spcPts val="0"/>
                        </a:spcAft>
                      </a:pPr>
                      <a:r>
                        <a:rPr lang="en-GB" sz="900" b="1" dirty="0">
                          <a:effectLst/>
                        </a:rPr>
                        <a:t>Scenario Name</a:t>
                      </a:r>
                      <a:endParaRPr lang="en-US" sz="900" b="1" dirty="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1">
                          <a:effectLst/>
                        </a:rPr>
                        <a:t>LLCs Included</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ctr">
                        <a:spcBef>
                          <a:spcPts val="0"/>
                        </a:spcBef>
                        <a:spcAft>
                          <a:spcPts val="0"/>
                        </a:spcAft>
                      </a:pPr>
                      <a:r>
                        <a:rPr lang="en-GB" sz="900" b="1" dirty="0">
                          <a:effectLst/>
                        </a:rPr>
                        <a:t>Total #</a:t>
                      </a:r>
                      <a:endParaRPr lang="en-US" sz="900" b="1" dirty="0">
                        <a:effectLst/>
                      </a:endParaRPr>
                    </a:p>
                    <a:p>
                      <a:pPr marL="0" marR="0" indent="0" algn="ctr">
                        <a:spcBef>
                          <a:spcPts val="0"/>
                        </a:spcBef>
                        <a:spcAft>
                          <a:spcPts val="0"/>
                        </a:spcAft>
                      </a:pPr>
                      <a:r>
                        <a:rPr lang="en-GB" sz="900" b="1" dirty="0">
                          <a:effectLst/>
                        </a:rPr>
                        <a:t>FCM Sats</a:t>
                      </a:r>
                      <a:endParaRPr lang="en-US" sz="900" b="1" dirty="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ctr">
                        <a:spcBef>
                          <a:spcPts val="0"/>
                        </a:spcBef>
                        <a:spcAft>
                          <a:spcPts val="0"/>
                        </a:spcAft>
                      </a:pPr>
                      <a:r>
                        <a:rPr lang="en-GB" sz="900" b="1">
                          <a:effectLst/>
                        </a:rPr>
                        <a:t>Low LEO</a:t>
                      </a:r>
                      <a:endParaRPr lang="en-US" sz="900" b="1">
                        <a:effectLst/>
                      </a:endParaRPr>
                    </a:p>
                    <a:p>
                      <a:pPr marL="0" marR="0" indent="0" algn="ctr">
                        <a:spcBef>
                          <a:spcPts val="0"/>
                        </a:spcBef>
                        <a:spcAft>
                          <a:spcPts val="0"/>
                        </a:spcAft>
                      </a:pPr>
                      <a:r>
                        <a:rPr lang="en-GB" sz="800" b="1">
                          <a:effectLst/>
                        </a:rPr>
                        <a:t>(&lt;600 km)</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ctr">
                        <a:spcBef>
                          <a:spcPts val="0"/>
                        </a:spcBef>
                        <a:spcAft>
                          <a:spcPts val="0"/>
                        </a:spcAft>
                      </a:pPr>
                      <a:r>
                        <a:rPr lang="en-GB" sz="900" b="1">
                          <a:effectLst/>
                        </a:rPr>
                        <a:t>Mid LEO</a:t>
                      </a:r>
                      <a:endParaRPr lang="en-US" sz="900" b="1">
                        <a:effectLst/>
                      </a:endParaRPr>
                    </a:p>
                    <a:p>
                      <a:pPr marL="0" marR="0" indent="0" algn="ctr">
                        <a:spcBef>
                          <a:spcPts val="0"/>
                        </a:spcBef>
                        <a:spcAft>
                          <a:spcPts val="0"/>
                        </a:spcAft>
                      </a:pPr>
                      <a:r>
                        <a:rPr lang="en-GB" sz="800" b="1">
                          <a:effectLst/>
                        </a:rPr>
                        <a:t>(600-800 km)</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ctr">
                        <a:spcBef>
                          <a:spcPts val="0"/>
                        </a:spcBef>
                        <a:spcAft>
                          <a:spcPts val="0"/>
                        </a:spcAft>
                      </a:pPr>
                      <a:r>
                        <a:rPr lang="en-GB" sz="900" b="1">
                          <a:effectLst/>
                        </a:rPr>
                        <a:t>High LEO</a:t>
                      </a:r>
                      <a:endParaRPr lang="en-US" sz="900" b="1">
                        <a:effectLst/>
                      </a:endParaRPr>
                    </a:p>
                    <a:p>
                      <a:pPr marL="0" marR="0" indent="0" algn="ctr">
                        <a:spcBef>
                          <a:spcPts val="0"/>
                        </a:spcBef>
                        <a:spcAft>
                          <a:spcPts val="0"/>
                        </a:spcAft>
                      </a:pPr>
                      <a:r>
                        <a:rPr lang="en-GB" sz="800" b="1">
                          <a:effectLst/>
                        </a:rPr>
                        <a:t>(&gt;800 km)</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extLst>
                  <a:ext uri="{0D108BD9-81ED-4DB2-BD59-A6C34878D82A}">
                    <a16:rowId xmlns:a16="http://schemas.microsoft.com/office/drawing/2014/main" val="875945204"/>
                  </a:ext>
                </a:extLst>
              </a:tr>
              <a:tr h="135678">
                <a:tc>
                  <a:txBody>
                    <a:bodyPr/>
                    <a:lstStyle/>
                    <a:p>
                      <a:pPr marL="0" marR="0" indent="0" algn="l">
                        <a:buNone/>
                      </a:pPr>
                      <a:r>
                        <a:rPr lang="en-GB" sz="900" dirty="0">
                          <a:effectLst/>
                        </a:rPr>
                        <a:t>baseline</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current LLCs with continuous replenishment</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735475505"/>
                  </a:ext>
                </a:extLst>
              </a:tr>
              <a:tr h="135678">
                <a:tc>
                  <a:txBody>
                    <a:bodyPr/>
                    <a:lstStyle/>
                    <a:p>
                      <a:pPr marL="0" marR="0" indent="0" algn="l">
                        <a:buNone/>
                      </a:pPr>
                      <a:r>
                        <a:rPr lang="en-GB" sz="900" dirty="0">
                          <a:effectLst/>
                        </a:rPr>
                        <a:t>no-</a:t>
                      </a:r>
                      <a:r>
                        <a:rPr lang="en-GB" sz="900" dirty="0" err="1">
                          <a:effectLst/>
                        </a:rPr>
                        <a:t>llc</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dirty="0">
                          <a:effectLst/>
                        </a:rPr>
                        <a:t>baseline with no replenishment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2678985820"/>
                  </a:ext>
                </a:extLst>
              </a:tr>
              <a:tr h="135678">
                <a:tc>
                  <a:txBody>
                    <a:bodyPr/>
                    <a:lstStyle/>
                    <a:p>
                      <a:pPr marL="0" marR="0" indent="0" algn="l">
                        <a:buNone/>
                      </a:pPr>
                      <a:r>
                        <a:rPr lang="en-GB" sz="900" dirty="0">
                          <a:effectLst/>
                        </a:rPr>
                        <a:t>inter-01</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dirty="0">
                          <a:effectLst/>
                        </a:rPr>
                        <a:t>baseline + 5%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6,631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4,026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1,018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1,587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2282261156"/>
                  </a:ext>
                </a:extLst>
              </a:tr>
              <a:tr h="135678">
                <a:tc>
                  <a:txBody>
                    <a:bodyPr/>
                    <a:lstStyle/>
                    <a:p>
                      <a:pPr marL="0" marR="0" indent="0" algn="l">
                        <a:buNone/>
                      </a:pPr>
                      <a:r>
                        <a:rPr lang="en-GB" sz="900" dirty="0">
                          <a:effectLst/>
                        </a:rPr>
                        <a:t>inter-02</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dirty="0">
                          <a:effectLst/>
                        </a:rPr>
                        <a:t>baseline + 10%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13,255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8,046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2,034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3,175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2697872417"/>
                  </a:ext>
                </a:extLst>
              </a:tr>
              <a:tr h="135678">
                <a:tc>
                  <a:txBody>
                    <a:bodyPr/>
                    <a:lstStyle/>
                    <a:p>
                      <a:pPr marL="0" marR="0" indent="0" algn="l">
                        <a:buNone/>
                      </a:pPr>
                      <a:r>
                        <a:rPr lang="en-US" sz="900" dirty="0">
                          <a:effectLst/>
                        </a:rPr>
                        <a:t>inter-03</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dirty="0">
                          <a:effectLst/>
                        </a:rPr>
                        <a:t>baseline + 15%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19,855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12,070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3,036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4,749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790819303"/>
                  </a:ext>
                </a:extLst>
              </a:tr>
              <a:tr h="135678">
                <a:tc>
                  <a:txBody>
                    <a:bodyPr/>
                    <a:lstStyle/>
                    <a:p>
                      <a:pPr marL="0" marR="0" indent="0" algn="l">
                        <a:buNone/>
                      </a:pPr>
                      <a:r>
                        <a:rPr lang="en-GB" sz="900">
                          <a:effectLst/>
                        </a:rPr>
                        <a:t>inter-xx</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dirty="0">
                          <a:effectLst/>
                        </a:rPr>
                        <a:t>...</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807521440"/>
                  </a:ext>
                </a:extLst>
              </a:tr>
              <a:tr h="135678">
                <a:tc>
                  <a:txBody>
                    <a:bodyPr/>
                    <a:lstStyle/>
                    <a:p>
                      <a:pPr marL="0" marR="0" indent="0" algn="l">
                        <a:buNone/>
                      </a:pPr>
                      <a:r>
                        <a:rPr lang="en-GB" sz="900" dirty="0">
                          <a:effectLst/>
                        </a:rPr>
                        <a:t>inter-17</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dirty="0">
                          <a:effectLst/>
                        </a:rPr>
                        <a:t>baseline + 85%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112,570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68,396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17,238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26,936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2233443756"/>
                  </a:ext>
                </a:extLst>
              </a:tr>
              <a:tr h="135678">
                <a:tc>
                  <a:txBody>
                    <a:bodyPr/>
                    <a:lstStyle/>
                    <a:p>
                      <a:pPr marL="0" marR="0" indent="0" algn="l">
                        <a:buNone/>
                      </a:pPr>
                      <a:r>
                        <a:rPr lang="en-GB" sz="900">
                          <a:effectLst/>
                        </a:rPr>
                        <a:t>inter-18</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dirty="0">
                          <a:effectLst/>
                        </a:rPr>
                        <a:t>baseline + 90%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119,171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72,419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18,244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28,508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054083411"/>
                  </a:ext>
                </a:extLst>
              </a:tr>
              <a:tr h="135678">
                <a:tc>
                  <a:txBody>
                    <a:bodyPr/>
                    <a:lstStyle/>
                    <a:p>
                      <a:pPr marL="0" marR="0" indent="0" algn="l">
                        <a:buNone/>
                      </a:pPr>
                      <a:r>
                        <a:rPr lang="en-US" sz="900">
                          <a:effectLst/>
                        </a:rPr>
                        <a:t>inter-19</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dirty="0">
                          <a:effectLst/>
                        </a:rPr>
                        <a:t>baseline + 95%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125,794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76,440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19,256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30,098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031810938"/>
                  </a:ext>
                </a:extLst>
              </a:tr>
              <a:tr h="135678">
                <a:tc>
                  <a:txBody>
                    <a:bodyPr/>
                    <a:lstStyle/>
                    <a:p>
                      <a:pPr marL="0" marR="0" indent="0" algn="l">
                        <a:buNone/>
                      </a:pPr>
                      <a:r>
                        <a:rPr lang="en-GB" sz="900">
                          <a:effectLst/>
                        </a:rPr>
                        <a:t>fcm-all</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all proposed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132,418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80,464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20,273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31,681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065829463"/>
                  </a:ext>
                </a:extLst>
              </a:tr>
              <a:tr h="135678">
                <a:tc>
                  <a:txBody>
                    <a:bodyPr/>
                    <a:lstStyle/>
                    <a:p>
                      <a:pPr marL="0" marR="0" indent="0" algn="l">
                        <a:buNone/>
                      </a:pPr>
                      <a:r>
                        <a:rPr lang="en-GB" sz="900">
                          <a:effectLst/>
                        </a:rPr>
                        <a:t>lo-leo-1</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dirty="0">
                          <a:effectLst/>
                        </a:rPr>
                        <a:t>baseline + 25% of all LO LEO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20,117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20,117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993800214"/>
                  </a:ext>
                </a:extLst>
              </a:tr>
              <a:tr h="0">
                <a:tc>
                  <a:txBody>
                    <a:bodyPr/>
                    <a:lstStyle/>
                    <a:p>
                      <a:pPr marL="0" marR="0" indent="0" algn="l">
                        <a:buNone/>
                      </a:pPr>
                      <a:r>
                        <a:rPr lang="en-GB" sz="900">
                          <a:effectLst/>
                        </a:rPr>
                        <a:t>lo-leo-2</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dirty="0">
                          <a:effectLst/>
                        </a:rPr>
                        <a:t>baseline + 50% of all LO LEO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40,235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40,235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4218194466"/>
                  </a:ext>
                </a:extLst>
              </a:tr>
              <a:tr h="135678">
                <a:tc>
                  <a:txBody>
                    <a:bodyPr/>
                    <a:lstStyle/>
                    <a:p>
                      <a:pPr marL="0" marR="0" indent="0" algn="l">
                        <a:buNone/>
                      </a:pPr>
                      <a:r>
                        <a:rPr lang="en-US" sz="900" dirty="0">
                          <a:effectLst/>
                        </a:rPr>
                        <a:t>lo-leo-3</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baseline + 75% of all LO LEO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60,349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60,349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727073898"/>
                  </a:ext>
                </a:extLst>
              </a:tr>
              <a:tr h="135678">
                <a:tc>
                  <a:txBody>
                    <a:bodyPr/>
                    <a:lstStyle/>
                    <a:p>
                      <a:pPr marL="0" marR="0" indent="0" algn="l">
                        <a:buNone/>
                      </a:pPr>
                      <a:r>
                        <a:rPr lang="en-US" sz="900">
                          <a:effectLst/>
                        </a:rPr>
                        <a:t>lo-leo-4</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dirty="0">
                          <a:effectLst/>
                        </a:rPr>
                        <a:t>baseline + 100% of all LO LEO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80,464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80,464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864433292"/>
                  </a:ext>
                </a:extLst>
              </a:tr>
              <a:tr h="135678">
                <a:tc>
                  <a:txBody>
                    <a:bodyPr/>
                    <a:lstStyle/>
                    <a:p>
                      <a:pPr marL="0" marR="0" indent="0" algn="l">
                        <a:buNone/>
                      </a:pPr>
                      <a:r>
                        <a:rPr lang="en-GB" sz="900">
                          <a:effectLst/>
                        </a:rPr>
                        <a:t>mid-leo-1</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baseline + 25% of all MID LEO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5,071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5,071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006130346"/>
                  </a:ext>
                </a:extLst>
              </a:tr>
              <a:tr h="135678">
                <a:tc>
                  <a:txBody>
                    <a:bodyPr/>
                    <a:lstStyle/>
                    <a:p>
                      <a:pPr marL="0" marR="0" indent="0" algn="l">
                        <a:buNone/>
                      </a:pPr>
                      <a:r>
                        <a:rPr lang="en-GB" sz="900">
                          <a:effectLst/>
                        </a:rPr>
                        <a:t>mid-leo-2</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baseline + 50% of all MID LEO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10,139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10,139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392229795"/>
                  </a:ext>
                </a:extLst>
              </a:tr>
              <a:tr h="135678">
                <a:tc>
                  <a:txBody>
                    <a:bodyPr/>
                    <a:lstStyle/>
                    <a:p>
                      <a:pPr marL="0" marR="0" indent="0" algn="l">
                        <a:buNone/>
                      </a:pPr>
                      <a:r>
                        <a:rPr lang="en-US" sz="900">
                          <a:effectLst/>
                        </a:rPr>
                        <a:t>mid-leo-3</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baseline + 75% of all MID LEO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15,208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15,208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2361998804"/>
                  </a:ext>
                </a:extLst>
              </a:tr>
              <a:tr h="135678">
                <a:tc>
                  <a:txBody>
                    <a:bodyPr/>
                    <a:lstStyle/>
                    <a:p>
                      <a:pPr marL="0" marR="0" indent="0" algn="l">
                        <a:buNone/>
                      </a:pPr>
                      <a:r>
                        <a:rPr lang="en-US" sz="900">
                          <a:effectLst/>
                        </a:rPr>
                        <a:t>mid-leo-4</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dirty="0">
                          <a:effectLst/>
                        </a:rPr>
                        <a:t>baseline + 100% of all MID LEO FCM LLCs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20,273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20,273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290728476"/>
                  </a:ext>
                </a:extLst>
              </a:tr>
              <a:tr h="135678">
                <a:tc>
                  <a:txBody>
                    <a:bodyPr/>
                    <a:lstStyle/>
                    <a:p>
                      <a:pPr marL="0" marR="0" indent="0" algn="l">
                        <a:buNone/>
                      </a:pPr>
                      <a:r>
                        <a:rPr lang="en-GB" sz="900">
                          <a:effectLst/>
                        </a:rPr>
                        <a:t>hi-leo-1</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baseline + 25% of all HI LEO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7,924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7,924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121771356"/>
                  </a:ext>
                </a:extLst>
              </a:tr>
              <a:tr h="135678">
                <a:tc>
                  <a:txBody>
                    <a:bodyPr/>
                    <a:lstStyle/>
                    <a:p>
                      <a:pPr marL="0" marR="0" indent="0" algn="l">
                        <a:buNone/>
                      </a:pPr>
                      <a:r>
                        <a:rPr lang="en-GB" sz="900">
                          <a:effectLst/>
                        </a:rPr>
                        <a:t>hi-leo-2</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baseline + 50% of all HI LEO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15,843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15,843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2540683962"/>
                  </a:ext>
                </a:extLst>
              </a:tr>
              <a:tr h="135678">
                <a:tc>
                  <a:txBody>
                    <a:bodyPr/>
                    <a:lstStyle/>
                    <a:p>
                      <a:pPr marL="0" marR="0" indent="0" algn="l">
                        <a:buNone/>
                      </a:pPr>
                      <a:r>
                        <a:rPr lang="en-US" sz="900">
                          <a:effectLst/>
                        </a:rPr>
                        <a:t>hi-leo-3</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baseline + 75% of all HI LEO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23,765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23,765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375650553"/>
                  </a:ext>
                </a:extLst>
              </a:tr>
              <a:tr h="135678">
                <a:tc>
                  <a:txBody>
                    <a:bodyPr/>
                    <a:lstStyle/>
                    <a:p>
                      <a:pPr marL="0" marR="0" indent="0" algn="l">
                        <a:buNone/>
                      </a:pPr>
                      <a:r>
                        <a:rPr lang="en-US" sz="900">
                          <a:effectLst/>
                        </a:rPr>
                        <a:t>hi-leo-4</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baseline + 100% of all HI LEO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31,681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31,681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502859703"/>
                  </a:ext>
                </a:extLst>
              </a:tr>
              <a:tr h="135678">
                <a:tc>
                  <a:txBody>
                    <a:bodyPr/>
                    <a:lstStyle/>
                    <a:p>
                      <a:pPr marL="0" marR="0" indent="0" algn="l">
                        <a:buNone/>
                      </a:pPr>
                      <a:r>
                        <a:rPr lang="en-US" sz="900">
                          <a:effectLst/>
                        </a:rPr>
                        <a:t>proj-01</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1st projection of increasingly likely*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878446088"/>
                  </a:ext>
                </a:extLst>
              </a:tr>
              <a:tr h="135678">
                <a:tc>
                  <a:txBody>
                    <a:bodyPr/>
                    <a:lstStyle/>
                    <a:p>
                      <a:pPr marL="0" marR="0" indent="0" algn="l">
                        <a:buNone/>
                      </a:pPr>
                      <a:r>
                        <a:rPr lang="en-US" sz="900">
                          <a:effectLst/>
                        </a:rPr>
                        <a:t>proj-02</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2nd projection of increasingly likely*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931798774"/>
                  </a:ext>
                </a:extLst>
              </a:tr>
              <a:tr h="135678">
                <a:tc>
                  <a:txBody>
                    <a:bodyPr/>
                    <a:lstStyle/>
                    <a:p>
                      <a:pPr marL="0" marR="0" indent="0" algn="l">
                        <a:buNone/>
                      </a:pPr>
                      <a:r>
                        <a:rPr lang="en-US" sz="900">
                          <a:effectLst/>
                        </a:rPr>
                        <a:t>proj-03</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3rd projection of increasingly likely* FCM LLCs</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504409353"/>
                  </a:ext>
                </a:extLst>
              </a:tr>
              <a:tr h="135678">
                <a:tc>
                  <a:txBody>
                    <a:bodyPr/>
                    <a:lstStyle/>
                    <a:p>
                      <a:pPr marL="0" marR="0" indent="0" algn="l">
                        <a:buNone/>
                      </a:pPr>
                      <a:r>
                        <a:rPr lang="en-GB" sz="900">
                          <a:effectLst/>
                        </a:rPr>
                        <a:t>proj-xx</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2231746426"/>
                  </a:ext>
                </a:extLst>
              </a:tr>
              <a:tr h="135678">
                <a:tc>
                  <a:txBody>
                    <a:bodyPr/>
                    <a:lstStyle/>
                    <a:p>
                      <a:pPr marL="0" marR="0" indent="0" algn="l">
                        <a:buNone/>
                      </a:pPr>
                      <a:r>
                        <a:rPr lang="en-GB" sz="900" dirty="0">
                          <a:effectLst/>
                        </a:rPr>
                        <a:t>tiered-01</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alternate tiered PMD rules applied to proj-01</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680555052"/>
                  </a:ext>
                </a:extLst>
              </a:tr>
              <a:tr h="135678">
                <a:tc>
                  <a:txBody>
                    <a:bodyPr/>
                    <a:lstStyle/>
                    <a:p>
                      <a:pPr marL="0" marR="0" indent="0" algn="l">
                        <a:buNone/>
                      </a:pPr>
                      <a:r>
                        <a:rPr lang="en-GB" sz="900">
                          <a:effectLst/>
                        </a:rPr>
                        <a:t>tiered-02</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alternate tiered PMD rules applied to proj-02</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4280307234"/>
                  </a:ext>
                </a:extLst>
              </a:tr>
              <a:tr h="135678">
                <a:tc>
                  <a:txBody>
                    <a:bodyPr/>
                    <a:lstStyle/>
                    <a:p>
                      <a:pPr marL="0" marR="0" indent="0" algn="l">
                        <a:buNone/>
                      </a:pPr>
                      <a:r>
                        <a:rPr lang="en-GB" sz="900">
                          <a:effectLst/>
                        </a:rPr>
                        <a:t>tiered-03</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alternate tiered PMD rules applied to proj-03</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TBD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TBD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4121962460"/>
                  </a:ext>
                </a:extLst>
              </a:tr>
              <a:tr h="135678">
                <a:tc>
                  <a:txBody>
                    <a:bodyPr/>
                    <a:lstStyle/>
                    <a:p>
                      <a:pPr marL="0" marR="0" indent="0" algn="l">
                        <a:buNone/>
                      </a:pPr>
                      <a:r>
                        <a:rPr lang="en-GB" sz="900">
                          <a:effectLst/>
                        </a:rPr>
                        <a:t>tiered-xx</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699043892"/>
                  </a:ext>
                </a:extLst>
              </a:tr>
              <a:tr h="135678">
                <a:tc>
                  <a:txBody>
                    <a:bodyPr/>
                    <a:lstStyle/>
                    <a:p>
                      <a:pPr marL="0" marR="0" indent="0" algn="l">
                        <a:buNone/>
                      </a:pPr>
                      <a:r>
                        <a:rPr lang="en-GB" sz="900" dirty="0">
                          <a:effectLst/>
                        </a:rPr>
                        <a:t>fcm-31</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baseline + shells comprising LLC 31</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27,986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27,518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468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90430174"/>
                  </a:ext>
                </a:extLst>
              </a:tr>
              <a:tr h="135678">
                <a:tc>
                  <a:txBody>
                    <a:bodyPr/>
                    <a:lstStyle/>
                    <a:p>
                      <a:pPr marL="0" marR="0" indent="0" algn="l">
                        <a:buNone/>
                      </a:pPr>
                      <a:r>
                        <a:rPr lang="en-US" sz="900">
                          <a:effectLst/>
                        </a:rPr>
                        <a:t>fcm-41</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baseline + shells comprising LLC 41</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3,492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3,492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802051359"/>
                  </a:ext>
                </a:extLst>
              </a:tr>
              <a:tr h="135678">
                <a:tc>
                  <a:txBody>
                    <a:bodyPr/>
                    <a:lstStyle/>
                    <a:p>
                      <a:pPr marL="0" marR="0" indent="0" algn="l">
                        <a:buNone/>
                      </a:pPr>
                      <a:r>
                        <a:rPr lang="en-GB" sz="900">
                          <a:effectLst/>
                        </a:rPr>
                        <a:t>fcm-52</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baseline + shells comprising LLC 52</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15,200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9,192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2,160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3,848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089339501"/>
                  </a:ext>
                </a:extLst>
              </a:tr>
              <a:tr h="135678">
                <a:tc>
                  <a:txBody>
                    <a:bodyPr/>
                    <a:lstStyle/>
                    <a:p>
                      <a:pPr marL="0" marR="0" indent="0" algn="l">
                        <a:buNone/>
                      </a:pPr>
                      <a:r>
                        <a:rPr lang="en-GB" sz="900">
                          <a:effectLst/>
                        </a:rPr>
                        <a:t>fcm-65</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US" sz="900">
                          <a:effectLst/>
                        </a:rPr>
                        <a:t>baseline + shells comprising LLC 65</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5,522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1,360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4,120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42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3267621209"/>
                  </a:ext>
                </a:extLst>
              </a:tr>
              <a:tr h="135678">
                <a:tc>
                  <a:txBody>
                    <a:bodyPr/>
                    <a:lstStyle/>
                    <a:p>
                      <a:pPr marL="0" marR="0" indent="0" algn="l">
                        <a:buNone/>
                      </a:pPr>
                      <a:r>
                        <a:rPr lang="en-GB" sz="900">
                          <a:effectLst/>
                        </a:rPr>
                        <a:t>fcm-xx</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l">
                        <a:buNone/>
                      </a:pPr>
                      <a:r>
                        <a:rPr lang="en-GB" sz="900">
                          <a:effectLst/>
                        </a:rPr>
                        <a:t>...</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a:effectLst/>
                        </a:rPr>
                        <a:t> ... </a:t>
                      </a:r>
                      <a:endParaRPr lang="en-US" sz="90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tc>
                  <a:txBody>
                    <a:bodyPr/>
                    <a:lstStyle/>
                    <a:p>
                      <a:pPr marL="0" marR="0" indent="0" algn="r">
                        <a:buNone/>
                      </a:pPr>
                      <a:r>
                        <a:rPr lang="en-GB" sz="900" dirty="0">
                          <a:effectLst/>
                        </a:rPr>
                        <a:t> ... </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223" marR="55223" marT="0" marB="0" anchor="ctr"/>
                </a:tc>
                <a:extLst>
                  <a:ext uri="{0D108BD9-81ED-4DB2-BD59-A6C34878D82A}">
                    <a16:rowId xmlns:a16="http://schemas.microsoft.com/office/drawing/2014/main" val="1367121796"/>
                  </a:ext>
                </a:extLst>
              </a:tr>
            </a:tbl>
          </a:graphicData>
        </a:graphic>
      </p:graphicFrame>
      <p:sp>
        <p:nvSpPr>
          <p:cNvPr id="7" name="Text Placeholder 7">
            <a:extLst>
              <a:ext uri="{FF2B5EF4-FFF2-40B4-BE49-F238E27FC236}">
                <a16:creationId xmlns:a16="http://schemas.microsoft.com/office/drawing/2014/main" id="{D1EE377D-9D22-E73A-4CF9-4DDCDD744B85}"/>
              </a:ext>
            </a:extLst>
          </p:cNvPr>
          <p:cNvSpPr>
            <a:spLocks noGrp="1"/>
          </p:cNvSpPr>
          <p:nvPr>
            <p:ph type="body" sz="quarter" idx="16"/>
          </p:nvPr>
        </p:nvSpPr>
        <p:spPr>
          <a:xfrm>
            <a:off x="304800" y="614874"/>
            <a:ext cx="10546080" cy="522851"/>
          </a:xfrm>
        </p:spPr>
        <p:txBody>
          <a:bodyPr/>
          <a:lstStyle/>
          <a:p>
            <a:r>
              <a:rPr lang="en-US" dirty="0"/>
              <a:t>Updated Study – Initially planning ~2000 scenarios; grown unlimited</a:t>
            </a:r>
          </a:p>
        </p:txBody>
      </p:sp>
    </p:spTree>
    <p:extLst>
      <p:ext uri="{BB962C8B-B14F-4D97-AF65-F5344CB8AC3E}">
        <p14:creationId xmlns:p14="http://schemas.microsoft.com/office/powerpoint/2010/main" val="2741515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1F6D4-988E-BA6D-C404-BC6400C0C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B8DAE-473F-6B63-A2E1-2670C4299736}"/>
              </a:ext>
            </a:extLst>
          </p:cNvPr>
          <p:cNvSpPr>
            <a:spLocks noGrp="1"/>
          </p:cNvSpPr>
          <p:nvPr>
            <p:ph type="title"/>
          </p:nvPr>
        </p:nvSpPr>
        <p:spPr/>
        <p:txBody>
          <a:bodyPr/>
          <a:lstStyle/>
          <a:p>
            <a:r>
              <a:rPr lang="en-US"/>
              <a:t>Constellations by Object Count</a:t>
            </a:r>
          </a:p>
        </p:txBody>
      </p:sp>
      <p:graphicFrame>
        <p:nvGraphicFramePr>
          <p:cNvPr id="9" name="Table 8">
            <a:extLst>
              <a:ext uri="{FF2B5EF4-FFF2-40B4-BE49-F238E27FC236}">
                <a16:creationId xmlns:a16="http://schemas.microsoft.com/office/drawing/2014/main" id="{442001B8-B44E-3AF0-9363-C969264BEF35}"/>
              </a:ext>
            </a:extLst>
          </p:cNvPr>
          <p:cNvGraphicFramePr>
            <a:graphicFrameLocks noGrp="1"/>
          </p:cNvGraphicFramePr>
          <p:nvPr/>
        </p:nvGraphicFramePr>
        <p:xfrm>
          <a:off x="2088194" y="814685"/>
          <a:ext cx="8015612" cy="5516375"/>
        </p:xfrm>
        <a:graphic>
          <a:graphicData uri="http://schemas.openxmlformats.org/drawingml/2006/table">
            <a:tbl>
              <a:tblPr>
                <a:tableStyleId>{5C22544A-7EE6-4342-B048-85BDC9FD1C3A}</a:tableStyleId>
              </a:tblPr>
              <a:tblGrid>
                <a:gridCol w="1597655">
                  <a:extLst>
                    <a:ext uri="{9D8B030D-6E8A-4147-A177-3AD203B41FA5}">
                      <a16:colId xmlns:a16="http://schemas.microsoft.com/office/drawing/2014/main" val="2650086990"/>
                    </a:ext>
                  </a:extLst>
                </a:gridCol>
                <a:gridCol w="1004087">
                  <a:extLst>
                    <a:ext uri="{9D8B030D-6E8A-4147-A177-3AD203B41FA5}">
                      <a16:colId xmlns:a16="http://schemas.microsoft.com/office/drawing/2014/main" val="3651076184"/>
                    </a:ext>
                  </a:extLst>
                </a:gridCol>
                <a:gridCol w="1761150">
                  <a:extLst>
                    <a:ext uri="{9D8B030D-6E8A-4147-A177-3AD203B41FA5}">
                      <a16:colId xmlns:a16="http://schemas.microsoft.com/office/drawing/2014/main" val="2069340043"/>
                    </a:ext>
                  </a:extLst>
                </a:gridCol>
                <a:gridCol w="1247084">
                  <a:extLst>
                    <a:ext uri="{9D8B030D-6E8A-4147-A177-3AD203B41FA5}">
                      <a16:colId xmlns:a16="http://schemas.microsoft.com/office/drawing/2014/main" val="1353999395"/>
                    </a:ext>
                  </a:extLst>
                </a:gridCol>
                <a:gridCol w="1456518">
                  <a:extLst>
                    <a:ext uri="{9D8B030D-6E8A-4147-A177-3AD203B41FA5}">
                      <a16:colId xmlns:a16="http://schemas.microsoft.com/office/drawing/2014/main" val="1320102441"/>
                    </a:ext>
                  </a:extLst>
                </a:gridCol>
                <a:gridCol w="949118">
                  <a:extLst>
                    <a:ext uri="{9D8B030D-6E8A-4147-A177-3AD203B41FA5}">
                      <a16:colId xmlns:a16="http://schemas.microsoft.com/office/drawing/2014/main" val="413338957"/>
                    </a:ext>
                  </a:extLst>
                </a:gridCol>
              </a:tblGrid>
              <a:tr h="334775">
                <a:tc>
                  <a:txBody>
                    <a:bodyPr/>
                    <a:lstStyle/>
                    <a:p>
                      <a:pPr algn="ctr" fontAlgn="b">
                        <a:buNone/>
                      </a:pPr>
                      <a:r>
                        <a:rPr lang="en-US" sz="1000" b="1" i="0" u="none" strike="noStrike" dirty="0">
                          <a:solidFill>
                            <a:srgbClr val="000000"/>
                          </a:solidFill>
                          <a:effectLst/>
                          <a:latin typeface="+mn-lt"/>
                        </a:rPr>
                        <a:t>Constellation Name</a:t>
                      </a:r>
                    </a:p>
                  </a:txBody>
                  <a:tcPr marL="0" marR="0" marT="0" marB="0" anchor="b">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1000" b="1" i="0" u="none" strike="noStrike">
                          <a:solidFill>
                            <a:srgbClr val="000000"/>
                          </a:solidFill>
                          <a:effectLst/>
                          <a:latin typeface="+mn-lt"/>
                        </a:rPr>
                        <a:t>High Traffic Satellite Count</a:t>
                      </a:r>
                    </a:p>
                  </a:txBody>
                  <a:tcPr marL="0" marR="0" marT="0" marB="0" anchor="b">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1000" b="1" i="0" u="none" strike="noStrike">
                          <a:solidFill>
                            <a:srgbClr val="000000"/>
                          </a:solidFill>
                          <a:effectLst/>
                          <a:latin typeface="+mn-lt"/>
                        </a:rPr>
                        <a:t>Constellation Name</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1000" b="1" i="0" u="none" strike="noStrike">
                          <a:solidFill>
                            <a:srgbClr val="000000"/>
                          </a:solidFill>
                          <a:effectLst/>
                          <a:latin typeface="+mn-lt"/>
                        </a:rPr>
                        <a:t>Medium Traffic Satellite Count</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1000" b="1" i="0" u="none" strike="noStrike">
                          <a:solidFill>
                            <a:srgbClr val="000000"/>
                          </a:solidFill>
                          <a:effectLst/>
                          <a:latin typeface="+mn-lt"/>
                        </a:rPr>
                        <a:t>Constellation Name</a:t>
                      </a:r>
                    </a:p>
                  </a:txBody>
                  <a:tcPr marL="0" marR="0" marT="0" marB="0" anchor="b">
                    <a:lnB w="12700" cap="flat" cmpd="sng" algn="ctr">
                      <a:solidFill>
                        <a:schemeClr val="tx1"/>
                      </a:solidFill>
                      <a:prstDash val="solid"/>
                      <a:round/>
                      <a:headEnd type="none" w="med" len="med"/>
                      <a:tailEnd type="none" w="med" len="med"/>
                    </a:lnB>
                    <a:solidFill>
                      <a:schemeClr val="accent6"/>
                    </a:solidFill>
                  </a:tcPr>
                </a:tc>
                <a:tc>
                  <a:txBody>
                    <a:bodyPr/>
                    <a:lstStyle/>
                    <a:p>
                      <a:pPr algn="ctr" fontAlgn="b">
                        <a:buNone/>
                      </a:pPr>
                      <a:r>
                        <a:rPr lang="en-US" sz="1000" b="1" i="0" u="none" strike="noStrike">
                          <a:solidFill>
                            <a:srgbClr val="000000"/>
                          </a:solidFill>
                          <a:effectLst/>
                          <a:latin typeface="+mn-lt"/>
                        </a:rPr>
                        <a:t>Low Traffic Satellite Count</a:t>
                      </a:r>
                    </a:p>
                  </a:txBody>
                  <a:tcPr marL="0" marR="0" marT="0" marB="0" anchor="b">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32683289"/>
                  </a:ext>
                </a:extLst>
              </a:tr>
              <a:tr h="145293">
                <a:tc>
                  <a:txBody>
                    <a:bodyPr/>
                    <a:lstStyle/>
                    <a:p>
                      <a:pPr algn="l" fontAlgn="b">
                        <a:buNone/>
                      </a:pPr>
                      <a:r>
                        <a:rPr lang="en-US" sz="1000" b="0" i="0" u="none" strike="noStrike">
                          <a:solidFill>
                            <a:srgbClr val="000000"/>
                          </a:solidFill>
                          <a:effectLst/>
                          <a:latin typeface="+mn-lt"/>
                        </a:rPr>
                        <a:t>LLC31</a:t>
                      </a:r>
                    </a:p>
                  </a:txBody>
                  <a:tcPr marL="0" marR="0" marT="0" marB="0" anchor="b">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fontAlgn="b">
                        <a:buNone/>
                      </a:pPr>
                      <a:r>
                        <a:rPr lang="en-US" sz="1000" u="none" strike="noStrike">
                          <a:effectLst/>
                          <a:latin typeface="+mn-lt"/>
                        </a:rPr>
                        <a:t>25678</a:t>
                      </a:r>
                      <a:endParaRPr lang="en-US" sz="1000" b="0" i="0" u="none" strike="noStrike">
                        <a:solidFill>
                          <a:srgbClr val="000000"/>
                        </a:solidFill>
                        <a:effectLst/>
                        <a:latin typeface="+mn-lt"/>
                      </a:endParaRPr>
                    </a:p>
                  </a:txBody>
                  <a:tcPr marL="0" marR="0" marT="0" marB="0" anchor="b">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LLC31</a:t>
                      </a:r>
                    </a:p>
                  </a:txBody>
                  <a:tcPr marL="0" marR="0" marT="0" marB="0" anchor="b">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b">
                        <a:buNone/>
                      </a:pPr>
                      <a:r>
                        <a:rPr lang="en-US" sz="1000" u="none" strike="noStrike">
                          <a:effectLst/>
                          <a:latin typeface="+mn-lt"/>
                        </a:rPr>
                        <a:t>15291</a:t>
                      </a:r>
                      <a:endParaRPr lang="en-US" sz="1000" b="0" i="0" u="none" strike="noStrike">
                        <a:solidFill>
                          <a:srgbClr val="000000"/>
                        </a:solidFill>
                        <a:effectLst/>
                        <a:latin typeface="+mn-lt"/>
                      </a:endParaRPr>
                    </a:p>
                  </a:txBody>
                  <a:tcPr marL="0" marR="0" marT="0" marB="0" anchor="b">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LLC31</a:t>
                      </a:r>
                    </a:p>
                  </a:txBody>
                  <a:tcPr marL="0" marR="0" marT="0" marB="0" anchor="b">
                    <a:lnT w="12700" cap="flat" cmpd="sng" algn="ctr">
                      <a:solidFill>
                        <a:schemeClr val="tx1"/>
                      </a:solidFill>
                      <a:prstDash val="solid"/>
                      <a:round/>
                      <a:headEnd type="none" w="med" len="med"/>
                      <a:tailEnd type="none" w="med" len="med"/>
                    </a:lnT>
                    <a:solidFill>
                      <a:schemeClr val="accent6">
                        <a:lumMod val="40000"/>
                        <a:lumOff val="60000"/>
                      </a:schemeClr>
                    </a:solidFill>
                  </a:tcPr>
                </a:tc>
                <a:tc>
                  <a:txBody>
                    <a:bodyPr/>
                    <a:lstStyle/>
                    <a:p>
                      <a:pPr algn="ctr" fontAlgn="b">
                        <a:buNone/>
                      </a:pPr>
                      <a:r>
                        <a:rPr lang="en-US" sz="1000" u="none" strike="noStrike">
                          <a:effectLst/>
                          <a:latin typeface="+mn-lt"/>
                        </a:rPr>
                        <a:t>5070</a:t>
                      </a:r>
                      <a:endParaRPr lang="en-US" sz="1000" b="0" i="0" u="none" strike="noStrike">
                        <a:solidFill>
                          <a:srgbClr val="000000"/>
                        </a:solidFill>
                        <a:effectLst/>
                        <a:latin typeface="+mn-lt"/>
                      </a:endParaRPr>
                    </a:p>
                  </a:txBody>
                  <a:tcPr marL="0" marR="0" marT="0" marB="0" anchor="b">
                    <a:lnT w="12700" cap="flat" cmpd="sng" algn="ctr">
                      <a:solidFill>
                        <a:schemeClr val="tx1"/>
                      </a:solid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2307720073"/>
                  </a:ext>
                </a:extLst>
              </a:tr>
              <a:tr h="120263">
                <a:tc>
                  <a:txBody>
                    <a:bodyPr/>
                    <a:lstStyle/>
                    <a:p>
                      <a:pPr algn="l" fontAlgn="b">
                        <a:buNone/>
                      </a:pPr>
                      <a:r>
                        <a:rPr lang="en-US" sz="1000" b="0" i="0" u="none" strike="noStrike">
                          <a:solidFill>
                            <a:srgbClr val="000000"/>
                          </a:solidFill>
                          <a:effectLst/>
                          <a:latin typeface="+mn-lt"/>
                        </a:rPr>
                        <a:t>LLC57</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16036</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LLC57</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8018</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LLC24</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4408</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608269183"/>
                  </a:ext>
                </a:extLst>
              </a:tr>
              <a:tr h="120263">
                <a:tc>
                  <a:txBody>
                    <a:bodyPr/>
                    <a:lstStyle/>
                    <a:p>
                      <a:pPr algn="l" fontAlgn="b">
                        <a:buNone/>
                      </a:pPr>
                      <a:r>
                        <a:rPr lang="en-US" sz="1000" b="0" i="0" u="none" strike="noStrike">
                          <a:solidFill>
                            <a:srgbClr val="000000"/>
                          </a:solidFill>
                          <a:effectLst/>
                          <a:latin typeface="+mn-lt"/>
                        </a:rPr>
                        <a:t>LLC33</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7592</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LLC33</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4800</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LLC33</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3252</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898287812"/>
                  </a:ext>
                </a:extLst>
              </a:tr>
              <a:tr h="120263">
                <a:tc>
                  <a:txBody>
                    <a:bodyPr/>
                    <a:lstStyle/>
                    <a:p>
                      <a:pPr algn="l" fontAlgn="b">
                        <a:buNone/>
                      </a:pPr>
                      <a:r>
                        <a:rPr lang="en-US" sz="1000" b="0" i="0" u="none" strike="noStrike">
                          <a:solidFill>
                            <a:srgbClr val="000000"/>
                          </a:solidFill>
                          <a:effectLst/>
                          <a:latin typeface="+mn-lt"/>
                        </a:rPr>
                        <a:t>LLC513-6</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6912</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LLC24</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4408</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LLC32</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1300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112913271"/>
                  </a:ext>
                </a:extLst>
              </a:tr>
              <a:tr h="114797">
                <a:tc>
                  <a:txBody>
                    <a:bodyPr/>
                    <a:lstStyle/>
                    <a:p>
                      <a:pPr algn="l" fontAlgn="b">
                        <a:buNone/>
                      </a:pPr>
                      <a:r>
                        <a:rPr lang="en-US" sz="1000" b="0" i="0" u="none" strike="noStrike">
                          <a:solidFill>
                            <a:srgbClr val="000000"/>
                          </a:solidFill>
                          <a:effectLst/>
                          <a:latin typeface="+mn-lt"/>
                        </a:rPr>
                        <a:t>LLC55</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6864</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LLC55</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3460</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LLC23</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1278</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3307294345"/>
                  </a:ext>
                </a:extLst>
              </a:tr>
              <a:tr h="109330">
                <a:tc>
                  <a:txBody>
                    <a:bodyPr/>
                    <a:lstStyle/>
                    <a:p>
                      <a:pPr algn="l" fontAlgn="b">
                        <a:buNone/>
                      </a:pPr>
                      <a:r>
                        <a:rPr lang="en-US" sz="1000" b="0" i="0" u="none" strike="noStrike" dirty="0">
                          <a:solidFill>
                            <a:srgbClr val="000000"/>
                          </a:solidFill>
                          <a:effectLst/>
                          <a:latin typeface="+mn-lt"/>
                        </a:rPr>
                        <a:t>LLC517-9</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6080</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LLC513-6</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3456</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LLC25</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828</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92382598"/>
                  </a:ext>
                </a:extLst>
              </a:tr>
              <a:tr h="109330">
                <a:tc>
                  <a:txBody>
                    <a:bodyPr/>
                    <a:lstStyle/>
                    <a:p>
                      <a:pPr algn="l" fontAlgn="b">
                        <a:buNone/>
                      </a:pPr>
                      <a:r>
                        <a:rPr lang="en-US" sz="1000" b="0" i="0" u="none" strike="noStrike">
                          <a:solidFill>
                            <a:srgbClr val="000000"/>
                          </a:solidFill>
                          <a:effectLst/>
                          <a:latin typeface="+mn-lt"/>
                        </a:rPr>
                        <a:t>LLC24</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4408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LLC517-9</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3035</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LLC517-9</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675</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892675904"/>
                  </a:ext>
                </a:extLst>
              </a:tr>
              <a:tr h="109330">
                <a:tc>
                  <a:txBody>
                    <a:bodyPr/>
                    <a:lstStyle/>
                    <a:p>
                      <a:pPr algn="l" fontAlgn="b">
                        <a:buNone/>
                      </a:pPr>
                      <a:r>
                        <a:rPr lang="en-US" sz="1000" b="0" i="0" u="none" strike="noStrike">
                          <a:solidFill>
                            <a:srgbClr val="000000"/>
                          </a:solidFill>
                          <a:effectLst/>
                          <a:latin typeface="+mn-lt"/>
                        </a:rPr>
                        <a:t>LLC41</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3323</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LLC41</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1637</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LLC52</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144</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3635402516"/>
                  </a:ext>
                </a:extLst>
              </a:tr>
              <a:tr h="114797">
                <a:tc>
                  <a:txBody>
                    <a:bodyPr/>
                    <a:lstStyle/>
                    <a:p>
                      <a:pPr algn="l" fontAlgn="b">
                        <a:buNone/>
                      </a:pPr>
                      <a:r>
                        <a:rPr lang="en-US" sz="1000" b="0" i="0" u="none" strike="noStrike">
                          <a:solidFill>
                            <a:srgbClr val="000000"/>
                          </a:solidFill>
                          <a:effectLst/>
                          <a:latin typeface="+mn-lt"/>
                        </a:rPr>
                        <a:t>LLC65</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3128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LLC65</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1565</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LLC61</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108</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432225180"/>
                  </a:ext>
                </a:extLst>
              </a:tr>
              <a:tr h="109330">
                <a:tc>
                  <a:txBody>
                    <a:bodyPr/>
                    <a:lstStyle/>
                    <a:p>
                      <a:pPr algn="l" fontAlgn="b">
                        <a:buNone/>
                      </a:pPr>
                      <a:r>
                        <a:rPr lang="en-US" sz="1000" b="0" i="0" u="none" strike="noStrike">
                          <a:solidFill>
                            <a:srgbClr val="000000"/>
                          </a:solidFill>
                          <a:effectLst/>
                          <a:latin typeface="+mn-lt"/>
                        </a:rPr>
                        <a:t>LLC53</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1772</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LLC32</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1300</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LLC45</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76</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524377432"/>
                  </a:ext>
                </a:extLst>
              </a:tr>
              <a:tr h="114797">
                <a:tc>
                  <a:txBody>
                    <a:bodyPr/>
                    <a:lstStyle/>
                    <a:p>
                      <a:pPr algn="l" fontAlgn="b">
                        <a:buNone/>
                      </a:pPr>
                      <a:r>
                        <a:rPr lang="en-US" sz="1000" b="0" i="0" u="none" strike="noStrike">
                          <a:solidFill>
                            <a:srgbClr val="000000"/>
                          </a:solidFill>
                          <a:effectLst/>
                          <a:latin typeface="+mn-lt"/>
                        </a:rPr>
                        <a:t>LLC35-6</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1696</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LLC23</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1278</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LLC64</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72</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222636607"/>
                  </a:ext>
                </a:extLst>
              </a:tr>
              <a:tr h="109330">
                <a:tc>
                  <a:txBody>
                    <a:bodyPr/>
                    <a:lstStyle/>
                    <a:p>
                      <a:pPr algn="l" fontAlgn="b">
                        <a:buNone/>
                      </a:pPr>
                      <a:r>
                        <a:rPr lang="en-US" sz="1000" b="0" i="0" u="none" strike="noStrike">
                          <a:solidFill>
                            <a:srgbClr val="000000"/>
                          </a:solidFill>
                          <a:effectLst/>
                          <a:latin typeface="+mn-lt"/>
                        </a:rPr>
                        <a:t>LLC394</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1440</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LLC61</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967</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LLC21</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66</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4087985800"/>
                  </a:ext>
                </a:extLst>
              </a:tr>
              <a:tr h="109330">
                <a:tc>
                  <a:txBody>
                    <a:bodyPr/>
                    <a:lstStyle/>
                    <a:p>
                      <a:pPr algn="l" fontAlgn="b">
                        <a:buNone/>
                      </a:pPr>
                      <a:r>
                        <a:rPr lang="en-US" sz="1000" b="0" i="0" u="none" strike="noStrike">
                          <a:solidFill>
                            <a:srgbClr val="000000"/>
                          </a:solidFill>
                          <a:effectLst/>
                          <a:latin typeface="+mn-lt"/>
                        </a:rPr>
                        <a:t>LLC32</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1300</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LLC53</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902</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LLC22</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48</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573005202"/>
                  </a:ext>
                </a:extLst>
              </a:tr>
              <a:tr h="109330">
                <a:tc>
                  <a:txBody>
                    <a:bodyPr/>
                    <a:lstStyle/>
                    <a:p>
                      <a:pPr algn="l" fontAlgn="b">
                        <a:buNone/>
                      </a:pPr>
                      <a:r>
                        <a:rPr lang="en-US" sz="1000" b="0" i="0" u="none" strike="noStrike">
                          <a:solidFill>
                            <a:srgbClr val="000000"/>
                          </a:solidFill>
                          <a:effectLst/>
                          <a:latin typeface="+mn-lt"/>
                        </a:rPr>
                        <a:t>LLC23</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1278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LLC35-6</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864</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LLC394</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40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4175721655"/>
                  </a:ext>
                </a:extLst>
              </a:tr>
              <a:tr h="109330">
                <a:tc>
                  <a:txBody>
                    <a:bodyPr/>
                    <a:lstStyle/>
                    <a:p>
                      <a:pPr algn="l" fontAlgn="b">
                        <a:buNone/>
                      </a:pPr>
                      <a:r>
                        <a:rPr lang="en-US" sz="1000" b="0" i="0" u="none" strike="noStrike">
                          <a:solidFill>
                            <a:srgbClr val="000000"/>
                          </a:solidFill>
                          <a:effectLst/>
                          <a:latin typeface="+mn-lt"/>
                        </a:rPr>
                        <a:t>LLC52</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1278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LLC25</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828</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LLC26</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36</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49087139"/>
                  </a:ext>
                </a:extLst>
              </a:tr>
              <a:tr h="114797">
                <a:tc>
                  <a:txBody>
                    <a:bodyPr/>
                    <a:lstStyle/>
                    <a:p>
                      <a:pPr algn="l" fontAlgn="b">
                        <a:buNone/>
                      </a:pPr>
                      <a:r>
                        <a:rPr lang="en-US" sz="1000" b="0" i="0" u="none" strike="noStrike">
                          <a:solidFill>
                            <a:srgbClr val="000000"/>
                          </a:solidFill>
                          <a:effectLst/>
                          <a:latin typeface="+mn-lt"/>
                        </a:rPr>
                        <a:t>LLC56</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1252</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LLC394</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720</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LLC62</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36</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3267161204"/>
                  </a:ext>
                </a:extLst>
              </a:tr>
              <a:tr h="109330">
                <a:tc>
                  <a:txBody>
                    <a:bodyPr/>
                    <a:lstStyle/>
                    <a:p>
                      <a:pPr algn="l" fontAlgn="b">
                        <a:buNone/>
                      </a:pPr>
                      <a:r>
                        <a:rPr lang="en-US" sz="1000" b="0" i="0" u="none" strike="noStrike">
                          <a:solidFill>
                            <a:srgbClr val="000000"/>
                          </a:solidFill>
                          <a:effectLst/>
                          <a:latin typeface="+mn-lt"/>
                        </a:rPr>
                        <a:t>LLC61</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967</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LLC56</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632</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LLC27</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18</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560940392"/>
                  </a:ext>
                </a:extLst>
              </a:tr>
              <a:tr h="109330">
                <a:tc>
                  <a:txBody>
                    <a:bodyPr/>
                    <a:lstStyle/>
                    <a:p>
                      <a:pPr algn="l" fontAlgn="b">
                        <a:buNone/>
                      </a:pPr>
                      <a:r>
                        <a:rPr lang="en-US" sz="1000" b="0" i="0" u="none" strike="noStrike">
                          <a:solidFill>
                            <a:srgbClr val="000000"/>
                          </a:solidFill>
                          <a:effectLst/>
                          <a:latin typeface="+mn-lt"/>
                        </a:rPr>
                        <a:t>LLC511-2</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870</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LLC52</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630</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LLC63</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15</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985482637"/>
                  </a:ext>
                </a:extLst>
              </a:tr>
              <a:tr h="109330">
                <a:tc>
                  <a:txBody>
                    <a:bodyPr/>
                    <a:lstStyle/>
                    <a:p>
                      <a:pPr algn="l" fontAlgn="b">
                        <a:buNone/>
                      </a:pPr>
                      <a:r>
                        <a:rPr lang="en-US" sz="1000" b="0" i="0" u="none" strike="noStrike">
                          <a:solidFill>
                            <a:srgbClr val="000000"/>
                          </a:solidFill>
                          <a:effectLst/>
                          <a:latin typeface="+mn-lt"/>
                        </a:rPr>
                        <a:t>LLC54</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864</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LLC511-2</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438</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LLC395</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12</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3772007236"/>
                  </a:ext>
                </a:extLst>
              </a:tr>
              <a:tr h="114797">
                <a:tc>
                  <a:txBody>
                    <a:bodyPr/>
                    <a:lstStyle/>
                    <a:p>
                      <a:pPr algn="l" fontAlgn="b">
                        <a:buNone/>
                      </a:pPr>
                      <a:r>
                        <a:rPr lang="en-US" sz="1000" b="0" i="0" u="none" strike="noStrike">
                          <a:solidFill>
                            <a:srgbClr val="000000"/>
                          </a:solidFill>
                          <a:effectLst/>
                          <a:latin typeface="+mn-lt"/>
                        </a:rPr>
                        <a:t>LLC25</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828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LLC54</a:t>
                      </a:r>
                    </a:p>
                  </a:txBody>
                  <a:tcPr marL="0" marR="0" marT="0" marB="0" anchor="b">
                    <a:solidFill>
                      <a:schemeClr val="accent1">
                        <a:lumMod val="40000"/>
                        <a:lumOff val="60000"/>
                      </a:schemeClr>
                    </a:solidFill>
                  </a:tcPr>
                </a:tc>
                <a:tc>
                  <a:txBody>
                    <a:bodyPr/>
                    <a:lstStyle/>
                    <a:p>
                      <a:pPr algn="ctr" fontAlgn="b">
                        <a:buNone/>
                      </a:pPr>
                      <a:r>
                        <a:rPr lang="en-US" sz="1000" u="none" strike="noStrike" dirty="0">
                          <a:effectLst/>
                          <a:latin typeface="+mn-lt"/>
                        </a:rPr>
                        <a:t>432</a:t>
                      </a:r>
                      <a:endParaRPr lang="en-US" sz="1000" b="0" i="0" u="none" strike="noStrike" dirty="0">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LLC392</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12</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868368557"/>
                  </a:ext>
                </a:extLst>
              </a:tr>
              <a:tr h="109330">
                <a:tc>
                  <a:txBody>
                    <a:bodyPr/>
                    <a:lstStyle/>
                    <a:p>
                      <a:pPr algn="l" fontAlgn="b">
                        <a:buNone/>
                      </a:pPr>
                      <a:r>
                        <a:rPr lang="en-US" sz="1000" b="0" i="0" u="none" strike="noStrike">
                          <a:solidFill>
                            <a:srgbClr val="000000"/>
                          </a:solidFill>
                          <a:effectLst/>
                          <a:latin typeface="+mn-lt"/>
                        </a:rPr>
                        <a:t>LLC64</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528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LLC34</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241</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LLC391</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7</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051694922"/>
                  </a:ext>
                </a:extLst>
              </a:tr>
              <a:tr h="109330">
                <a:tc>
                  <a:txBody>
                    <a:bodyPr/>
                    <a:lstStyle/>
                    <a:p>
                      <a:pPr algn="l" fontAlgn="b">
                        <a:buNone/>
                      </a:pPr>
                      <a:r>
                        <a:rPr lang="en-US" sz="1000" b="0" i="0" u="none" strike="noStrike">
                          <a:solidFill>
                            <a:srgbClr val="000000"/>
                          </a:solidFill>
                          <a:effectLst/>
                          <a:latin typeface="+mn-lt"/>
                        </a:rPr>
                        <a:t>LLC34</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488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LLC64</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240</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LLC34</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5</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151803317"/>
                  </a:ext>
                </a:extLst>
              </a:tr>
              <a:tr h="109330">
                <a:tc>
                  <a:txBody>
                    <a:bodyPr/>
                    <a:lstStyle/>
                    <a:p>
                      <a:pPr algn="l" fontAlgn="b">
                        <a:buNone/>
                      </a:pPr>
                      <a:r>
                        <a:rPr lang="en-US" sz="1000" b="0" i="0" u="none" strike="noStrike">
                          <a:solidFill>
                            <a:srgbClr val="000000"/>
                          </a:solidFill>
                          <a:effectLst/>
                          <a:latin typeface="+mn-lt"/>
                        </a:rPr>
                        <a:t>LLC45</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304</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LLC45</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152</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LLC44</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4</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646812609"/>
                  </a:ext>
                </a:extLst>
              </a:tr>
              <a:tr h="114797">
                <a:tc>
                  <a:txBody>
                    <a:bodyPr/>
                    <a:lstStyle/>
                    <a:p>
                      <a:pPr algn="l" fontAlgn="b">
                        <a:buNone/>
                      </a:pPr>
                      <a:r>
                        <a:rPr lang="en-US" sz="1000" b="0" i="0" u="none" strike="noStrike">
                          <a:solidFill>
                            <a:srgbClr val="000000"/>
                          </a:solidFill>
                          <a:effectLst/>
                          <a:latin typeface="+mn-lt"/>
                        </a:rPr>
                        <a:t>LLC395</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288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LLC395</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144</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LLC393</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1</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942640418"/>
                  </a:ext>
                </a:extLst>
              </a:tr>
              <a:tr h="109330">
                <a:tc>
                  <a:txBody>
                    <a:bodyPr/>
                    <a:lstStyle/>
                    <a:p>
                      <a:pPr algn="l" fontAlgn="b">
                        <a:buNone/>
                      </a:pPr>
                      <a:r>
                        <a:rPr lang="en-US" sz="1000" b="0" i="0" u="none" strike="noStrike">
                          <a:solidFill>
                            <a:srgbClr val="000000"/>
                          </a:solidFill>
                          <a:effectLst/>
                          <a:latin typeface="+mn-lt"/>
                        </a:rPr>
                        <a:t>LLC21</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66</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LLC21</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66</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LLC57</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683064238"/>
                  </a:ext>
                </a:extLst>
              </a:tr>
              <a:tr h="109330">
                <a:tc>
                  <a:txBody>
                    <a:bodyPr/>
                    <a:lstStyle/>
                    <a:p>
                      <a:pPr algn="l" fontAlgn="b">
                        <a:buNone/>
                      </a:pPr>
                      <a:r>
                        <a:rPr lang="en-US" sz="1000" b="0" i="0" u="none" strike="noStrike">
                          <a:solidFill>
                            <a:srgbClr val="000000"/>
                          </a:solidFill>
                          <a:effectLst/>
                          <a:latin typeface="+mn-lt"/>
                        </a:rPr>
                        <a:t>LLC22</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48</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LLC22</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48</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LLC55</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457666651"/>
                  </a:ext>
                </a:extLst>
              </a:tr>
              <a:tr h="109330">
                <a:tc>
                  <a:txBody>
                    <a:bodyPr/>
                    <a:lstStyle/>
                    <a:p>
                      <a:pPr algn="l" fontAlgn="b">
                        <a:buNone/>
                      </a:pPr>
                      <a:r>
                        <a:rPr lang="en-US" sz="1000" b="0" i="0" u="none" strike="noStrike">
                          <a:solidFill>
                            <a:srgbClr val="000000"/>
                          </a:solidFill>
                          <a:effectLst/>
                          <a:latin typeface="+mn-lt"/>
                        </a:rPr>
                        <a:t>LLC26</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36</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LLC26</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36</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dirty="0">
                          <a:solidFill>
                            <a:srgbClr val="000000"/>
                          </a:solidFill>
                          <a:effectLst/>
                          <a:latin typeface="+mn-lt"/>
                        </a:rPr>
                        <a:t>LLC513-6</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061893284"/>
                  </a:ext>
                </a:extLst>
              </a:tr>
              <a:tr h="114797">
                <a:tc>
                  <a:txBody>
                    <a:bodyPr/>
                    <a:lstStyle/>
                    <a:p>
                      <a:pPr algn="l" fontAlgn="b">
                        <a:buNone/>
                      </a:pPr>
                      <a:r>
                        <a:rPr lang="en-US" sz="1000" b="0" i="0" u="none" strike="noStrike">
                          <a:solidFill>
                            <a:srgbClr val="000000"/>
                          </a:solidFill>
                          <a:effectLst/>
                          <a:latin typeface="+mn-lt"/>
                        </a:rPr>
                        <a:t>LLC62</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36</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LLC62</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36</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LLC41</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3911290338"/>
                  </a:ext>
                </a:extLst>
              </a:tr>
              <a:tr h="109330">
                <a:tc>
                  <a:txBody>
                    <a:bodyPr/>
                    <a:lstStyle/>
                    <a:p>
                      <a:pPr algn="l" fontAlgn="b">
                        <a:buNone/>
                      </a:pPr>
                      <a:r>
                        <a:rPr lang="en-US" sz="1000" b="0" i="0" u="none" strike="noStrike">
                          <a:solidFill>
                            <a:srgbClr val="000000"/>
                          </a:solidFill>
                          <a:effectLst/>
                          <a:latin typeface="+mn-lt"/>
                        </a:rPr>
                        <a:t>LLC27</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36</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LLC27</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36</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LLC65</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391350088"/>
                  </a:ext>
                </a:extLst>
              </a:tr>
              <a:tr h="109330">
                <a:tc>
                  <a:txBody>
                    <a:bodyPr/>
                    <a:lstStyle/>
                    <a:p>
                      <a:pPr algn="l" fontAlgn="b">
                        <a:buNone/>
                      </a:pPr>
                      <a:r>
                        <a:rPr lang="en-US" sz="1000" b="0" i="0" u="none" strike="noStrike">
                          <a:solidFill>
                            <a:srgbClr val="000000"/>
                          </a:solidFill>
                          <a:effectLst/>
                          <a:latin typeface="+mn-lt"/>
                        </a:rPr>
                        <a:t>LLC63</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15</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LLC63</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15</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LLC53</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040972279"/>
                  </a:ext>
                </a:extLst>
              </a:tr>
              <a:tr h="109330">
                <a:tc>
                  <a:txBody>
                    <a:bodyPr/>
                    <a:lstStyle/>
                    <a:p>
                      <a:pPr algn="l" fontAlgn="b">
                        <a:buNone/>
                      </a:pPr>
                      <a:r>
                        <a:rPr lang="en-US" sz="1000" b="0" i="0" u="none" strike="noStrike">
                          <a:solidFill>
                            <a:srgbClr val="000000"/>
                          </a:solidFill>
                          <a:effectLst/>
                          <a:latin typeface="+mn-lt"/>
                        </a:rPr>
                        <a:t>LLC392</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12</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LLC392</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12</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LLC35-6</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307215834"/>
                  </a:ext>
                </a:extLst>
              </a:tr>
              <a:tr h="109330">
                <a:tc>
                  <a:txBody>
                    <a:bodyPr/>
                    <a:lstStyle/>
                    <a:p>
                      <a:pPr algn="l" fontAlgn="b">
                        <a:buNone/>
                      </a:pPr>
                      <a:r>
                        <a:rPr lang="en-US" sz="1000" b="0" i="0" u="none" strike="noStrike">
                          <a:solidFill>
                            <a:srgbClr val="000000"/>
                          </a:solidFill>
                          <a:effectLst/>
                          <a:latin typeface="+mn-lt"/>
                        </a:rPr>
                        <a:t>LLC44</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11</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LLC391</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8</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LLC56</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88132463"/>
                  </a:ext>
                </a:extLst>
              </a:tr>
              <a:tr h="109330">
                <a:tc>
                  <a:txBody>
                    <a:bodyPr/>
                    <a:lstStyle/>
                    <a:p>
                      <a:pPr algn="l" fontAlgn="b">
                        <a:buNone/>
                      </a:pPr>
                      <a:r>
                        <a:rPr lang="en-US" sz="1000" b="0" i="0" u="none" strike="noStrike" dirty="0">
                          <a:solidFill>
                            <a:srgbClr val="000000"/>
                          </a:solidFill>
                          <a:effectLst/>
                          <a:latin typeface="+mn-lt"/>
                        </a:rPr>
                        <a:t>LLC391</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9</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LLC44</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4</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a:solidFill>
                            <a:srgbClr val="000000"/>
                          </a:solidFill>
                          <a:effectLst/>
                          <a:latin typeface="+mn-lt"/>
                        </a:rPr>
                        <a:t>LLC511-2</a:t>
                      </a:r>
                    </a:p>
                  </a:txBody>
                  <a:tcPr marL="0" marR="0" marT="0" marB="0" anchor="b">
                    <a:solidFill>
                      <a:schemeClr val="accent6">
                        <a:lumMod val="40000"/>
                        <a:lumOff val="60000"/>
                      </a:schemeClr>
                    </a:solidFill>
                  </a:tcPr>
                </a:tc>
                <a:tc>
                  <a:txBody>
                    <a:bodyPr/>
                    <a:lstStyle/>
                    <a:p>
                      <a:pPr algn="ctr" fontAlgn="b">
                        <a:buNone/>
                      </a:pPr>
                      <a:r>
                        <a:rPr lang="en-US" sz="1000" u="none" strike="noStrike">
                          <a:effectLst/>
                          <a:latin typeface="+mn-lt"/>
                        </a:rPr>
                        <a:t>0</a:t>
                      </a:r>
                      <a:endParaRPr lang="en-US" sz="1000" b="0" i="0" u="none" strike="noStrike">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1417359497"/>
                  </a:ext>
                </a:extLst>
              </a:tr>
              <a:tr h="109330">
                <a:tc>
                  <a:txBody>
                    <a:bodyPr/>
                    <a:lstStyle/>
                    <a:p>
                      <a:pPr algn="l" fontAlgn="b">
                        <a:buNone/>
                      </a:pPr>
                      <a:r>
                        <a:rPr lang="en-US" sz="1000" b="0" i="0" u="none" strike="noStrike" dirty="0">
                          <a:solidFill>
                            <a:srgbClr val="000000"/>
                          </a:solidFill>
                          <a:effectLst/>
                          <a:latin typeface="+mn-lt"/>
                        </a:rPr>
                        <a:t>LLC393</a:t>
                      </a:r>
                    </a:p>
                  </a:txBody>
                  <a:tcPr marL="0" marR="0" marT="0" marB="0" anchor="b">
                    <a:solidFill>
                      <a:schemeClr val="accent4">
                        <a:lumMod val="40000"/>
                        <a:lumOff val="60000"/>
                      </a:schemeClr>
                    </a:solidFill>
                  </a:tcPr>
                </a:tc>
                <a:tc>
                  <a:txBody>
                    <a:bodyPr/>
                    <a:lstStyle/>
                    <a:p>
                      <a:pPr algn="ctr" fontAlgn="b">
                        <a:buNone/>
                      </a:pPr>
                      <a:r>
                        <a:rPr lang="en-US" sz="1000" u="none" strike="noStrike">
                          <a:effectLst/>
                          <a:latin typeface="+mn-lt"/>
                        </a:rPr>
                        <a:t>1</a:t>
                      </a:r>
                      <a:endParaRPr lang="en-US" sz="1000" b="0" i="0" u="none" strike="noStrike">
                        <a:solidFill>
                          <a:srgbClr val="000000"/>
                        </a:solidFill>
                        <a:effectLst/>
                        <a:latin typeface="+mn-lt"/>
                      </a:endParaRPr>
                    </a:p>
                  </a:txBody>
                  <a:tcPr marL="0" marR="0" marT="0" marB="0" anchor="b">
                    <a:solidFill>
                      <a:schemeClr val="accent4">
                        <a:lumMod val="40000"/>
                        <a:lumOff val="60000"/>
                      </a:schemeClr>
                    </a:solidFill>
                  </a:tcPr>
                </a:tc>
                <a:tc>
                  <a:txBody>
                    <a:bodyPr/>
                    <a:lstStyle/>
                    <a:p>
                      <a:pPr algn="l" fontAlgn="b">
                        <a:buNone/>
                      </a:pPr>
                      <a:r>
                        <a:rPr lang="en-US" sz="1000" b="0" i="0" u="none" strike="noStrike" dirty="0">
                          <a:solidFill>
                            <a:srgbClr val="000000"/>
                          </a:solidFill>
                          <a:effectLst/>
                          <a:latin typeface="+mn-lt"/>
                        </a:rPr>
                        <a:t>LLC393</a:t>
                      </a:r>
                    </a:p>
                  </a:txBody>
                  <a:tcPr marL="0" marR="0" marT="0" marB="0" anchor="b">
                    <a:solidFill>
                      <a:schemeClr val="accent1">
                        <a:lumMod val="40000"/>
                        <a:lumOff val="60000"/>
                      </a:schemeClr>
                    </a:solidFill>
                  </a:tcPr>
                </a:tc>
                <a:tc>
                  <a:txBody>
                    <a:bodyPr/>
                    <a:lstStyle/>
                    <a:p>
                      <a:pPr algn="ctr" fontAlgn="b">
                        <a:buNone/>
                      </a:pPr>
                      <a:r>
                        <a:rPr lang="en-US" sz="1000" u="none" strike="noStrike">
                          <a:effectLst/>
                          <a:latin typeface="+mn-lt"/>
                        </a:rPr>
                        <a:t>1</a:t>
                      </a:r>
                      <a:endParaRPr lang="en-US" sz="1000" b="0" i="0" u="none" strike="noStrike">
                        <a:solidFill>
                          <a:srgbClr val="000000"/>
                        </a:solidFill>
                        <a:effectLst/>
                        <a:latin typeface="+mn-lt"/>
                      </a:endParaRPr>
                    </a:p>
                  </a:txBody>
                  <a:tcPr marL="0" marR="0" marT="0" marB="0" anchor="b">
                    <a:solidFill>
                      <a:schemeClr val="accent1">
                        <a:lumMod val="40000"/>
                        <a:lumOff val="60000"/>
                      </a:schemeClr>
                    </a:solidFill>
                  </a:tcPr>
                </a:tc>
                <a:tc>
                  <a:txBody>
                    <a:bodyPr/>
                    <a:lstStyle/>
                    <a:p>
                      <a:pPr algn="l" fontAlgn="b">
                        <a:buNone/>
                      </a:pPr>
                      <a:r>
                        <a:rPr lang="en-US" sz="1000" b="0" i="0" u="none" strike="noStrike" dirty="0">
                          <a:solidFill>
                            <a:srgbClr val="000000"/>
                          </a:solidFill>
                          <a:effectLst/>
                          <a:latin typeface="+mn-lt"/>
                        </a:rPr>
                        <a:t>LLC54</a:t>
                      </a:r>
                    </a:p>
                  </a:txBody>
                  <a:tcPr marL="0" marR="0" marT="0" marB="0" anchor="b">
                    <a:solidFill>
                      <a:schemeClr val="accent6">
                        <a:lumMod val="40000"/>
                        <a:lumOff val="60000"/>
                      </a:schemeClr>
                    </a:solidFill>
                  </a:tcPr>
                </a:tc>
                <a:tc>
                  <a:txBody>
                    <a:bodyPr/>
                    <a:lstStyle/>
                    <a:p>
                      <a:pPr algn="ctr" fontAlgn="b">
                        <a:buNone/>
                      </a:pPr>
                      <a:r>
                        <a:rPr lang="en-US" sz="1000" u="none" strike="noStrike" dirty="0">
                          <a:effectLst/>
                          <a:latin typeface="+mn-lt"/>
                        </a:rPr>
                        <a:t>0</a:t>
                      </a:r>
                      <a:endParaRPr lang="en-US" sz="1000" b="0" i="0" u="none" strike="noStrike" dirty="0">
                        <a:solidFill>
                          <a:srgbClr val="000000"/>
                        </a:solidFill>
                        <a:effectLst/>
                        <a:latin typeface="+mn-lt"/>
                      </a:endParaRPr>
                    </a:p>
                  </a:txBody>
                  <a:tcPr marL="0" marR="0" marT="0" marB="0" anchor="b">
                    <a:solidFill>
                      <a:schemeClr val="accent6">
                        <a:lumMod val="40000"/>
                        <a:lumOff val="60000"/>
                      </a:schemeClr>
                    </a:solidFill>
                  </a:tcPr>
                </a:tc>
                <a:extLst>
                  <a:ext uri="{0D108BD9-81ED-4DB2-BD59-A6C34878D82A}">
                    <a16:rowId xmlns:a16="http://schemas.microsoft.com/office/drawing/2014/main" val="2991581498"/>
                  </a:ext>
                </a:extLst>
              </a:tr>
            </a:tbl>
          </a:graphicData>
        </a:graphic>
      </p:graphicFrame>
    </p:spTree>
    <p:extLst>
      <p:ext uri="{BB962C8B-B14F-4D97-AF65-F5344CB8AC3E}">
        <p14:creationId xmlns:p14="http://schemas.microsoft.com/office/powerpoint/2010/main" val="162082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C1FB-FFEC-BD8B-3622-28DF3720ABA1}"/>
              </a:ext>
            </a:extLst>
          </p:cNvPr>
          <p:cNvSpPr>
            <a:spLocks noGrp="1"/>
          </p:cNvSpPr>
          <p:nvPr>
            <p:ph type="title"/>
          </p:nvPr>
        </p:nvSpPr>
        <p:spPr/>
        <p:txBody>
          <a:bodyPr/>
          <a:lstStyle/>
          <a:p>
            <a:r>
              <a:rPr lang="en-US"/>
              <a:t>ASEM (</a:t>
            </a:r>
            <a:r>
              <a:rPr lang="en-US" u="sng"/>
              <a:t>A</a:t>
            </a:r>
            <a:r>
              <a:rPr lang="en-US"/>
              <a:t>DEPT </a:t>
            </a:r>
            <a:r>
              <a:rPr lang="en-US" u="sng"/>
              <a:t>S</a:t>
            </a:r>
            <a:r>
              <a:rPr lang="en-US"/>
              <a:t>tandard </a:t>
            </a:r>
            <a:r>
              <a:rPr lang="en-US" u="sng"/>
              <a:t>E</a:t>
            </a:r>
            <a:r>
              <a:rPr lang="en-US"/>
              <a:t>nvironment </a:t>
            </a:r>
            <a:r>
              <a:rPr lang="en-US" u="sng"/>
              <a:t>M</a:t>
            </a:r>
            <a:r>
              <a:rPr lang="en-US"/>
              <a:t>odel)</a:t>
            </a:r>
          </a:p>
        </p:txBody>
      </p:sp>
      <p:sp>
        <p:nvSpPr>
          <p:cNvPr id="3" name="Text Placeholder 2">
            <a:extLst>
              <a:ext uri="{FF2B5EF4-FFF2-40B4-BE49-F238E27FC236}">
                <a16:creationId xmlns:a16="http://schemas.microsoft.com/office/drawing/2014/main" id="{79A530AD-ADB1-E6EC-7ECA-F6EDC0DB7D59}"/>
              </a:ext>
            </a:extLst>
          </p:cNvPr>
          <p:cNvSpPr>
            <a:spLocks noGrp="1"/>
          </p:cNvSpPr>
          <p:nvPr>
            <p:ph type="body" sz="quarter" idx="16"/>
          </p:nvPr>
        </p:nvSpPr>
        <p:spPr/>
        <p:txBody>
          <a:bodyPr/>
          <a:lstStyle/>
          <a:p>
            <a:r>
              <a:rPr lang="en-US"/>
              <a:t>What does it look like?</a:t>
            </a:r>
          </a:p>
        </p:txBody>
      </p:sp>
      <p:sp>
        <p:nvSpPr>
          <p:cNvPr id="4" name="Text Placeholder 3">
            <a:extLst>
              <a:ext uri="{FF2B5EF4-FFF2-40B4-BE49-F238E27FC236}">
                <a16:creationId xmlns:a16="http://schemas.microsoft.com/office/drawing/2014/main" id="{D53A0761-2C89-BE58-2B25-3F59F7055E40}"/>
              </a:ext>
            </a:extLst>
          </p:cNvPr>
          <p:cNvSpPr>
            <a:spLocks noGrp="1"/>
          </p:cNvSpPr>
          <p:nvPr>
            <p:ph type="body" sz="quarter" idx="17"/>
          </p:nvPr>
        </p:nvSpPr>
        <p:spPr/>
        <p:txBody>
          <a:bodyPr/>
          <a:lstStyle/>
          <a:p>
            <a:endParaRPr lang="en-US"/>
          </a:p>
        </p:txBody>
      </p:sp>
      <p:grpSp>
        <p:nvGrpSpPr>
          <p:cNvPr id="91" name="Group 90">
            <a:extLst>
              <a:ext uri="{FF2B5EF4-FFF2-40B4-BE49-F238E27FC236}">
                <a16:creationId xmlns:a16="http://schemas.microsoft.com/office/drawing/2014/main" id="{FF2CDB02-0033-AE08-450B-14004AF07AFD}"/>
              </a:ext>
            </a:extLst>
          </p:cNvPr>
          <p:cNvGrpSpPr/>
          <p:nvPr/>
        </p:nvGrpSpPr>
        <p:grpSpPr>
          <a:xfrm>
            <a:off x="304800" y="1385884"/>
            <a:ext cx="1610710" cy="1965441"/>
            <a:chOff x="304800" y="1385884"/>
            <a:chExt cx="1610710" cy="1965441"/>
          </a:xfrm>
        </p:grpSpPr>
        <p:sp>
          <p:nvSpPr>
            <p:cNvPr id="12" name="Rectangle 11">
              <a:extLst>
                <a:ext uri="{FF2B5EF4-FFF2-40B4-BE49-F238E27FC236}">
                  <a16:creationId xmlns:a16="http://schemas.microsoft.com/office/drawing/2014/main" id="{B0B13506-CBA1-CEC4-EFA4-F640EDC94231}"/>
                </a:ext>
              </a:extLst>
            </p:cNvPr>
            <p:cNvSpPr/>
            <p:nvPr/>
          </p:nvSpPr>
          <p:spPr>
            <a:xfrm>
              <a:off x="304800" y="1385884"/>
              <a:ext cx="1610710" cy="1965441"/>
            </a:xfrm>
            <a:prstGeom prst="rect">
              <a:avLst/>
            </a:prstGeom>
            <a:solidFill>
              <a:schemeClr val="tx2">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solidFill>
                    <a:schemeClr val="tx1"/>
                  </a:solidFill>
                </a:rPr>
                <a:t>popZERO</a:t>
              </a:r>
            </a:p>
          </p:txBody>
        </p:sp>
        <p:sp>
          <p:nvSpPr>
            <p:cNvPr id="8" name="Rectangle 7">
              <a:extLst>
                <a:ext uri="{FF2B5EF4-FFF2-40B4-BE49-F238E27FC236}">
                  <a16:creationId xmlns:a16="http://schemas.microsoft.com/office/drawing/2014/main" id="{7DAE6789-8F88-2AE3-6FE8-DCBF7870055D}"/>
                </a:ext>
              </a:extLst>
            </p:cNvPr>
            <p:cNvSpPr/>
            <p:nvPr/>
          </p:nvSpPr>
          <p:spPr>
            <a:xfrm>
              <a:off x="374432" y="1774108"/>
              <a:ext cx="1467505" cy="452436"/>
            </a:xfrm>
            <a:prstGeom prst="rect">
              <a:avLst/>
            </a:prstGeom>
            <a:solidFill>
              <a:schemeClr val="accent6">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18</a:t>
              </a:r>
              <a:r>
                <a:rPr lang="en-US" sz="1400" b="1" baseline="30000" dirty="0">
                  <a:solidFill>
                    <a:schemeClr val="tx1"/>
                  </a:solidFill>
                </a:rPr>
                <a:t>th</a:t>
              </a:r>
              <a:r>
                <a:rPr lang="en-US" sz="1400" b="1" dirty="0">
                  <a:solidFill>
                    <a:schemeClr val="tx1"/>
                  </a:solidFill>
                </a:rPr>
                <a:t> SDS Catalog</a:t>
              </a:r>
            </a:p>
          </p:txBody>
        </p:sp>
        <p:sp>
          <p:nvSpPr>
            <p:cNvPr id="13" name="Rectangle 12">
              <a:extLst>
                <a:ext uri="{FF2B5EF4-FFF2-40B4-BE49-F238E27FC236}">
                  <a16:creationId xmlns:a16="http://schemas.microsoft.com/office/drawing/2014/main" id="{1729E626-A8DE-2E49-178A-7B9BA95518A2}"/>
                </a:ext>
              </a:extLst>
            </p:cNvPr>
            <p:cNvSpPr/>
            <p:nvPr/>
          </p:nvSpPr>
          <p:spPr>
            <a:xfrm>
              <a:off x="374431" y="2816649"/>
              <a:ext cx="1467505" cy="452437"/>
            </a:xfrm>
            <a:prstGeom prst="rect">
              <a:avLst/>
            </a:prstGeom>
            <a:solidFill>
              <a:schemeClr val="accent5">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solidFill>
                    <a:schemeClr val="tx1"/>
                  </a:solidFill>
                </a:rPr>
                <a:t>“Other" Objects Model</a:t>
              </a:r>
            </a:p>
          </p:txBody>
        </p:sp>
        <p:sp>
          <p:nvSpPr>
            <p:cNvPr id="14" name="Rectangle 13">
              <a:extLst>
                <a:ext uri="{FF2B5EF4-FFF2-40B4-BE49-F238E27FC236}">
                  <a16:creationId xmlns:a16="http://schemas.microsoft.com/office/drawing/2014/main" id="{8B54C0FD-9254-B9CA-C91B-2A00991ECFF2}"/>
                </a:ext>
              </a:extLst>
            </p:cNvPr>
            <p:cNvSpPr/>
            <p:nvPr/>
          </p:nvSpPr>
          <p:spPr>
            <a:xfrm>
              <a:off x="374432" y="2294288"/>
              <a:ext cx="1467505" cy="452437"/>
            </a:xfrm>
            <a:prstGeom prst="rect">
              <a:avLst/>
            </a:prstGeom>
            <a:solidFill>
              <a:schemeClr val="accent5">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rPr>
                <a:t>Small (&lt;10cm) Debris Model</a:t>
              </a:r>
            </a:p>
          </p:txBody>
        </p:sp>
      </p:grpSp>
      <p:grpSp>
        <p:nvGrpSpPr>
          <p:cNvPr id="97" name="Group 96">
            <a:extLst>
              <a:ext uri="{FF2B5EF4-FFF2-40B4-BE49-F238E27FC236}">
                <a16:creationId xmlns:a16="http://schemas.microsoft.com/office/drawing/2014/main" id="{45A358CE-4576-2EB7-3751-21E0C1A01796}"/>
              </a:ext>
            </a:extLst>
          </p:cNvPr>
          <p:cNvGrpSpPr/>
          <p:nvPr/>
        </p:nvGrpSpPr>
        <p:grpSpPr>
          <a:xfrm>
            <a:off x="302828" y="3472395"/>
            <a:ext cx="6082563" cy="2538981"/>
            <a:chOff x="302828" y="3472395"/>
            <a:chExt cx="6082563" cy="2538981"/>
          </a:xfrm>
        </p:grpSpPr>
        <p:grpSp>
          <p:nvGrpSpPr>
            <p:cNvPr id="92" name="Group 91">
              <a:extLst>
                <a:ext uri="{FF2B5EF4-FFF2-40B4-BE49-F238E27FC236}">
                  <a16:creationId xmlns:a16="http://schemas.microsoft.com/office/drawing/2014/main" id="{B20CAA37-7568-83CC-9B20-4C8AFE767E83}"/>
                </a:ext>
              </a:extLst>
            </p:cNvPr>
            <p:cNvGrpSpPr/>
            <p:nvPr/>
          </p:nvGrpSpPr>
          <p:grpSpPr>
            <a:xfrm>
              <a:off x="302828" y="3472395"/>
              <a:ext cx="1610710" cy="1727215"/>
              <a:chOff x="302828" y="3472395"/>
              <a:chExt cx="1610710" cy="1727215"/>
            </a:xfrm>
          </p:grpSpPr>
          <p:sp>
            <p:nvSpPr>
              <p:cNvPr id="15" name="Rectangle 14">
                <a:extLst>
                  <a:ext uri="{FF2B5EF4-FFF2-40B4-BE49-F238E27FC236}">
                    <a16:creationId xmlns:a16="http://schemas.microsoft.com/office/drawing/2014/main" id="{9F9D3106-A7A3-0991-06EF-A6BD87AC9961}"/>
                  </a:ext>
                </a:extLst>
              </p:cNvPr>
              <p:cNvSpPr/>
              <p:nvPr/>
            </p:nvSpPr>
            <p:spPr>
              <a:xfrm>
                <a:off x="302828" y="3472395"/>
                <a:ext cx="1610710" cy="1727215"/>
              </a:xfrm>
              <a:prstGeom prst="rect">
                <a:avLst/>
              </a:prstGeom>
              <a:solidFill>
                <a:schemeClr val="accent4">
                  <a:lumMod val="40000"/>
                  <a:lumOff val="6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solidFill>
                      <a:schemeClr val="tx1"/>
                    </a:solidFill>
                  </a:rPr>
                  <a:t>Future Launch Model</a:t>
                </a:r>
              </a:p>
            </p:txBody>
          </p:sp>
          <p:sp>
            <p:nvSpPr>
              <p:cNvPr id="16" name="Rectangle 15">
                <a:extLst>
                  <a:ext uri="{FF2B5EF4-FFF2-40B4-BE49-F238E27FC236}">
                    <a16:creationId xmlns:a16="http://schemas.microsoft.com/office/drawing/2014/main" id="{1D59F218-DEAB-F635-540F-C0D8065C15C4}"/>
                  </a:ext>
                </a:extLst>
              </p:cNvPr>
              <p:cNvSpPr/>
              <p:nvPr/>
            </p:nvSpPr>
            <p:spPr>
              <a:xfrm>
                <a:off x="374430" y="4059146"/>
                <a:ext cx="1467505" cy="314494"/>
              </a:xfrm>
              <a:prstGeom prst="rect">
                <a:avLst/>
              </a:prstGeom>
              <a:solidFill>
                <a:schemeClr val="accent5">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rPr>
                  <a:t>LEO/MEO CRC</a:t>
                </a:r>
              </a:p>
            </p:txBody>
          </p:sp>
          <p:sp>
            <p:nvSpPr>
              <p:cNvPr id="17" name="Rectangle 16">
                <a:extLst>
                  <a:ext uri="{FF2B5EF4-FFF2-40B4-BE49-F238E27FC236}">
                    <a16:creationId xmlns:a16="http://schemas.microsoft.com/office/drawing/2014/main" id="{1B9061CB-1042-ABA5-56C0-11976E9ECEC7}"/>
                  </a:ext>
                </a:extLst>
              </p:cNvPr>
              <p:cNvSpPr/>
              <p:nvPr/>
            </p:nvSpPr>
            <p:spPr>
              <a:xfrm>
                <a:off x="374430" y="4433936"/>
                <a:ext cx="1467505" cy="314494"/>
              </a:xfrm>
              <a:prstGeom prst="rect">
                <a:avLst/>
              </a:prstGeom>
              <a:solidFill>
                <a:schemeClr val="accent5">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err="1">
                    <a:solidFill>
                      <a:schemeClr val="tx1"/>
                    </a:solidFill>
                  </a:rPr>
                  <a:t>NonCRC</a:t>
                </a:r>
                <a:endParaRPr lang="en-US" sz="1400" b="1">
                  <a:solidFill>
                    <a:schemeClr val="tx1"/>
                  </a:solidFill>
                </a:endParaRPr>
              </a:p>
            </p:txBody>
          </p:sp>
          <p:sp>
            <p:nvSpPr>
              <p:cNvPr id="19" name="Rectangle 18">
                <a:extLst>
                  <a:ext uri="{FF2B5EF4-FFF2-40B4-BE49-F238E27FC236}">
                    <a16:creationId xmlns:a16="http://schemas.microsoft.com/office/drawing/2014/main" id="{30A35775-E92A-5973-5519-928A907446D9}"/>
                  </a:ext>
                </a:extLst>
              </p:cNvPr>
              <p:cNvSpPr/>
              <p:nvPr/>
            </p:nvSpPr>
            <p:spPr>
              <a:xfrm>
                <a:off x="374430" y="4803144"/>
                <a:ext cx="1467505" cy="314494"/>
              </a:xfrm>
              <a:prstGeom prst="rect">
                <a:avLst/>
              </a:prstGeom>
              <a:solidFill>
                <a:schemeClr val="bg2">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rPr>
                  <a:t>AFCM</a:t>
                </a:r>
              </a:p>
            </p:txBody>
          </p:sp>
        </p:grpSp>
        <p:sp>
          <p:nvSpPr>
            <p:cNvPr id="20" name="TextBox 19">
              <a:extLst>
                <a:ext uri="{FF2B5EF4-FFF2-40B4-BE49-F238E27FC236}">
                  <a16:creationId xmlns:a16="http://schemas.microsoft.com/office/drawing/2014/main" id="{EF43E09F-84AA-B6EE-E45A-54D6FC1193C0}"/>
                </a:ext>
              </a:extLst>
            </p:cNvPr>
            <p:cNvSpPr txBox="1"/>
            <p:nvPr/>
          </p:nvSpPr>
          <p:spPr>
            <a:xfrm>
              <a:off x="302828" y="5365045"/>
              <a:ext cx="6082563" cy="646331"/>
            </a:xfrm>
            <a:prstGeom prst="rect">
              <a:avLst/>
            </a:prstGeom>
            <a:noFill/>
          </p:spPr>
          <p:txBody>
            <a:bodyPr wrap="none" rtlCol="0">
              <a:spAutoFit/>
            </a:bodyPr>
            <a:lstStyle/>
            <a:p>
              <a:r>
                <a:rPr lang="en-US" sz="1200" b="1"/>
                <a:t>CRC</a:t>
              </a:r>
              <a:r>
                <a:rPr lang="en-US" sz="1200"/>
                <a:t> - Continuously Replenishing Constellations (Iridium, Starlink, GPS, etc.)</a:t>
              </a:r>
            </a:p>
            <a:p>
              <a:r>
                <a:rPr lang="en-US" sz="1200" b="1"/>
                <a:t>NonCRC </a:t>
              </a:r>
              <a:r>
                <a:rPr lang="en-US" sz="1200"/>
                <a:t>- Repeat of all other recent non-constellation launch traffic in LEO/MEO/GEO</a:t>
              </a:r>
            </a:p>
            <a:p>
              <a:r>
                <a:rPr lang="en-US" sz="1200" b="1"/>
                <a:t>AFCM </a:t>
              </a:r>
              <a:r>
                <a:rPr lang="en-US" sz="1200"/>
                <a:t>– ASEM Future Constellation Model (Gen2 Starlink, Amazon Kuiper, etc.)</a:t>
              </a:r>
            </a:p>
          </p:txBody>
        </p:sp>
      </p:grpSp>
      <p:grpSp>
        <p:nvGrpSpPr>
          <p:cNvPr id="95" name="Group 94">
            <a:extLst>
              <a:ext uri="{FF2B5EF4-FFF2-40B4-BE49-F238E27FC236}">
                <a16:creationId xmlns:a16="http://schemas.microsoft.com/office/drawing/2014/main" id="{AFC2D447-C995-BFB8-AF64-02630A7FAFF0}"/>
              </a:ext>
            </a:extLst>
          </p:cNvPr>
          <p:cNvGrpSpPr/>
          <p:nvPr/>
        </p:nvGrpSpPr>
        <p:grpSpPr>
          <a:xfrm>
            <a:off x="5190538" y="1072611"/>
            <a:ext cx="6239279" cy="1876615"/>
            <a:chOff x="5190538" y="1072611"/>
            <a:chExt cx="6239279" cy="1876615"/>
          </a:xfrm>
        </p:grpSpPr>
        <p:grpSp>
          <p:nvGrpSpPr>
            <p:cNvPr id="40" name="Group 39">
              <a:extLst>
                <a:ext uri="{FF2B5EF4-FFF2-40B4-BE49-F238E27FC236}">
                  <a16:creationId xmlns:a16="http://schemas.microsoft.com/office/drawing/2014/main" id="{EA9F12AE-046F-F75A-B4F3-1AF260513277}"/>
                </a:ext>
              </a:extLst>
            </p:cNvPr>
            <p:cNvGrpSpPr/>
            <p:nvPr/>
          </p:nvGrpSpPr>
          <p:grpSpPr>
            <a:xfrm>
              <a:off x="6069776" y="1072611"/>
              <a:ext cx="4480801" cy="1527048"/>
              <a:chOff x="5662411" y="959557"/>
              <a:chExt cx="4480801" cy="1527048"/>
            </a:xfrm>
          </p:grpSpPr>
          <p:pic>
            <p:nvPicPr>
              <p:cNvPr id="29" name="Picture 28">
                <a:extLst>
                  <a:ext uri="{FF2B5EF4-FFF2-40B4-BE49-F238E27FC236}">
                    <a16:creationId xmlns:a16="http://schemas.microsoft.com/office/drawing/2014/main" id="{AA1A5F6C-C6A8-9929-6837-5A1EB478EC77}"/>
                  </a:ext>
                </a:extLst>
              </p:cNvPr>
              <p:cNvPicPr>
                <a:picLocks noChangeAspect="1"/>
              </p:cNvPicPr>
              <p:nvPr/>
            </p:nvPicPr>
            <p:blipFill>
              <a:blip r:embed="rId2"/>
              <a:stretch>
                <a:fillRect/>
              </a:stretch>
            </p:blipFill>
            <p:spPr>
              <a:xfrm>
                <a:off x="8035273" y="959557"/>
                <a:ext cx="2107939" cy="1527048"/>
              </a:xfrm>
              <a:prstGeom prst="rect">
                <a:avLst/>
              </a:prstGeom>
              <a:ln>
                <a:solidFill>
                  <a:schemeClr val="bg2"/>
                </a:solidFill>
              </a:ln>
            </p:spPr>
          </p:pic>
          <p:pic>
            <p:nvPicPr>
              <p:cNvPr id="30" name="Picture 29">
                <a:extLst>
                  <a:ext uri="{FF2B5EF4-FFF2-40B4-BE49-F238E27FC236}">
                    <a16:creationId xmlns:a16="http://schemas.microsoft.com/office/drawing/2014/main" id="{7A426CF1-68D7-F695-034F-C976164EC568}"/>
                  </a:ext>
                </a:extLst>
              </p:cNvPr>
              <p:cNvPicPr>
                <a:picLocks noChangeAspect="1"/>
              </p:cNvPicPr>
              <p:nvPr/>
            </p:nvPicPr>
            <p:blipFill>
              <a:blip r:embed="rId3"/>
              <a:stretch>
                <a:fillRect/>
              </a:stretch>
            </p:blipFill>
            <p:spPr>
              <a:xfrm>
                <a:off x="5662411" y="959557"/>
                <a:ext cx="2288230" cy="1527048"/>
              </a:xfrm>
              <a:prstGeom prst="rect">
                <a:avLst/>
              </a:prstGeom>
              <a:ln>
                <a:solidFill>
                  <a:schemeClr val="bg2"/>
                </a:solidFill>
              </a:ln>
            </p:spPr>
          </p:pic>
        </p:grpSp>
        <p:cxnSp>
          <p:nvCxnSpPr>
            <p:cNvPr id="42" name="Straight Connector 41">
              <a:extLst>
                <a:ext uri="{FF2B5EF4-FFF2-40B4-BE49-F238E27FC236}">
                  <a16:creationId xmlns:a16="http://schemas.microsoft.com/office/drawing/2014/main" id="{7199E959-40BB-4446-02EB-4DF8D8A9F241}"/>
                </a:ext>
              </a:extLst>
            </p:cNvPr>
            <p:cNvCxnSpPr>
              <a:cxnSpLocks/>
            </p:cNvCxnSpPr>
            <p:nvPr/>
          </p:nvCxnSpPr>
          <p:spPr>
            <a:xfrm flipV="1">
              <a:off x="5190538" y="2599659"/>
              <a:ext cx="879238" cy="34956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A1A39EA-2643-BA1F-493C-7EAEA3864075}"/>
                </a:ext>
              </a:extLst>
            </p:cNvPr>
            <p:cNvCxnSpPr>
              <a:cxnSpLocks/>
            </p:cNvCxnSpPr>
            <p:nvPr/>
          </p:nvCxnSpPr>
          <p:spPr>
            <a:xfrm>
              <a:off x="10550577" y="2599659"/>
              <a:ext cx="879240" cy="34956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8B1FFBCE-B83E-44F2-DBD3-5AFABBBB1291}"/>
              </a:ext>
            </a:extLst>
          </p:cNvPr>
          <p:cNvGrpSpPr/>
          <p:nvPr/>
        </p:nvGrpSpPr>
        <p:grpSpPr>
          <a:xfrm>
            <a:off x="1915510" y="1987762"/>
            <a:ext cx="2404647" cy="2815382"/>
            <a:chOff x="1915510" y="1987762"/>
            <a:chExt cx="2404647" cy="2815382"/>
          </a:xfrm>
        </p:grpSpPr>
        <p:sp>
          <p:nvSpPr>
            <p:cNvPr id="7" name="Explosion: 8 Points 6">
              <a:extLst>
                <a:ext uri="{FF2B5EF4-FFF2-40B4-BE49-F238E27FC236}">
                  <a16:creationId xmlns:a16="http://schemas.microsoft.com/office/drawing/2014/main" id="{F4E9CCD8-184E-5E41-0A2C-3FB5D1CFB58E}"/>
                </a:ext>
              </a:extLst>
            </p:cNvPr>
            <p:cNvSpPr/>
            <p:nvPr/>
          </p:nvSpPr>
          <p:spPr>
            <a:xfrm>
              <a:off x="2436177" y="2649795"/>
              <a:ext cx="1883980" cy="1527048"/>
            </a:xfrm>
            <a:prstGeom prst="irregularSeal1">
              <a:avLst/>
            </a:prstGeom>
            <a:solidFill>
              <a:srgbClr val="C0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tx1"/>
                  </a:solidFill>
                </a:rPr>
                <a:t>ADEPT</a:t>
              </a:r>
            </a:p>
          </p:txBody>
        </p:sp>
        <p:cxnSp>
          <p:nvCxnSpPr>
            <p:cNvPr id="66" name="Connector: Elbow 65">
              <a:extLst>
                <a:ext uri="{FF2B5EF4-FFF2-40B4-BE49-F238E27FC236}">
                  <a16:creationId xmlns:a16="http://schemas.microsoft.com/office/drawing/2014/main" id="{AC7AFFE1-2877-7141-408A-FE045269E569}"/>
                </a:ext>
              </a:extLst>
            </p:cNvPr>
            <p:cNvCxnSpPr>
              <a:cxnSpLocks/>
            </p:cNvCxnSpPr>
            <p:nvPr/>
          </p:nvCxnSpPr>
          <p:spPr>
            <a:xfrm>
              <a:off x="1915510" y="1987762"/>
              <a:ext cx="1462657" cy="961464"/>
            </a:xfrm>
            <a:prstGeom prst="bentConnector3">
              <a:avLst>
                <a:gd name="adj1" fmla="val 100121"/>
              </a:avLst>
            </a:prstGeom>
            <a:ln w="28575">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8" name="Connector: Elbow 77">
              <a:extLst>
                <a:ext uri="{FF2B5EF4-FFF2-40B4-BE49-F238E27FC236}">
                  <a16:creationId xmlns:a16="http://schemas.microsoft.com/office/drawing/2014/main" id="{F2A6EA40-1717-9BC5-0322-04869F91C379}"/>
                </a:ext>
              </a:extLst>
            </p:cNvPr>
            <p:cNvCxnSpPr>
              <a:cxnSpLocks/>
            </p:cNvCxnSpPr>
            <p:nvPr/>
          </p:nvCxnSpPr>
          <p:spPr>
            <a:xfrm flipV="1">
              <a:off x="1921624" y="3841371"/>
              <a:ext cx="1456543" cy="961773"/>
            </a:xfrm>
            <a:prstGeom prst="bentConnector3">
              <a:avLst>
                <a:gd name="adj1" fmla="val 99790"/>
              </a:avLst>
            </a:prstGeom>
            <a:ln w="28575">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62E371A1-84E5-E680-3349-E4D9F5EF6F1E}"/>
              </a:ext>
            </a:extLst>
          </p:cNvPr>
          <p:cNvGrpSpPr/>
          <p:nvPr/>
        </p:nvGrpSpPr>
        <p:grpSpPr>
          <a:xfrm>
            <a:off x="4364121" y="2970103"/>
            <a:ext cx="7065696" cy="875846"/>
            <a:chOff x="4364121" y="2970103"/>
            <a:chExt cx="7065696" cy="875846"/>
          </a:xfrm>
        </p:grpSpPr>
        <p:grpSp>
          <p:nvGrpSpPr>
            <p:cNvPr id="38" name="Group 37">
              <a:extLst>
                <a:ext uri="{FF2B5EF4-FFF2-40B4-BE49-F238E27FC236}">
                  <a16:creationId xmlns:a16="http://schemas.microsoft.com/office/drawing/2014/main" id="{71AC479F-7F7B-95A2-F3F4-982B69B19AF2}"/>
                </a:ext>
              </a:extLst>
            </p:cNvPr>
            <p:cNvGrpSpPr/>
            <p:nvPr/>
          </p:nvGrpSpPr>
          <p:grpSpPr>
            <a:xfrm>
              <a:off x="5190538" y="2970103"/>
              <a:ext cx="6239279" cy="875846"/>
              <a:chOff x="4886087" y="2685166"/>
              <a:chExt cx="6239279" cy="875846"/>
            </a:xfrm>
          </p:grpSpPr>
          <p:sp>
            <p:nvSpPr>
              <p:cNvPr id="21" name="Rectangle 20">
                <a:extLst>
                  <a:ext uri="{FF2B5EF4-FFF2-40B4-BE49-F238E27FC236}">
                    <a16:creationId xmlns:a16="http://schemas.microsoft.com/office/drawing/2014/main" id="{6C0FD5EF-D0E1-0ECB-63B5-1490E131F26B}"/>
                  </a:ext>
                </a:extLst>
              </p:cNvPr>
              <p:cNvSpPr/>
              <p:nvPr/>
            </p:nvSpPr>
            <p:spPr>
              <a:xfrm>
                <a:off x="4886087" y="2685166"/>
                <a:ext cx="6239279" cy="875846"/>
              </a:xfrm>
              <a:prstGeom prst="rect">
                <a:avLst/>
              </a:prstGeom>
              <a:solidFill>
                <a:schemeClr val="tx2">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solidFill>
                      <a:schemeClr val="tx1"/>
                    </a:solidFill>
                  </a:rPr>
                  <a:t>ASEM</a:t>
                </a:r>
              </a:p>
              <a:p>
                <a:r>
                  <a:rPr lang="en-US" sz="1600" b="1">
                    <a:solidFill>
                      <a:schemeClr val="tx1"/>
                    </a:solidFill>
                  </a:rPr>
                  <a:t>                                   ...          ...         ...                     ...</a:t>
                </a:r>
              </a:p>
            </p:txBody>
          </p:sp>
          <p:sp>
            <p:nvSpPr>
              <p:cNvPr id="27" name="Cloud 26">
                <a:extLst>
                  <a:ext uri="{FF2B5EF4-FFF2-40B4-BE49-F238E27FC236}">
                    <a16:creationId xmlns:a16="http://schemas.microsoft.com/office/drawing/2014/main" id="{988094CD-3FCA-4A79-A755-BDEA819B1D7B}"/>
                  </a:ext>
                </a:extLst>
              </p:cNvPr>
              <p:cNvSpPr/>
              <p:nvPr/>
            </p:nvSpPr>
            <p:spPr>
              <a:xfrm>
                <a:off x="8701668" y="2987872"/>
                <a:ext cx="914400" cy="402519"/>
              </a:xfrm>
              <a:prstGeom prst="cloud">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rPr>
                  <a:t>2070</a:t>
                </a:r>
              </a:p>
            </p:txBody>
          </p:sp>
          <p:sp>
            <p:nvSpPr>
              <p:cNvPr id="28" name="Cloud 27">
                <a:extLst>
                  <a:ext uri="{FF2B5EF4-FFF2-40B4-BE49-F238E27FC236}">
                    <a16:creationId xmlns:a16="http://schemas.microsoft.com/office/drawing/2014/main" id="{BED117E3-C95A-66C1-57D7-580025714980}"/>
                  </a:ext>
                </a:extLst>
              </p:cNvPr>
              <p:cNvSpPr/>
              <p:nvPr/>
            </p:nvSpPr>
            <p:spPr>
              <a:xfrm>
                <a:off x="5903369" y="2982289"/>
                <a:ext cx="914400" cy="400715"/>
              </a:xfrm>
              <a:prstGeom prst="cloud">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rPr>
                  <a:t>2031</a:t>
                </a:r>
              </a:p>
            </p:txBody>
          </p:sp>
          <p:sp>
            <p:nvSpPr>
              <p:cNvPr id="31" name="Cloud 30">
                <a:extLst>
                  <a:ext uri="{FF2B5EF4-FFF2-40B4-BE49-F238E27FC236}">
                    <a16:creationId xmlns:a16="http://schemas.microsoft.com/office/drawing/2014/main" id="{52E83BDB-AF0D-D4CE-36A3-0F972FBDB453}"/>
                  </a:ext>
                </a:extLst>
              </p:cNvPr>
              <p:cNvSpPr/>
              <p:nvPr/>
            </p:nvSpPr>
            <p:spPr>
              <a:xfrm>
                <a:off x="7361107" y="2977160"/>
                <a:ext cx="914400" cy="402519"/>
              </a:xfrm>
              <a:prstGeom prst="cloud">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rPr>
                  <a:t>2045</a:t>
                </a:r>
              </a:p>
            </p:txBody>
          </p:sp>
          <p:sp>
            <p:nvSpPr>
              <p:cNvPr id="33" name="Cloud 32">
                <a:extLst>
                  <a:ext uri="{FF2B5EF4-FFF2-40B4-BE49-F238E27FC236}">
                    <a16:creationId xmlns:a16="http://schemas.microsoft.com/office/drawing/2014/main" id="{C8E80DA7-C201-8865-992A-31DDBD506653}"/>
                  </a:ext>
                </a:extLst>
              </p:cNvPr>
              <p:cNvSpPr/>
              <p:nvPr/>
            </p:nvSpPr>
            <p:spPr>
              <a:xfrm>
                <a:off x="10042229" y="2980153"/>
                <a:ext cx="914400" cy="402519"/>
              </a:xfrm>
              <a:prstGeom prst="cloud">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rPr>
                  <a:t>2120</a:t>
                </a:r>
              </a:p>
            </p:txBody>
          </p:sp>
          <p:sp>
            <p:nvSpPr>
              <p:cNvPr id="37" name="Cloud 36">
                <a:extLst>
                  <a:ext uri="{FF2B5EF4-FFF2-40B4-BE49-F238E27FC236}">
                    <a16:creationId xmlns:a16="http://schemas.microsoft.com/office/drawing/2014/main" id="{A4F79062-C8C3-984A-3B56-A04CEBE78209}"/>
                  </a:ext>
                </a:extLst>
              </p:cNvPr>
              <p:cNvSpPr/>
              <p:nvPr/>
            </p:nvSpPr>
            <p:spPr>
              <a:xfrm>
                <a:off x="4953831" y="2978964"/>
                <a:ext cx="914400" cy="400715"/>
              </a:xfrm>
              <a:prstGeom prst="cloud">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rPr>
                  <a:t>2030</a:t>
                </a:r>
              </a:p>
            </p:txBody>
          </p:sp>
        </p:grpSp>
        <p:sp>
          <p:nvSpPr>
            <p:cNvPr id="81" name="Arrow: Right 80">
              <a:extLst>
                <a:ext uri="{FF2B5EF4-FFF2-40B4-BE49-F238E27FC236}">
                  <a16:creationId xmlns:a16="http://schemas.microsoft.com/office/drawing/2014/main" id="{7C81A4AC-E4CC-1E6C-E24B-7F2191CFB976}"/>
                </a:ext>
              </a:extLst>
            </p:cNvPr>
            <p:cNvSpPr/>
            <p:nvPr/>
          </p:nvSpPr>
          <p:spPr>
            <a:xfrm>
              <a:off x="4364121" y="3258747"/>
              <a:ext cx="701645" cy="298557"/>
            </a:xfrm>
            <a:prstGeom prst="rightArrow">
              <a:avLst>
                <a:gd name="adj1" fmla="val 50000"/>
                <a:gd name="adj2" fmla="val 108796"/>
              </a:avLst>
            </a:prstGeom>
            <a:solidFill>
              <a:srgbClr val="C0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tx1"/>
                </a:solidFill>
              </a:endParaRPr>
            </a:p>
          </p:txBody>
        </p:sp>
      </p:grpSp>
      <p:grpSp>
        <p:nvGrpSpPr>
          <p:cNvPr id="96" name="Group 95">
            <a:extLst>
              <a:ext uri="{FF2B5EF4-FFF2-40B4-BE49-F238E27FC236}">
                <a16:creationId xmlns:a16="http://schemas.microsoft.com/office/drawing/2014/main" id="{B460F9AE-A8E5-A1C5-3ACD-49E66D350DA6}"/>
              </a:ext>
            </a:extLst>
          </p:cNvPr>
          <p:cNvGrpSpPr/>
          <p:nvPr/>
        </p:nvGrpSpPr>
        <p:grpSpPr>
          <a:xfrm>
            <a:off x="6543480" y="3463357"/>
            <a:ext cx="5493034" cy="2612459"/>
            <a:chOff x="6543480" y="3463357"/>
            <a:chExt cx="5493034" cy="2612459"/>
          </a:xfrm>
        </p:grpSpPr>
        <p:pic>
          <p:nvPicPr>
            <p:cNvPr id="32" name="Picture 31">
              <a:extLst>
                <a:ext uri="{FF2B5EF4-FFF2-40B4-BE49-F238E27FC236}">
                  <a16:creationId xmlns:a16="http://schemas.microsoft.com/office/drawing/2014/main" id="{AB6BB903-D77C-140C-2680-072457C2BADB}"/>
                </a:ext>
              </a:extLst>
            </p:cNvPr>
            <p:cNvPicPr>
              <a:picLocks noChangeAspect="1"/>
            </p:cNvPicPr>
            <p:nvPr/>
          </p:nvPicPr>
          <p:blipFill>
            <a:blip r:embed="rId4"/>
            <a:stretch>
              <a:fillRect/>
            </a:stretch>
          </p:blipFill>
          <p:spPr>
            <a:xfrm>
              <a:off x="9296120" y="4236587"/>
              <a:ext cx="2740394" cy="1828800"/>
            </a:xfrm>
            <a:prstGeom prst="rect">
              <a:avLst/>
            </a:prstGeom>
            <a:ln>
              <a:solidFill>
                <a:schemeClr val="bg2"/>
              </a:solidFill>
            </a:ln>
          </p:spPr>
        </p:pic>
        <p:cxnSp>
          <p:nvCxnSpPr>
            <p:cNvPr id="48" name="Straight Connector 47">
              <a:extLst>
                <a:ext uri="{FF2B5EF4-FFF2-40B4-BE49-F238E27FC236}">
                  <a16:creationId xmlns:a16="http://schemas.microsoft.com/office/drawing/2014/main" id="{F400CCB4-B08D-B577-FAB8-37F88E312A67}"/>
                </a:ext>
              </a:extLst>
            </p:cNvPr>
            <p:cNvCxnSpPr>
              <a:cxnSpLocks/>
              <a:stCxn id="33" idx="0"/>
            </p:cNvCxnSpPr>
            <p:nvPr/>
          </p:nvCxnSpPr>
          <p:spPr>
            <a:xfrm>
              <a:off x="11260318" y="3466350"/>
              <a:ext cx="754987" cy="75004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30C41E7-C0F8-B99D-788C-FE94D3EF0F80}"/>
                </a:ext>
              </a:extLst>
            </p:cNvPr>
            <p:cNvCxnSpPr>
              <a:cxnSpLocks/>
              <a:endCxn id="33" idx="2"/>
            </p:cNvCxnSpPr>
            <p:nvPr/>
          </p:nvCxnSpPr>
          <p:spPr>
            <a:xfrm flipV="1">
              <a:off x="9314791" y="3466350"/>
              <a:ext cx="1034725" cy="77023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AD9B02F3-9A3D-AA77-CF12-7F2A88E7CE99}"/>
                </a:ext>
              </a:extLst>
            </p:cNvPr>
            <p:cNvSpPr txBox="1"/>
            <p:nvPr/>
          </p:nvSpPr>
          <p:spPr>
            <a:xfrm>
              <a:off x="6543480" y="4259934"/>
              <a:ext cx="2432815" cy="1815882"/>
            </a:xfrm>
            <a:prstGeom prst="rect">
              <a:avLst/>
            </a:prstGeom>
            <a:noFill/>
            <a:ln>
              <a:solidFill>
                <a:schemeClr val="bg2"/>
              </a:solidFill>
            </a:ln>
          </p:spPr>
          <p:txBody>
            <a:bodyPr wrap="square">
              <a:spAutoFit/>
            </a:bodyPr>
            <a:lstStyle/>
            <a:p>
              <a:r>
                <a:rPr lang="en-US" sz="200" err="1">
                  <a:latin typeface="Consolas" panose="020B0609020204030204" pitchFamily="49" charset="0"/>
                </a:rPr>
                <a:t>adept_id</a:t>
              </a:r>
              <a:r>
                <a:rPr lang="en-US" sz="200">
                  <a:latin typeface="Consolas" panose="020B0609020204030204" pitchFamily="49" charset="0"/>
                </a:rPr>
                <a:t> </a:t>
              </a:r>
              <a:r>
                <a:rPr lang="en-US" sz="200" err="1">
                  <a:latin typeface="Consolas" panose="020B0609020204030204" pitchFamily="49" charset="0"/>
                </a:rPr>
                <a:t>epoch_start</a:t>
              </a:r>
              <a:r>
                <a:rPr lang="en-US" sz="200">
                  <a:latin typeface="Consolas" panose="020B0609020204030204" pitchFamily="49" charset="0"/>
                </a:rPr>
                <a:t> </a:t>
              </a:r>
              <a:r>
                <a:rPr lang="en-US" sz="200" err="1">
                  <a:latin typeface="Consolas" panose="020B0609020204030204" pitchFamily="49" charset="0"/>
                </a:rPr>
                <a:t>sma</a:t>
              </a:r>
              <a:r>
                <a:rPr lang="en-US" sz="200">
                  <a:latin typeface="Consolas" panose="020B0609020204030204" pitchFamily="49" charset="0"/>
                </a:rPr>
                <a:t> </a:t>
              </a:r>
              <a:r>
                <a:rPr lang="en-US" sz="200" err="1">
                  <a:latin typeface="Consolas" panose="020B0609020204030204" pitchFamily="49" charset="0"/>
                </a:rPr>
                <a:t>ecc</a:t>
              </a:r>
              <a:r>
                <a:rPr lang="en-US" sz="200">
                  <a:latin typeface="Consolas" panose="020B0609020204030204" pitchFamily="49" charset="0"/>
                </a:rPr>
                <a:t> </a:t>
              </a:r>
              <a:r>
                <a:rPr lang="en-US" sz="200" err="1">
                  <a:latin typeface="Consolas" panose="020B0609020204030204" pitchFamily="49" charset="0"/>
                </a:rPr>
                <a:t>inc</a:t>
              </a:r>
              <a:r>
                <a:rPr lang="en-US" sz="200">
                  <a:latin typeface="Consolas" panose="020B0609020204030204" pitchFamily="49" charset="0"/>
                </a:rPr>
                <a:t> </a:t>
              </a:r>
              <a:r>
                <a:rPr lang="en-US" sz="200" err="1">
                  <a:latin typeface="Consolas" panose="020B0609020204030204" pitchFamily="49" charset="0"/>
                </a:rPr>
                <a:t>raan</a:t>
              </a:r>
              <a:r>
                <a:rPr lang="en-US" sz="200">
                  <a:latin typeface="Consolas" panose="020B0609020204030204" pitchFamily="49" charset="0"/>
                </a:rPr>
                <a:t> </a:t>
              </a:r>
              <a:r>
                <a:rPr lang="en-US" sz="200" err="1">
                  <a:latin typeface="Consolas" panose="020B0609020204030204" pitchFamily="49" charset="0"/>
                </a:rPr>
                <a:t>aop</a:t>
              </a:r>
              <a:r>
                <a:rPr lang="en-US" sz="200">
                  <a:latin typeface="Consolas" panose="020B0609020204030204" pitchFamily="49" charset="0"/>
                </a:rPr>
                <a:t> ma </a:t>
              </a:r>
              <a:r>
                <a:rPr lang="en-US" sz="200" err="1">
                  <a:latin typeface="Consolas" panose="020B0609020204030204" pitchFamily="49" charset="0"/>
                </a:rPr>
                <a:t>epoch_end</a:t>
              </a:r>
              <a:r>
                <a:rPr lang="en-US" sz="200">
                  <a:latin typeface="Consolas" panose="020B0609020204030204" pitchFamily="49" charset="0"/>
                </a:rPr>
                <a:t> </a:t>
              </a:r>
              <a:r>
                <a:rPr lang="en-US" sz="200" err="1">
                  <a:latin typeface="Consolas" panose="020B0609020204030204" pitchFamily="49" charset="0"/>
                </a:rPr>
                <a:t>obj_type</a:t>
              </a:r>
              <a:r>
                <a:rPr lang="en-US" sz="200">
                  <a:latin typeface="Consolas" panose="020B0609020204030204" pitchFamily="49" charset="0"/>
                </a:rPr>
                <a:t> </a:t>
              </a:r>
              <a:r>
                <a:rPr lang="en-US" sz="200" err="1">
                  <a:latin typeface="Consolas" panose="020B0609020204030204" pitchFamily="49" charset="0"/>
                </a:rPr>
                <a:t>disp_option</a:t>
              </a:r>
              <a:r>
                <a:rPr lang="en-US" sz="200">
                  <a:latin typeface="Consolas" panose="020B0609020204030204" pitchFamily="49" charset="0"/>
                </a:rPr>
                <a:t> stationkeeping area mass size weight</a:t>
              </a:r>
            </a:p>
            <a:p>
              <a:r>
                <a:rPr lang="en-US" sz="200">
                  <a:latin typeface="Consolas" panose="020B0609020204030204" pitchFamily="49" charset="0"/>
                </a:rPr>
                <a:t>000000000000000005 77839.649328 8599.171907 0.181799 34.188905 340.799419 303.566034 329.662152 77839.649328 2 0 0 0.021400 1.470000 0.165000 1.000000</a:t>
              </a:r>
            </a:p>
            <a:p>
              <a:r>
                <a:rPr lang="en-US" sz="200">
                  <a:latin typeface="Consolas" panose="020B0609020204030204" pitchFamily="49" charset="0"/>
                </a:rPr>
                <a:t>000000000000000011 77839.862221 8022.537257 0.135889 33.255945 42.811865 296.840055 315.690881 77839.862221 2 0 0 0.202700 9.800000 0.508000 1.000000</a:t>
              </a:r>
            </a:p>
            <a:p>
              <a:r>
                <a:rPr lang="en-US" sz="200">
                  <a:latin typeface="Consolas" panose="020B0609020204030204" pitchFamily="49" charset="0"/>
                </a:rPr>
                <a:t>000000000000000012 77839.674733 8181.248556 0.153890 33.142891 70.725541 30.073944 61.644130 77839.674733 1 0 0 0.883400 31.000000 1.707900 1.000000</a:t>
              </a:r>
            </a:p>
            <a:p>
              <a:r>
                <a:rPr lang="en-US" sz="200">
                  <a:latin typeface="Consolas" panose="020B0609020204030204" pitchFamily="49" charset="0"/>
                </a:rPr>
                <a:t>000002003000041589 77839.250000 42158.523985 0.000155 0.006667 161.681505 328.981721 312.895321 77839.250000 2 0 2 50.752300 1963.000000 21.252400 1.000000</a:t>
              </a:r>
            </a:p>
            <a:p>
              <a:r>
                <a:rPr lang="en-US" sz="200">
                  <a:latin typeface="Consolas" panose="020B0609020204030204" pitchFamily="49" charset="0"/>
                </a:rPr>
                <a:t>000004009130123905 77841.241071 6904.353121 0.001875 53.335992 348.554601 57.857254 135.021405 77841.241071 2 0 3 15.450000 286.000000 3.682300 1.000000</a:t>
              </a:r>
            </a:p>
            <a:p>
              <a:r>
                <a:rPr lang="en-US" sz="200">
                  <a:latin typeface="Consolas" panose="020B0609020204030204" pitchFamily="49" charset="0"/>
                </a:rPr>
                <a:t>000004010120920308 77841.473214 6905.190460 0.001959 43.363395 112.795779 194.241400 170.698906 77841.473214 2 0 3 15.450000 286.000000 3.682300 1.000000</a:t>
              </a:r>
            </a:p>
            <a:p>
              <a:r>
                <a:rPr lang="en-US" sz="200">
                  <a:latin typeface="Consolas" panose="020B0609020204030204" pitchFamily="49" charset="0"/>
                </a:rPr>
                <a:t>000004909131761532 77840.812500 6840.594829 0.000870 51.983181 164.953413 140.496830 107.444650 77840.812500 2 1 0 15.450000 286.000000 3.682300 1.000000</a:t>
              </a:r>
            </a:p>
            <a:p>
              <a:r>
                <a:rPr lang="en-US" sz="200">
                  <a:latin typeface="Consolas" panose="020B0609020204030204" pitchFamily="49" charset="0"/>
                </a:rPr>
                <a:t>000004909131761549 77840.812500 6842.516135 0.001143 52.025875 147.088878 66.443832 108.143212 77840.812500 2 1 0 15.450000 286.000000 3.682300 1.000000</a:t>
              </a:r>
            </a:p>
            <a:p>
              <a:r>
                <a:rPr lang="en-US" sz="200">
                  <a:latin typeface="Consolas" panose="020B0609020204030204" pitchFamily="49" charset="0"/>
                </a:rPr>
                <a:t>000004909131761612 77840.424107 6862.512933 0.003644 53.075836 341.740367 82.598231 76.337942 77840.424107 2 1 0 15.450000 286.000000 3.682300 1.000000</a:t>
              </a:r>
            </a:p>
            <a:p>
              <a:r>
                <a:rPr lang="en-US" sz="200">
                  <a:latin typeface="Consolas" panose="020B0609020204030204" pitchFamily="49" charset="0"/>
                </a:rPr>
                <a:t>000004909131761635 77840.424107 6863.194384 0.002110 51.923905 324.613247 109.742989 42.512176 77840.424107 2 1 0 15.450000 286.000000 3.682300 1.000000</a:t>
              </a:r>
            </a:p>
            <a:p>
              <a:r>
                <a:rPr lang="en-US" sz="200">
                  <a:latin typeface="Consolas" panose="020B0609020204030204" pitchFamily="49" charset="0"/>
                </a:rPr>
                <a:t>000008006530021502 77840.375000 7580.995267 0.000573 39.491585 271.901841 62.271141 20.791366 77840.375000 2 0 3 2.500000 147.000000 1.780000 1.000000</a:t>
              </a:r>
            </a:p>
            <a:p>
              <a:r>
                <a:rPr lang="en-US" sz="200">
                  <a:latin typeface="Consolas" panose="020B0609020204030204" pitchFamily="49" charset="0"/>
                </a:rPr>
                <a:t>000008006530021503 77840.375000 7581.076281 0.000836 39.510131 272.500409 57.707689 21.045963 77840.375000 2 0 3 2.500000 147.000000 1.780000 1.000000</a:t>
              </a:r>
            </a:p>
            <a:p>
              <a:r>
                <a:rPr lang="en-US" sz="200">
                  <a:latin typeface="Consolas" panose="020B0609020204030204" pitchFamily="49" charset="0"/>
                </a:rPr>
                <a:t>000008006530021505 77840.375000 7576.908925 0.000877 39.550052 269.778462 46.007198 35.098822 77840.375000 2 0 3 2.500000 147.000000 1.780000 1.000000</a:t>
              </a:r>
            </a:p>
            <a:p>
              <a:r>
                <a:rPr lang="en-US" sz="200">
                  <a:latin typeface="Consolas" panose="020B0609020204030204" pitchFamily="49" charset="0"/>
                </a:rPr>
                <a:t>000008104520032604 77841.812500 7088.378490 0.031551 55.600033 213.223592 232.791034 147.836930 77841.812500 2 1 0 2.500000 147.000000 1.780000 1.000000</a:t>
              </a:r>
            </a:p>
            <a:p>
              <a:r>
                <a:rPr lang="en-US" sz="200">
                  <a:latin typeface="Consolas" panose="020B0609020204030204" pitchFamily="49" charset="0"/>
                </a:rPr>
                <a:t>000008104520032605 77841.812500 7073.573753 0.032251 55.925449 160.996323 11.848959 106.779744 77841.812500 2 1 0 2.500000 147.000000 1.780000 1.000000</a:t>
              </a:r>
            </a:p>
            <a:p>
              <a:r>
                <a:rPr lang="en-US" sz="200">
                  <a:latin typeface="Consolas" panose="020B0609020204030204" pitchFamily="49" charset="0"/>
                </a:rPr>
                <a:t>000008405521850463 77840.593750 7571.474395 0.000815 54.691467 219.150214 0.113392 259.394270 77840.593750 2 0 0 2.500000 147.000000 1.780000 1.000000</a:t>
              </a:r>
            </a:p>
            <a:p>
              <a:r>
                <a:rPr lang="en-US" sz="200">
                  <a:latin typeface="Consolas" panose="020B0609020204030204" pitchFamily="49" charset="0"/>
                </a:rPr>
                <a:t>000008405521850744 77841.531250 7574.732078 0.001018 54.148234 254.707527 134.688025 294.773128 77841.531250 2 0 0 2.500000 147.000000 1.780000 1.000000</a:t>
              </a:r>
            </a:p>
            <a:p>
              <a:r>
                <a:rPr lang="en-US" sz="200">
                  <a:latin typeface="Consolas" panose="020B0609020204030204" pitchFamily="49" charset="0"/>
                </a:rPr>
                <a:t>000009603010437237 77839.250000 42429.108197 0.000639 14.648898 26.866918 260.477033 351.794358 77839.250000 2 6 0 25.907700 1125.000000 10.040600 1.000000</a:t>
              </a:r>
            </a:p>
            <a:p>
              <a:r>
                <a:rPr lang="en-US" sz="200">
                  <a:latin typeface="Consolas" panose="020B0609020204030204" pitchFamily="49" charset="0"/>
                </a:rPr>
                <a:t>000009603010439617 77839.250000 42416.407849 0.000797 10.500139 43.007860 246.073754 156.840289 77839.250000 2 6 0 49.030300 2440.000000 23.622300 1.000000</a:t>
              </a:r>
            </a:p>
            <a:p>
              <a:r>
                <a:rPr lang="en-US" sz="200">
                  <a:latin typeface="Consolas" panose="020B0609020204030204" pitchFamily="49" charset="0"/>
                </a:rPr>
                <a:t>000009603010542740 77839.250000 42434.348876 0.001097 7.816988 52.106096 258.795601 155.492840 77839.250000 2 6 0 81.762200 3750.000000 24.821600 1.000000</a:t>
              </a:r>
            </a:p>
            <a:p>
              <a:r>
                <a:rPr lang="en-US" sz="200">
                  <a:latin typeface="Consolas" panose="020B0609020204030204" pitchFamily="49" charset="0"/>
                </a:rPr>
                <a:t>100180000022153494 95370.093968 7599.065990 0.016453 50.969114 128.548752 153.036314 328.619527 95370.093968 3 0 0 0.211913 2.000000 0.471261 3405.958000</a:t>
              </a:r>
            </a:p>
            <a:p>
              <a:r>
                <a:rPr lang="en-US" sz="200">
                  <a:latin typeface="Consolas" panose="020B0609020204030204" pitchFamily="49" charset="0"/>
                </a:rPr>
                <a:t>100180000061888053 95370.354274 8618.822840 0.204237 55.094884 304.648591 215.675408 37.959948 95370.354274 3 0 0 0.026159 2.000000 0.134663 2710.273000</a:t>
              </a:r>
            </a:p>
            <a:p>
              <a:r>
                <a:rPr lang="en-US" sz="200">
                  <a:latin typeface="Consolas" panose="020B0609020204030204" pitchFamily="49" charset="0"/>
                </a:rPr>
                <a:t>100180001214899823 95371.500000 8345.157754 0.114420 38.671807 258.479224 88.822692 307.237912 95371.500000 3 0 0 0.000279 0.001000 0.014894 1775983.125000</a:t>
              </a:r>
            </a:p>
            <a:p>
              <a:r>
                <a:rPr lang="en-US" sz="200">
                  <a:latin typeface="Consolas" panose="020B0609020204030204" pitchFamily="49" charset="0"/>
                </a:rPr>
                <a:t>100180001231620794 95371.398974 7217.179723 0.014443 49.791795 144.788781 22.852755 245.952575 95371.398974 3 0 0 0.017045 0.100000 0.109798 56137.691000</a:t>
              </a:r>
            </a:p>
            <a:p>
              <a:r>
                <a:rPr lang="en-US" sz="200">
                  <a:latin typeface="Consolas" panose="020B0609020204030204" pitchFamily="49" charset="0"/>
                </a:rPr>
                <a:t>100180001550866080 95372.243623 6969.665157 0.028244 55.282533 65.949351 128.271350 233.447478 95372.243623 3 0 0 0.973357 100.000000 1.012601 7.329000</a:t>
              </a:r>
            </a:p>
            <a:p>
              <a:r>
                <a:rPr lang="en-US" sz="200">
                  <a:latin typeface="Consolas" panose="020B0609020204030204" pitchFamily="49" charset="0"/>
                </a:rPr>
                <a:t>100180001752368137 95372.301289 7014.830771 0.004413 33.699824 230.832581 288.630532 344.406765 95372.301289 3 0 0 1.811224 200.000000 1.325588 9.059000</a:t>
              </a:r>
            </a:p>
            <a:p>
              <a:r>
                <a:rPr lang="en-US" sz="200">
                  <a:latin typeface="Consolas" panose="020B0609020204030204" pitchFamily="49" charset="0"/>
                </a:rPr>
                <a:t>100180002317761897 95370.719267 7920.441998 0.110499 49.375314 7.562036 51.578106 339.611232 95370.719267 3 0 0 0.000292 0.000500 0.014184 9668557.000000</a:t>
              </a:r>
            </a:p>
            <a:p>
              <a:r>
                <a:rPr lang="en-US" sz="200">
                  <a:latin typeface="Consolas" panose="020B0609020204030204" pitchFamily="49" charset="0"/>
                </a:rPr>
                <a:t>100180002424019521 95372.890740 7373.075801 0.015803 56.450701 97.813084 146.033878 34.584051 95372.890740 3 0 0 2.500000 149.926400 1.665600 7.329000</a:t>
              </a:r>
            </a:p>
            <a:p>
              <a:r>
                <a:rPr lang="en-US" sz="200">
                  <a:latin typeface="Consolas" panose="020B0609020204030204" pitchFamily="49" charset="0"/>
                </a:rPr>
                <a:t>100180003398105222 95371.431550 7435.007114 0.005284 38.925724 208.045191 278.403830 281.233484 95371.431550 3 0 0 2.500000 148.087200 1.665600 7.329000</a:t>
              </a:r>
            </a:p>
            <a:p>
              <a:r>
                <a:rPr lang="en-US" sz="200">
                  <a:latin typeface="Consolas" panose="020B0609020204030204" pitchFamily="49" charset="0"/>
                </a:rPr>
                <a:t>100180005027510454 95370.076340 6958.131293 0.003475 37.338220 61.933837 359.121427 256.675760 95370.076340 3 0 0 0.515086 50.000000 0.688678 16.973000</a:t>
              </a:r>
            </a:p>
            <a:p>
              <a:r>
                <a:rPr lang="en-US" sz="200">
                  <a:latin typeface="Consolas" panose="020B0609020204030204" pitchFamily="49" charset="0"/>
                </a:rPr>
                <a:t>100180005182256313 95372.211101 6918.989167 0.010851 30.207467 156.398707 165.239495 306.877214 95372.211101 3 0 0 0.027637 2.000000 0.147919 3136.990000</a:t>
              </a:r>
            </a:p>
            <a:p>
              <a:r>
                <a:rPr lang="en-US" sz="200">
                  <a:latin typeface="Consolas" panose="020B0609020204030204" pitchFamily="49" charset="0"/>
                </a:rPr>
                <a:t>100180006118071874 95371.732712 7181.479418 0.008883 86.839724 250.921287 356.119272 218.699634 95371.732712 3 0 0 0.019180 1.000000 0.123106 4746.030000</a:t>
              </a:r>
            </a:p>
            <a:p>
              <a:r>
                <a:rPr lang="en-US" sz="200">
                  <a:latin typeface="Consolas" panose="020B0609020204030204" pitchFamily="49" charset="0"/>
                </a:rPr>
                <a:t>100180006957717177 95372.529433 7516.608293 0.091142 40.012059 164.057874 249.027689 231.669558 95372.529433 3 0 0 1.042359 100.000000 0.936157 7.329000</a:t>
              </a:r>
            </a:p>
            <a:p>
              <a:r>
                <a:rPr lang="en-US" sz="200">
                  <a:latin typeface="Consolas" panose="020B0609020204030204" pitchFamily="49" charset="0"/>
                </a:rPr>
                <a:t>100180007026403603 95370.100043 7438.464166 0.000450 39.355152 234.746584 205.588687 73.977954 95370.100043 3 0 0 11.000000 649.072400 6.000000 16.077000</a:t>
              </a:r>
            </a:p>
            <a:p>
              <a:r>
                <a:rPr lang="en-US" sz="200">
                  <a:latin typeface="Consolas" panose="020B0609020204030204" pitchFamily="49" charset="0"/>
                </a:rPr>
                <a:t>100180007057491422 95372.012506 7021.606713 0.016038 50.277966 130.303284 262.673023 352.871779 95372.012506 3 0 0 0.828237 200.000000 0.811455 9.059000</a:t>
              </a:r>
            </a:p>
            <a:p>
              <a:r>
                <a:rPr lang="en-US" sz="200">
                  <a:latin typeface="Consolas" panose="020B0609020204030204" pitchFamily="49" charset="0"/>
                </a:rPr>
                <a:t>100180007060454322 95370.524646 7110.330630 0.042217 50.425546 3.224437 265.392364 38.596156 95370.524646 3 0 0 1.906101 200.000000 1.351358 9.059000</a:t>
              </a:r>
            </a:p>
            <a:p>
              <a:r>
                <a:rPr lang="en-US" sz="200">
                  <a:latin typeface="Consolas" panose="020B0609020204030204" pitchFamily="49" charset="0"/>
                </a:rPr>
                <a:t>100180007451792271 95372.849287 7242.905065 0.003799 54.872570 75.677710 96.311627 1.218087 95372.849287 3 0 0 2.500000 149.501400 1.665600 7.329000</a:t>
              </a:r>
            </a:p>
            <a:p>
              <a:r>
                <a:rPr lang="en-US" sz="200">
                  <a:latin typeface="Consolas" panose="020B0609020204030204" pitchFamily="49" charset="0"/>
                </a:rPr>
                <a:t>100180007605371704 95371.725876 7274.178321 0.060770 42.223751 83.702585 5.066201 61.925772 95371.725876 3 0 0 1.817513 200.000000 1.329194 9.059000</a:t>
              </a:r>
            </a:p>
            <a:p>
              <a:r>
                <a:rPr lang="en-US" sz="200">
                  <a:latin typeface="Consolas" panose="020B0609020204030204" pitchFamily="49" charset="0"/>
                </a:rPr>
                <a:t>100180007802061994 95370.463795 7033.641487 0.037135 39.687840 353.094050 288.943167 46.701042 95370.463795 3 0 0 12.000000 849.711200 8.000000 7.577000</a:t>
              </a:r>
            </a:p>
            <a:p>
              <a:r>
                <a:rPr lang="en-US" sz="200">
                  <a:latin typeface="Consolas" panose="020B0609020204030204" pitchFamily="49" charset="0"/>
                </a:rPr>
                <a:t>200180000004909337 95371.539478 7342.569013 0.025193 50.795035 62.436396 65.614274 119.905102 95371.539478 3 0 0 0.070377 2.000000 0.220012 11292.900000</a:t>
              </a:r>
            </a:p>
            <a:p>
              <a:r>
                <a:rPr lang="en-US" sz="200">
                  <a:latin typeface="Consolas" panose="020B0609020204030204" pitchFamily="49" charset="0"/>
                </a:rPr>
                <a:t>200180000179781790 95370.719361 7269.167859 0.018152 40.827553 26.151065 37.773196 24.926814 95370.719361 3 0 0 0.068871 2.000000 0.220305 13774.078000</a:t>
              </a:r>
            </a:p>
            <a:p>
              <a:r>
                <a:rPr lang="en-US" sz="200">
                  <a:latin typeface="Consolas" panose="020B0609020204030204" pitchFamily="49" charset="0"/>
                </a:rPr>
                <a:t>200180002041057222 95372.844805 7469.229801 0.006546 60.750157 334.730412 189.449891 252.229901 95372.844805 3 0 0 0.486710 50.000000 0.639044 869.318000</a:t>
              </a:r>
            </a:p>
            <a:p>
              <a:r>
                <a:rPr lang="en-US" sz="200">
                  <a:latin typeface="Consolas" panose="020B0609020204030204" pitchFamily="49" charset="0"/>
                </a:rPr>
                <a:t>200180007481964116 95372.675098 7013.208078 0.036033 40.336169 30.266328 133.428828 37.981836 95372.675098 3 0 0 0.490311 50.000000 0.736966 814.298000</a:t>
              </a:r>
            </a:p>
            <a:p>
              <a:r>
                <a:rPr lang="en-US" sz="200">
                  <a:latin typeface="Consolas" panose="020B0609020204030204" pitchFamily="49" charset="0"/>
                </a:rPr>
                <a:t>900180000000000001 95370.045077 25022.225452 0.593235 23.480823 78.643319 209.036373 281.196878 95370.045077 3 0 0 2.066407 200.000000 1.453649 1.174000</a:t>
              </a:r>
            </a:p>
            <a:p>
              <a:r>
                <a:rPr lang="en-US" sz="200">
                  <a:latin typeface="Consolas" panose="020B0609020204030204" pitchFamily="49" charset="0"/>
                </a:rPr>
                <a:t>900180000000000002 95370.045077 25069.222375 0.592598 22.223676 198.299362 286.306821 221.913204 95370.045077 3 0 0 0.334891 100.000000 0.529887 1.012000</a:t>
              </a:r>
            </a:p>
            <a:p>
              <a:r>
                <a:rPr lang="en-US" sz="200">
                  <a:latin typeface="Consolas" panose="020B0609020204030204" pitchFamily="49" charset="0"/>
                </a:rPr>
                <a:t>900180000000000003 95370.045077 25010.474063 0.594231 23.966728 64.103526 140.099982 265.113383 95370.045077 3 0 0 0.386981 100.000000 0.562898 1.012000</a:t>
              </a:r>
            </a:p>
            <a:p>
              <a:r>
                <a:rPr lang="en-US" sz="200">
                  <a:latin typeface="Consolas" panose="020B0609020204030204" pitchFamily="49" charset="0"/>
                </a:rPr>
                <a:t>900180000000000004 95370.045077 24891.468751 0.605566 23.565029 113.732282 301.804533 77.911079 95370.045077 3 0 0 0.232670 50.000000 0.415675 1.484000</a:t>
              </a:r>
            </a:p>
            <a:p>
              <a:r>
                <a:rPr lang="en-US" sz="200">
                  <a:latin typeface="Consolas" panose="020B0609020204030204" pitchFamily="49" charset="0"/>
                </a:rPr>
                <a:t>900180000000000014 95370.045077 24803.476034 0.605887 22.935355 302.923573 311.741847 187.179227 95370.045077 3 0 0 0.057959 5.000000 0.198502 4.407000</a:t>
              </a:r>
            </a:p>
            <a:p>
              <a:r>
                <a:rPr lang="en-US" sz="200">
                  <a:latin typeface="Consolas" panose="020B0609020204030204" pitchFamily="49" charset="0"/>
                </a:rPr>
                <a:t>900180000000000015 95370.045077 25827.723393 0.550907 22.257210 71.221203 314.614013 54.030342 95370.045077 3 0 0 0.098741 5.000000 0.281523 4.407000</a:t>
              </a:r>
            </a:p>
            <a:p>
              <a:r>
                <a:rPr lang="en-US" sz="200">
                  <a:latin typeface="Consolas" panose="020B0609020204030204" pitchFamily="49" charset="0"/>
                </a:rPr>
                <a:t>900180000000000016 95370.045077 25046.658595 0.586742 23.187256 139.772616 20.835588 313.054864 95370.045077 3 0 0 0.055425 2.000000 0.201798 6.938000</a:t>
              </a:r>
            </a:p>
            <a:p>
              <a:r>
                <a:rPr lang="en-US" sz="200">
                  <a:latin typeface="Consolas" panose="020B0609020204030204" pitchFamily="49" charset="0"/>
                </a:rPr>
                <a:t>900180000000000017 95370.045077 25033.448514 0.587079 23.362593 128.816072 34.600287 239.196251 95370.045077 3 0 0 0.009438 2.000000 0.080123 6.938000</a:t>
              </a:r>
            </a:p>
            <a:p>
              <a:r>
                <a:rPr lang="en-US" sz="200">
                  <a:latin typeface="Consolas" panose="020B0609020204030204" pitchFamily="49" charset="0"/>
                </a:rPr>
                <a:t>900180000000000018 95370.045077 25142.277407 0.586750 23.730932 333.236145 12.948129 104.611462 95370.045077 3 0 0 0.031249 2.000000 0.145124 6.938000</a:t>
              </a:r>
            </a:p>
            <a:p>
              <a:r>
                <a:rPr lang="en-US" sz="200">
                  <a:latin typeface="Consolas" panose="020B0609020204030204" pitchFamily="49" charset="0"/>
                </a:rPr>
                <a:t>900180000000000019 95370.045077 25011.091655 0.595481 24.297037 32.057468 174.828807 198.141190 95370.045077 3 0 0 0.084090 2.000000 0.269439 6.938000</a:t>
              </a:r>
            </a:p>
            <a:p>
              <a:r>
                <a:rPr lang="en-US" sz="200">
                  <a:latin typeface="Consolas" panose="020B0609020204030204" pitchFamily="49" charset="0"/>
                </a:rPr>
                <a:t>900180000000000020 95370.045077 25069.851890 0.591814 22.136000 250.249695 217.612739 285.796949 95370.045077 3 0 0 0.054224 2.000000 0.198775 6.938000</a:t>
              </a:r>
            </a:p>
            <a:p>
              <a:r>
                <a:rPr lang="en-US" sz="200">
                  <a:latin typeface="Consolas" panose="020B0609020204030204" pitchFamily="49" charset="0"/>
                </a:rPr>
                <a:t>...</a:t>
              </a:r>
            </a:p>
          </p:txBody>
        </p:sp>
        <p:cxnSp>
          <p:nvCxnSpPr>
            <p:cNvPr id="84" name="Straight Connector 83">
              <a:extLst>
                <a:ext uri="{FF2B5EF4-FFF2-40B4-BE49-F238E27FC236}">
                  <a16:creationId xmlns:a16="http://schemas.microsoft.com/office/drawing/2014/main" id="{05333321-239C-0B5E-3830-A503FAC19D2C}"/>
                </a:ext>
              </a:extLst>
            </p:cNvPr>
            <p:cNvCxnSpPr>
              <a:cxnSpLocks/>
              <a:stCxn id="31" idx="2"/>
            </p:cNvCxnSpPr>
            <p:nvPr/>
          </p:nvCxnSpPr>
          <p:spPr>
            <a:xfrm flipH="1">
              <a:off x="6543480" y="3463357"/>
              <a:ext cx="1124914" cy="79657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D3DB9AE6-E430-5FFC-38CB-1C18E441F94A}"/>
                </a:ext>
              </a:extLst>
            </p:cNvPr>
            <p:cNvCxnSpPr>
              <a:cxnSpLocks/>
              <a:endCxn id="31" idx="0"/>
            </p:cNvCxnSpPr>
            <p:nvPr/>
          </p:nvCxnSpPr>
          <p:spPr>
            <a:xfrm flipH="1" flipV="1">
              <a:off x="8579196" y="3463357"/>
              <a:ext cx="394482" cy="79657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7C08DA43-C65E-C963-73E7-F6D5C7D3BBFB}"/>
              </a:ext>
            </a:extLst>
          </p:cNvPr>
          <p:cNvSpPr txBox="1"/>
          <p:nvPr/>
        </p:nvSpPr>
        <p:spPr>
          <a:xfrm>
            <a:off x="3522604" y="4780395"/>
            <a:ext cx="2234907" cy="523220"/>
          </a:xfrm>
          <a:prstGeom prst="rect">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a:ln w="0"/>
                <a:solidFill>
                  <a:schemeClr val="tx1"/>
                </a:solidFill>
                <a:effectLst>
                  <a:outerShdw blurRad="38100" dist="19050" dir="2700000" algn="tl" rotWithShape="0">
                    <a:schemeClr val="dk1">
                      <a:alpha val="40000"/>
                    </a:schemeClr>
                  </a:outerShdw>
                </a:effectLst>
              </a:rPr>
              <a:t>Consolidated Master</a:t>
            </a:r>
          </a:p>
          <a:p>
            <a:r>
              <a:rPr lang="en-US" sz="1400" dirty="0">
                <a:ln w="0"/>
                <a:solidFill>
                  <a:schemeClr val="tx1"/>
                </a:solidFill>
                <a:effectLst>
                  <a:outerShdw blurRad="38100" dist="19050" dir="2700000" algn="tl" rotWithShape="0">
                    <a:schemeClr val="dk1">
                      <a:alpha val="40000"/>
                    </a:schemeClr>
                  </a:outerShdw>
                </a:effectLst>
              </a:rPr>
              <a:t>Launch Schedule (CMLS)</a:t>
            </a:r>
          </a:p>
        </p:txBody>
      </p:sp>
      <p:cxnSp>
        <p:nvCxnSpPr>
          <p:cNvPr id="10" name="Straight Arrow Connector 9">
            <a:extLst>
              <a:ext uri="{FF2B5EF4-FFF2-40B4-BE49-F238E27FC236}">
                <a16:creationId xmlns:a16="http://schemas.microsoft.com/office/drawing/2014/main" id="{5CD44854-61C5-9169-94E6-652F27D864AC}"/>
              </a:ext>
            </a:extLst>
          </p:cNvPr>
          <p:cNvCxnSpPr>
            <a:cxnSpLocks/>
            <a:stCxn id="5" idx="1"/>
          </p:cNvCxnSpPr>
          <p:nvPr/>
        </p:nvCxnSpPr>
        <p:spPr>
          <a:xfrm flipH="1">
            <a:off x="1913538" y="5042005"/>
            <a:ext cx="1609066" cy="0"/>
          </a:xfrm>
          <a:prstGeom prst="straightConnector1">
            <a:avLst/>
          </a:prstGeom>
          <a:ln w="28575">
            <a:solidFill>
              <a:srgbClr val="9B7793"/>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081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left)">
                                      <p:cBhvr>
                                        <p:cTn id="15" dur="500"/>
                                        <p:tgtEl>
                                          <p:spTgt spid="9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50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wipe(up)">
                                      <p:cBhvr>
                                        <p:cTn id="3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21EC-77B2-46F1-0F5F-C2D3A60461CC}"/>
              </a:ext>
            </a:extLst>
          </p:cNvPr>
          <p:cNvSpPr>
            <a:spLocks noGrp="1"/>
          </p:cNvSpPr>
          <p:nvPr>
            <p:ph type="title"/>
          </p:nvPr>
        </p:nvSpPr>
        <p:spPr/>
        <p:txBody>
          <a:bodyPr/>
          <a:lstStyle/>
          <a:p>
            <a:r>
              <a:rPr lang="en-US" dirty="0"/>
              <a:t>Years of Lessons Learned, New Features, Efficient Innovations, etc.</a:t>
            </a:r>
          </a:p>
        </p:txBody>
      </p:sp>
      <p:sp>
        <p:nvSpPr>
          <p:cNvPr id="3" name="Text Placeholder 2">
            <a:extLst>
              <a:ext uri="{FF2B5EF4-FFF2-40B4-BE49-F238E27FC236}">
                <a16:creationId xmlns:a16="http://schemas.microsoft.com/office/drawing/2014/main" id="{515C6894-2724-CE94-CBCD-F91DD3172513}"/>
              </a:ext>
            </a:extLst>
          </p:cNvPr>
          <p:cNvSpPr>
            <a:spLocks noGrp="1"/>
          </p:cNvSpPr>
          <p:nvPr>
            <p:ph type="body" sz="quarter" idx="16"/>
          </p:nvPr>
        </p:nvSpPr>
        <p:spPr/>
        <p:txBody>
          <a:bodyPr/>
          <a:lstStyle/>
          <a:p>
            <a:r>
              <a:rPr lang="en-US" dirty="0"/>
              <a:t>Updated study is leveraging advancements in ADEPT capabilities</a:t>
            </a:r>
          </a:p>
        </p:txBody>
      </p:sp>
      <p:sp>
        <p:nvSpPr>
          <p:cNvPr id="5" name="Text Placeholder 4">
            <a:extLst>
              <a:ext uri="{FF2B5EF4-FFF2-40B4-BE49-F238E27FC236}">
                <a16:creationId xmlns:a16="http://schemas.microsoft.com/office/drawing/2014/main" id="{D5996CE7-9C1F-97C4-12D1-08CA2B6BE402}"/>
              </a:ext>
            </a:extLst>
          </p:cNvPr>
          <p:cNvSpPr>
            <a:spLocks noGrp="1"/>
          </p:cNvSpPr>
          <p:nvPr>
            <p:ph type="body" sz="quarter" idx="15"/>
          </p:nvPr>
        </p:nvSpPr>
        <p:spPr/>
        <p:txBody>
          <a:bodyPr/>
          <a:lstStyle/>
          <a:p>
            <a:pPr marL="9525" indent="0">
              <a:buNone/>
            </a:pPr>
            <a:r>
              <a:rPr lang="en-US" sz="1600" b="1" dirty="0">
                <a:solidFill>
                  <a:srgbClr val="0070C0"/>
                </a:solidFill>
              </a:rPr>
              <a:t>Environmental “INDICES” integration</a:t>
            </a:r>
          </a:p>
        </p:txBody>
      </p:sp>
      <p:sp>
        <p:nvSpPr>
          <p:cNvPr id="6" name="Text Placeholder 5">
            <a:extLst>
              <a:ext uri="{FF2B5EF4-FFF2-40B4-BE49-F238E27FC236}">
                <a16:creationId xmlns:a16="http://schemas.microsoft.com/office/drawing/2014/main" id="{EB64FC6E-8BCC-776B-3057-BA7051F3A75B}"/>
              </a:ext>
            </a:extLst>
          </p:cNvPr>
          <p:cNvSpPr>
            <a:spLocks noGrp="1"/>
          </p:cNvSpPr>
          <p:nvPr>
            <p:ph type="body" sz="quarter" idx="18"/>
          </p:nvPr>
        </p:nvSpPr>
        <p:spPr/>
        <p:txBody>
          <a:bodyPr/>
          <a:lstStyle/>
          <a:p>
            <a:pPr marL="0" indent="0">
              <a:buNone/>
            </a:pPr>
            <a:r>
              <a:rPr lang="en-US" sz="1600" b="1" dirty="0">
                <a:solidFill>
                  <a:srgbClr val="0070C0"/>
                </a:solidFill>
              </a:rPr>
              <a:t>New conjunction capability; V&amp;V with high fidelity tools</a:t>
            </a:r>
          </a:p>
        </p:txBody>
      </p:sp>
      <p:sp>
        <p:nvSpPr>
          <p:cNvPr id="7" name="Text Placeholder 6">
            <a:extLst>
              <a:ext uri="{FF2B5EF4-FFF2-40B4-BE49-F238E27FC236}">
                <a16:creationId xmlns:a16="http://schemas.microsoft.com/office/drawing/2014/main" id="{6798E4CF-9A50-461B-B358-9A47A8ED32C9}"/>
              </a:ext>
            </a:extLst>
          </p:cNvPr>
          <p:cNvSpPr>
            <a:spLocks noGrp="1"/>
          </p:cNvSpPr>
          <p:nvPr>
            <p:ph type="body" sz="quarter" idx="19"/>
          </p:nvPr>
        </p:nvSpPr>
        <p:spPr/>
        <p:txBody>
          <a:bodyPr/>
          <a:lstStyle/>
          <a:p>
            <a:pPr marL="0" indent="0">
              <a:buNone/>
            </a:pPr>
            <a:r>
              <a:rPr lang="en-US" sz="1600" b="1" dirty="0">
                <a:solidFill>
                  <a:srgbClr val="0070C0"/>
                </a:solidFill>
              </a:rPr>
              <a:t>Scenario modification methods to “target” outcomes</a:t>
            </a:r>
          </a:p>
        </p:txBody>
      </p:sp>
      <p:sp>
        <p:nvSpPr>
          <p:cNvPr id="8" name="Text Placeholder 7">
            <a:extLst>
              <a:ext uri="{FF2B5EF4-FFF2-40B4-BE49-F238E27FC236}">
                <a16:creationId xmlns:a16="http://schemas.microsoft.com/office/drawing/2014/main" id="{5804DA94-D02B-3AD4-3D9A-F94F625F114E}"/>
              </a:ext>
            </a:extLst>
          </p:cNvPr>
          <p:cNvSpPr>
            <a:spLocks noGrp="1"/>
          </p:cNvSpPr>
          <p:nvPr>
            <p:ph type="body" sz="quarter" idx="20"/>
          </p:nvPr>
        </p:nvSpPr>
        <p:spPr/>
        <p:txBody>
          <a:bodyPr/>
          <a:lstStyle/>
          <a:p>
            <a:pPr marL="9525" indent="0">
              <a:buNone/>
            </a:pPr>
            <a:r>
              <a:rPr lang="en-US" sz="1600" b="1" dirty="0">
                <a:solidFill>
                  <a:srgbClr val="0070C0"/>
                </a:solidFill>
              </a:rPr>
              <a:t>Tool, Environment, and Process Improvements</a:t>
            </a:r>
          </a:p>
          <a:p>
            <a:pPr>
              <a:buFont typeface="Wingdings" panose="05000000000000000000" pitchFamily="2" charset="2"/>
              <a:buChar char="Ø"/>
            </a:pPr>
            <a:r>
              <a:rPr lang="en-US" sz="1600" i="1" dirty="0"/>
              <a:t>Codebase modernization effort</a:t>
            </a:r>
          </a:p>
          <a:p>
            <a:pPr>
              <a:buFont typeface="Wingdings" panose="05000000000000000000" pitchFamily="2" charset="2"/>
              <a:buChar char="Ø"/>
            </a:pPr>
            <a:r>
              <a:rPr lang="en-US" sz="1600" i="1" dirty="0"/>
              <a:t>Upgraded corporate high-power computing system</a:t>
            </a:r>
          </a:p>
          <a:p>
            <a:pPr>
              <a:buFont typeface="Wingdings" panose="05000000000000000000" pitchFamily="2" charset="2"/>
              <a:buChar char="Ø"/>
            </a:pPr>
            <a:r>
              <a:rPr lang="en-US" sz="1600" i="1" dirty="0"/>
              <a:t>Numerous algorithm efficiency enhancements</a:t>
            </a:r>
          </a:p>
          <a:p>
            <a:pPr>
              <a:buFont typeface="Wingdings" panose="05000000000000000000" pitchFamily="2" charset="2"/>
              <a:buChar char="Ø"/>
            </a:pPr>
            <a:r>
              <a:rPr lang="en-US" sz="1600" i="1" dirty="0"/>
              <a:t>Streamlining analysis process for quicker turnaround</a:t>
            </a:r>
          </a:p>
          <a:p>
            <a:pPr>
              <a:buFont typeface="Wingdings" panose="05000000000000000000" pitchFamily="2" charset="2"/>
              <a:buChar char="Ø"/>
            </a:pPr>
            <a:r>
              <a:rPr lang="en-US" sz="1600" i="1" dirty="0"/>
              <a:t>Developing cross-corporate interfaces for tool compatibility</a:t>
            </a:r>
          </a:p>
        </p:txBody>
      </p:sp>
      <p:pic>
        <p:nvPicPr>
          <p:cNvPr id="9" name="Picture 8">
            <a:extLst>
              <a:ext uri="{FF2B5EF4-FFF2-40B4-BE49-F238E27FC236}">
                <a16:creationId xmlns:a16="http://schemas.microsoft.com/office/drawing/2014/main" id="{43E8396E-BCEC-5B64-2237-B479EEB162EB}"/>
              </a:ext>
            </a:extLst>
          </p:cNvPr>
          <p:cNvPicPr>
            <a:picLocks noChangeAspect="1"/>
          </p:cNvPicPr>
          <p:nvPr/>
        </p:nvPicPr>
        <p:blipFill>
          <a:blip r:embed="rId2"/>
          <a:stretch>
            <a:fillRect/>
          </a:stretch>
        </p:blipFill>
        <p:spPr>
          <a:xfrm>
            <a:off x="389745" y="1786384"/>
            <a:ext cx="2611039" cy="1647176"/>
          </a:xfrm>
          <a:prstGeom prst="rect">
            <a:avLst/>
          </a:prstGeom>
        </p:spPr>
      </p:pic>
      <p:pic>
        <p:nvPicPr>
          <p:cNvPr id="13" name="Picture 12">
            <a:extLst>
              <a:ext uri="{FF2B5EF4-FFF2-40B4-BE49-F238E27FC236}">
                <a16:creationId xmlns:a16="http://schemas.microsoft.com/office/drawing/2014/main" id="{E9BB74FC-30A7-CA74-3B97-099DC0C430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2278" y="1660306"/>
            <a:ext cx="2611040" cy="1768694"/>
          </a:xfrm>
          <a:prstGeom prst="rect">
            <a:avLst/>
          </a:prstGeom>
          <a:noFill/>
        </p:spPr>
      </p:pic>
      <p:pic>
        <p:nvPicPr>
          <p:cNvPr id="14" name="Picture 13">
            <a:extLst>
              <a:ext uri="{FF2B5EF4-FFF2-40B4-BE49-F238E27FC236}">
                <a16:creationId xmlns:a16="http://schemas.microsoft.com/office/drawing/2014/main" id="{11AD287E-B5F1-235A-4C72-CA955EDFC454}"/>
              </a:ext>
            </a:extLst>
          </p:cNvPr>
          <p:cNvPicPr>
            <a:picLocks noChangeAspect="1"/>
          </p:cNvPicPr>
          <p:nvPr/>
        </p:nvPicPr>
        <p:blipFill rotWithShape="1">
          <a:blip r:embed="rId4"/>
          <a:srcRect r="49300"/>
          <a:stretch/>
        </p:blipFill>
        <p:spPr>
          <a:xfrm>
            <a:off x="426373" y="4115354"/>
            <a:ext cx="2476218" cy="1951628"/>
          </a:xfrm>
          <a:prstGeom prst="rect">
            <a:avLst/>
          </a:prstGeom>
        </p:spPr>
      </p:pic>
      <p:pic>
        <p:nvPicPr>
          <p:cNvPr id="15" name="Picture 14">
            <a:extLst>
              <a:ext uri="{FF2B5EF4-FFF2-40B4-BE49-F238E27FC236}">
                <a16:creationId xmlns:a16="http://schemas.microsoft.com/office/drawing/2014/main" id="{10D2A7E9-EB9B-5EA7-28FA-D25F0AF8BF6C}"/>
              </a:ext>
            </a:extLst>
          </p:cNvPr>
          <p:cNvPicPr>
            <a:picLocks noChangeAspect="1"/>
          </p:cNvPicPr>
          <p:nvPr/>
        </p:nvPicPr>
        <p:blipFill>
          <a:blip r:embed="rId5"/>
          <a:stretch>
            <a:fillRect/>
          </a:stretch>
        </p:blipFill>
        <p:spPr>
          <a:xfrm>
            <a:off x="3115603" y="4087372"/>
            <a:ext cx="2645639" cy="2132306"/>
          </a:xfrm>
          <a:prstGeom prst="rect">
            <a:avLst/>
          </a:prstGeom>
        </p:spPr>
      </p:pic>
      <p:pic>
        <p:nvPicPr>
          <p:cNvPr id="18" name="Picture 17">
            <a:extLst>
              <a:ext uri="{FF2B5EF4-FFF2-40B4-BE49-F238E27FC236}">
                <a16:creationId xmlns:a16="http://schemas.microsoft.com/office/drawing/2014/main" id="{0BA82F06-4D1C-3698-CC74-599AE9A57F6D}"/>
              </a:ext>
            </a:extLst>
          </p:cNvPr>
          <p:cNvPicPr>
            <a:picLocks noChangeAspect="1"/>
          </p:cNvPicPr>
          <p:nvPr/>
        </p:nvPicPr>
        <p:blipFill>
          <a:blip r:embed="rId6"/>
          <a:stretch>
            <a:fillRect/>
          </a:stretch>
        </p:blipFill>
        <p:spPr>
          <a:xfrm>
            <a:off x="6313655" y="1679377"/>
            <a:ext cx="2501800" cy="1607540"/>
          </a:xfrm>
          <a:prstGeom prst="rect">
            <a:avLst/>
          </a:prstGeom>
        </p:spPr>
      </p:pic>
      <p:pic>
        <p:nvPicPr>
          <p:cNvPr id="22" name="Picture 21">
            <a:extLst>
              <a:ext uri="{FF2B5EF4-FFF2-40B4-BE49-F238E27FC236}">
                <a16:creationId xmlns:a16="http://schemas.microsoft.com/office/drawing/2014/main" id="{7A1357F2-8D3E-D5B5-09DA-148FFFBB124A}"/>
              </a:ext>
            </a:extLst>
          </p:cNvPr>
          <p:cNvPicPr>
            <a:picLocks noChangeAspect="1"/>
          </p:cNvPicPr>
          <p:nvPr/>
        </p:nvPicPr>
        <p:blipFill>
          <a:blip r:embed="rId7"/>
          <a:stretch>
            <a:fillRect/>
          </a:stretch>
        </p:blipFill>
        <p:spPr>
          <a:xfrm>
            <a:off x="9028467" y="1731167"/>
            <a:ext cx="2699343" cy="1555750"/>
          </a:xfrm>
          <a:prstGeom prst="rect">
            <a:avLst/>
          </a:prstGeom>
        </p:spPr>
      </p:pic>
    </p:spTree>
    <p:extLst>
      <p:ext uri="{BB962C8B-B14F-4D97-AF65-F5344CB8AC3E}">
        <p14:creationId xmlns:p14="http://schemas.microsoft.com/office/powerpoint/2010/main" val="3193830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D5393-34F7-36A5-424B-1644D46447A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4B7A7F9-1D01-133B-F233-658B35B8D4EE}"/>
              </a:ext>
            </a:extLst>
          </p:cNvPr>
          <p:cNvPicPr>
            <a:picLocks noChangeAspect="1"/>
          </p:cNvPicPr>
          <p:nvPr/>
        </p:nvPicPr>
        <p:blipFill rotWithShape="1">
          <a:blip r:embed="rId2"/>
          <a:srcRect l="3512" t="9298" r="1151" b="2499"/>
          <a:stretch/>
        </p:blipFill>
        <p:spPr>
          <a:xfrm>
            <a:off x="90428" y="1120618"/>
            <a:ext cx="9293718" cy="5029200"/>
          </a:xfrm>
          <a:prstGeom prst="rect">
            <a:avLst/>
          </a:prstGeom>
        </p:spPr>
      </p:pic>
      <p:sp>
        <p:nvSpPr>
          <p:cNvPr id="2" name="Title 1">
            <a:extLst>
              <a:ext uri="{FF2B5EF4-FFF2-40B4-BE49-F238E27FC236}">
                <a16:creationId xmlns:a16="http://schemas.microsoft.com/office/drawing/2014/main" id="{25DF5EF7-9896-B0A7-4DAA-A8737F83E776}"/>
              </a:ext>
            </a:extLst>
          </p:cNvPr>
          <p:cNvSpPr>
            <a:spLocks noGrp="1"/>
          </p:cNvSpPr>
          <p:nvPr>
            <p:ph type="title"/>
          </p:nvPr>
        </p:nvSpPr>
        <p:spPr/>
        <p:txBody>
          <a:bodyPr/>
          <a:lstStyle/>
          <a:p>
            <a:r>
              <a:rPr lang="en-US"/>
              <a:t>Breakup and Fragmentation Generation Process</a:t>
            </a:r>
          </a:p>
        </p:txBody>
      </p:sp>
      <p:sp>
        <p:nvSpPr>
          <p:cNvPr id="13" name="Rectangle 12">
            <a:extLst>
              <a:ext uri="{FF2B5EF4-FFF2-40B4-BE49-F238E27FC236}">
                <a16:creationId xmlns:a16="http://schemas.microsoft.com/office/drawing/2014/main" id="{5F365CC2-E80A-CCEE-26D3-FE057D099A29}"/>
              </a:ext>
            </a:extLst>
          </p:cNvPr>
          <p:cNvSpPr/>
          <p:nvPr/>
        </p:nvSpPr>
        <p:spPr>
          <a:xfrm>
            <a:off x="8266385" y="1944413"/>
            <a:ext cx="3683875" cy="972207"/>
          </a:xfrm>
          <a:prstGeom prst="rect">
            <a:avLst/>
          </a:prstGeom>
          <a:solidFill>
            <a:srgbClr val="FFF2CC"/>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15FFEB98-93E1-B393-07D0-E05A43A60355}"/>
              </a:ext>
            </a:extLst>
          </p:cNvPr>
          <p:cNvSpPr/>
          <p:nvPr/>
        </p:nvSpPr>
        <p:spPr>
          <a:xfrm>
            <a:off x="8266384" y="3069020"/>
            <a:ext cx="3683875" cy="1418897"/>
          </a:xfrm>
          <a:prstGeom prst="rect">
            <a:avLst/>
          </a:prstGeom>
          <a:solidFill>
            <a:srgbClr val="D9D2E9"/>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Content Placeholder 11">
            <a:extLst>
              <a:ext uri="{FF2B5EF4-FFF2-40B4-BE49-F238E27FC236}">
                <a16:creationId xmlns:a16="http://schemas.microsoft.com/office/drawing/2014/main" id="{BC834910-97A8-1425-111A-88FC511159EC}"/>
              </a:ext>
            </a:extLst>
          </p:cNvPr>
          <p:cNvSpPr>
            <a:spLocks noGrp="1"/>
          </p:cNvSpPr>
          <p:nvPr>
            <p:ph sz="quarter" idx="15"/>
          </p:nvPr>
        </p:nvSpPr>
        <p:spPr>
          <a:xfrm>
            <a:off x="8029902" y="1225566"/>
            <a:ext cx="3920359" cy="4798717"/>
          </a:xfrm>
        </p:spPr>
        <p:txBody>
          <a:bodyPr/>
          <a:lstStyle/>
          <a:p>
            <a:r>
              <a:rPr lang="en-US" sz="1400"/>
              <a:t>Batch process to generate all explosions, collisions, and debris fragments for 100 MCs</a:t>
            </a:r>
          </a:p>
          <a:p>
            <a:endParaRPr lang="en-US" sz="1400"/>
          </a:p>
          <a:p>
            <a:r>
              <a:rPr lang="en-US" sz="1400"/>
              <a:t>Yellow box includes study setup steps, IPM propagation and downsampling, and explosion generation (based on observed historical rates)</a:t>
            </a:r>
          </a:p>
          <a:p>
            <a:endParaRPr lang="en-US" sz="1400"/>
          </a:p>
          <a:p>
            <a:r>
              <a:rPr lang="en-US" sz="1400"/>
              <a:t>Purple box is a loop of OTC, IMPACT, Downsampoling and MEANPROP tools</a:t>
            </a:r>
          </a:p>
          <a:p>
            <a:pPr lvl="1"/>
            <a:r>
              <a:rPr lang="en-US" sz="1200"/>
              <a:t>Creates a generation of collisions, downsampled debris fragments, and fragment trajectories for those fragments</a:t>
            </a:r>
          </a:p>
          <a:p>
            <a:pPr lvl="1"/>
            <a:r>
              <a:rPr lang="en-US" sz="1200"/>
              <a:t>Repeat until feedback is no longer significant</a:t>
            </a:r>
          </a:p>
        </p:txBody>
      </p:sp>
      <p:sp>
        <p:nvSpPr>
          <p:cNvPr id="16" name="Text Placeholder 2">
            <a:extLst>
              <a:ext uri="{FF2B5EF4-FFF2-40B4-BE49-F238E27FC236}">
                <a16:creationId xmlns:a16="http://schemas.microsoft.com/office/drawing/2014/main" id="{A373E736-891F-08BB-8027-859618C8B808}"/>
              </a:ext>
            </a:extLst>
          </p:cNvPr>
          <p:cNvSpPr>
            <a:spLocks noGrp="1"/>
          </p:cNvSpPr>
          <p:nvPr>
            <p:ph type="body" sz="quarter" idx="16"/>
          </p:nvPr>
        </p:nvSpPr>
        <p:spPr>
          <a:xfrm>
            <a:off x="304800" y="614874"/>
            <a:ext cx="10546080" cy="522851"/>
          </a:xfrm>
        </p:spPr>
        <p:txBody>
          <a:bodyPr/>
          <a:lstStyle/>
          <a:p>
            <a:r>
              <a:rPr lang="en-US"/>
              <a:t>Everything, everywhere, all at once</a:t>
            </a:r>
          </a:p>
        </p:txBody>
      </p:sp>
    </p:spTree>
    <p:extLst>
      <p:ext uri="{BB962C8B-B14F-4D97-AF65-F5344CB8AC3E}">
        <p14:creationId xmlns:p14="http://schemas.microsoft.com/office/powerpoint/2010/main" val="3302960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9D59-2A06-EEC5-55ED-4F9019054C8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335C2E3-0850-482B-9AC8-9A1A88F29EA6}"/>
              </a:ext>
            </a:extLst>
          </p:cNvPr>
          <p:cNvPicPr>
            <a:picLocks noChangeAspect="1"/>
          </p:cNvPicPr>
          <p:nvPr/>
        </p:nvPicPr>
        <p:blipFill rotWithShape="1">
          <a:blip r:embed="rId2"/>
          <a:srcRect l="7328" t="10958" b="2611"/>
          <a:stretch/>
        </p:blipFill>
        <p:spPr>
          <a:xfrm>
            <a:off x="108492" y="1116835"/>
            <a:ext cx="8030906" cy="5029200"/>
          </a:xfrm>
          <a:prstGeom prst="rect">
            <a:avLst/>
          </a:prstGeom>
        </p:spPr>
      </p:pic>
      <p:sp>
        <p:nvSpPr>
          <p:cNvPr id="2" name="Title 1">
            <a:extLst>
              <a:ext uri="{FF2B5EF4-FFF2-40B4-BE49-F238E27FC236}">
                <a16:creationId xmlns:a16="http://schemas.microsoft.com/office/drawing/2014/main" id="{57C06CB9-EC3A-152A-6463-E8CCEC1B1D27}"/>
              </a:ext>
            </a:extLst>
          </p:cNvPr>
          <p:cNvSpPr>
            <a:spLocks noGrp="1"/>
          </p:cNvSpPr>
          <p:nvPr>
            <p:ph type="title"/>
          </p:nvPr>
        </p:nvSpPr>
        <p:spPr/>
        <p:txBody>
          <a:bodyPr/>
          <a:lstStyle/>
          <a:p>
            <a:r>
              <a:rPr lang="en-US"/>
              <a:t>Adept Simulation Post-processing Program (ASPPP)</a:t>
            </a:r>
          </a:p>
        </p:txBody>
      </p:sp>
      <p:sp>
        <p:nvSpPr>
          <p:cNvPr id="3" name="Text Placeholder 2">
            <a:extLst>
              <a:ext uri="{FF2B5EF4-FFF2-40B4-BE49-F238E27FC236}">
                <a16:creationId xmlns:a16="http://schemas.microsoft.com/office/drawing/2014/main" id="{02F5EB7E-9B20-37F9-22B4-83931C27D1FB}"/>
              </a:ext>
            </a:extLst>
          </p:cNvPr>
          <p:cNvSpPr>
            <a:spLocks noGrp="1"/>
          </p:cNvSpPr>
          <p:nvPr>
            <p:ph type="body" sz="quarter" idx="16"/>
          </p:nvPr>
        </p:nvSpPr>
        <p:spPr/>
        <p:txBody>
          <a:bodyPr/>
          <a:lstStyle/>
          <a:p>
            <a:r>
              <a:rPr lang="en-US"/>
              <a:t>Across the Debris-verse</a:t>
            </a:r>
          </a:p>
        </p:txBody>
      </p:sp>
      <p:sp>
        <p:nvSpPr>
          <p:cNvPr id="5" name="Content Placeholder 4">
            <a:extLst>
              <a:ext uri="{FF2B5EF4-FFF2-40B4-BE49-F238E27FC236}">
                <a16:creationId xmlns:a16="http://schemas.microsoft.com/office/drawing/2014/main" id="{587B0CF5-0168-36BF-EFB9-B72A0135B030}"/>
              </a:ext>
            </a:extLst>
          </p:cNvPr>
          <p:cNvSpPr>
            <a:spLocks noGrp="1"/>
          </p:cNvSpPr>
          <p:nvPr>
            <p:ph sz="quarter" idx="15"/>
          </p:nvPr>
        </p:nvSpPr>
        <p:spPr>
          <a:xfrm>
            <a:off x="7559298" y="1225566"/>
            <a:ext cx="4632702" cy="4798717"/>
          </a:xfrm>
        </p:spPr>
        <p:txBody>
          <a:bodyPr/>
          <a:lstStyle/>
          <a:p>
            <a:r>
              <a:rPr lang="en-US" sz="1600"/>
              <a:t>Start with superset of all possible input objects, 100 MCs of all possible breakups, downsampled debris fragment population, and multiple feedback generations</a:t>
            </a:r>
          </a:p>
          <a:p>
            <a:pPr lvl="1"/>
            <a:r>
              <a:rPr lang="en-US" sz="1400"/>
              <a:t>Represents the future environment “multiverse”</a:t>
            </a:r>
          </a:p>
          <a:p>
            <a:pPr lvl="1"/>
            <a:r>
              <a:rPr lang="en-US" sz="1400"/>
              <a:t>Each scenario (discrete universe) is a subset</a:t>
            </a:r>
          </a:p>
          <a:p>
            <a:endParaRPr lang="en-US" sz="1600"/>
          </a:p>
          <a:p>
            <a:r>
              <a:rPr lang="en-US" sz="1600"/>
              <a:t>Scenario defined by FLM traffic, PMD practice and success rate, etc.</a:t>
            </a:r>
          </a:p>
          <a:p>
            <a:pPr lvl="1"/>
            <a:r>
              <a:rPr lang="en-US" sz="1400"/>
              <a:t>Which FLM populations to include or exclude</a:t>
            </a:r>
          </a:p>
          <a:p>
            <a:pPr lvl="1"/>
            <a:r>
              <a:rPr lang="en-US" sz="1400"/>
              <a:t>PMD success rate and disposal practice set for each included full constellation, single constellation shell, or individual satellite</a:t>
            </a:r>
          </a:p>
          <a:p>
            <a:pPr lvl="1"/>
            <a:r>
              <a:rPr lang="en-US" sz="1400"/>
              <a:t>Scenario definition used to filter the possible breakup events in each MC</a:t>
            </a:r>
          </a:p>
          <a:p>
            <a:endParaRPr lang="en-US" sz="1600"/>
          </a:p>
        </p:txBody>
      </p:sp>
    </p:spTree>
    <p:extLst>
      <p:ext uri="{BB962C8B-B14F-4D97-AF65-F5344CB8AC3E}">
        <p14:creationId xmlns:p14="http://schemas.microsoft.com/office/powerpoint/2010/main" val="4213182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9AAD2-5CEA-A36E-C111-FF30C97D81BA}"/>
            </a:ext>
          </a:extLst>
        </p:cNvPr>
        <p:cNvGrpSpPr/>
        <p:nvPr/>
      </p:nvGrpSpPr>
      <p:grpSpPr>
        <a:xfrm>
          <a:off x="0" y="0"/>
          <a:ext cx="0" cy="0"/>
          <a:chOff x="0" y="0"/>
          <a:chExt cx="0" cy="0"/>
        </a:xfrm>
      </p:grpSpPr>
      <p:pic>
        <p:nvPicPr>
          <p:cNvPr id="17" name="Picture 2">
            <a:extLst>
              <a:ext uri="{FF2B5EF4-FFF2-40B4-BE49-F238E27FC236}">
                <a16:creationId xmlns:a16="http://schemas.microsoft.com/office/drawing/2014/main" id="{9D2FDAD9-A832-DDCA-EDC0-545F35241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6142" y="4062798"/>
            <a:ext cx="2318499" cy="174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6D117D-E493-5CF0-6A80-EE4FF7ED08CF}"/>
              </a:ext>
            </a:extLst>
          </p:cNvPr>
          <p:cNvSpPr>
            <a:spLocks noGrp="1"/>
          </p:cNvSpPr>
          <p:nvPr>
            <p:ph type="title"/>
          </p:nvPr>
        </p:nvSpPr>
        <p:spPr/>
        <p:txBody>
          <a:bodyPr/>
          <a:lstStyle/>
          <a:p>
            <a:r>
              <a:rPr lang="en-US"/>
              <a:t>Breakup and Fragmentation Generation Process</a:t>
            </a:r>
          </a:p>
        </p:txBody>
      </p:sp>
      <p:sp>
        <p:nvSpPr>
          <p:cNvPr id="3" name="Text Placeholder 2">
            <a:extLst>
              <a:ext uri="{FF2B5EF4-FFF2-40B4-BE49-F238E27FC236}">
                <a16:creationId xmlns:a16="http://schemas.microsoft.com/office/drawing/2014/main" id="{3E1F384C-FB7B-B125-64CD-774AB3B29D15}"/>
              </a:ext>
            </a:extLst>
          </p:cNvPr>
          <p:cNvSpPr>
            <a:spLocks noGrp="1"/>
          </p:cNvSpPr>
          <p:nvPr>
            <p:ph type="body" sz="quarter" idx="16"/>
          </p:nvPr>
        </p:nvSpPr>
        <p:spPr/>
        <p:txBody>
          <a:bodyPr/>
          <a:lstStyle/>
          <a:p>
            <a:r>
              <a:rPr lang="en-US"/>
              <a:t>Four main processes in collision and debris fragmentation loop</a:t>
            </a:r>
          </a:p>
        </p:txBody>
      </p:sp>
      <p:sp>
        <p:nvSpPr>
          <p:cNvPr id="5" name="Text Placeholder 4">
            <a:extLst>
              <a:ext uri="{FF2B5EF4-FFF2-40B4-BE49-F238E27FC236}">
                <a16:creationId xmlns:a16="http://schemas.microsoft.com/office/drawing/2014/main" id="{5DDE9E92-CA40-915F-055A-E9740B245BD2}"/>
              </a:ext>
            </a:extLst>
          </p:cNvPr>
          <p:cNvSpPr>
            <a:spLocks noGrp="1"/>
          </p:cNvSpPr>
          <p:nvPr>
            <p:ph type="body" sz="quarter" idx="15"/>
          </p:nvPr>
        </p:nvSpPr>
        <p:spPr>
          <a:xfrm>
            <a:off x="304799" y="1205815"/>
            <a:ext cx="3657600" cy="2366552"/>
          </a:xfrm>
        </p:spPr>
        <p:txBody>
          <a:bodyPr/>
          <a:lstStyle/>
          <a:p>
            <a:pPr marL="9525" indent="0">
              <a:buNone/>
            </a:pPr>
            <a:r>
              <a:rPr lang="en-US" sz="1600" b="1"/>
              <a:t>MEANPROP</a:t>
            </a:r>
          </a:p>
          <a:p>
            <a:r>
              <a:rPr lang="en-US"/>
              <a:t>Long-term orbit prediction and stationkeeping software</a:t>
            </a:r>
          </a:p>
          <a:p>
            <a:r>
              <a:rPr lang="en-US"/>
              <a:t>Mean element propagation based on Draper Semi-Analytic Orbit Propagator (SAOP)</a:t>
            </a:r>
          </a:p>
        </p:txBody>
      </p:sp>
      <p:sp>
        <p:nvSpPr>
          <p:cNvPr id="6" name="Text Placeholder 5">
            <a:extLst>
              <a:ext uri="{FF2B5EF4-FFF2-40B4-BE49-F238E27FC236}">
                <a16:creationId xmlns:a16="http://schemas.microsoft.com/office/drawing/2014/main" id="{66138567-A29A-6DC8-5518-C8A22A466220}"/>
              </a:ext>
            </a:extLst>
          </p:cNvPr>
          <p:cNvSpPr>
            <a:spLocks noGrp="1"/>
          </p:cNvSpPr>
          <p:nvPr>
            <p:ph type="body" sz="quarter" idx="18"/>
          </p:nvPr>
        </p:nvSpPr>
        <p:spPr>
          <a:xfrm>
            <a:off x="6209078" y="1205815"/>
            <a:ext cx="3657600" cy="2366552"/>
          </a:xfrm>
        </p:spPr>
        <p:txBody>
          <a:bodyPr/>
          <a:lstStyle/>
          <a:p>
            <a:pPr marL="0" indent="0">
              <a:buNone/>
            </a:pPr>
            <a:r>
              <a:rPr lang="en-US" sz="1600" b="1"/>
              <a:t>IMPACT</a:t>
            </a:r>
          </a:p>
          <a:p>
            <a:r>
              <a:rPr lang="en-US"/>
              <a:t>Generates fragments from breakup events</a:t>
            </a:r>
          </a:p>
          <a:p>
            <a:r>
              <a:rPr lang="en-US"/>
              <a:t>Semiempirical model used at Aerospace for &gt;30 years</a:t>
            </a:r>
          </a:p>
          <a:p>
            <a:r>
              <a:rPr lang="en-US"/>
              <a:t>Produces numbers, masses, area-to-mass ratios and spreading velocities for debris fragments</a:t>
            </a:r>
          </a:p>
        </p:txBody>
      </p:sp>
      <p:sp>
        <p:nvSpPr>
          <p:cNvPr id="7" name="Text Placeholder 6">
            <a:extLst>
              <a:ext uri="{FF2B5EF4-FFF2-40B4-BE49-F238E27FC236}">
                <a16:creationId xmlns:a16="http://schemas.microsoft.com/office/drawing/2014/main" id="{1A81FE2F-7206-881C-2F84-E64BBB61023F}"/>
              </a:ext>
            </a:extLst>
          </p:cNvPr>
          <p:cNvSpPr>
            <a:spLocks noGrp="1"/>
          </p:cNvSpPr>
          <p:nvPr>
            <p:ph type="body" sz="quarter" idx="19"/>
          </p:nvPr>
        </p:nvSpPr>
        <p:spPr>
          <a:xfrm>
            <a:off x="304798" y="3693647"/>
            <a:ext cx="3657600" cy="2404751"/>
          </a:xfrm>
        </p:spPr>
        <p:txBody>
          <a:bodyPr/>
          <a:lstStyle/>
          <a:p>
            <a:pPr marL="0" indent="0">
              <a:buNone/>
            </a:pPr>
            <a:r>
              <a:rPr lang="en-US" sz="1600" b="1" dirty="0"/>
              <a:t>Orbit Trace Crossing (OTC)</a:t>
            </a:r>
          </a:p>
          <a:p>
            <a:r>
              <a:rPr lang="en-US" dirty="0"/>
              <a:t>Computes Pc and generate collisions</a:t>
            </a:r>
          </a:p>
          <a:p>
            <a:r>
              <a:rPr lang="en-US" dirty="0"/>
              <a:t>Finds OTC events between object pairs over study interval</a:t>
            </a:r>
          </a:p>
          <a:p>
            <a:r>
              <a:rPr lang="en-US" dirty="0"/>
              <a:t>Orbit trace evolution accounted for by MEANPROP data</a:t>
            </a:r>
          </a:p>
          <a:p>
            <a:r>
              <a:rPr lang="en-US" dirty="0"/>
              <a:t>Assume object mean anomalies (MA) are uniformly distributed over 360°</a:t>
            </a:r>
          </a:p>
          <a:p>
            <a:r>
              <a:rPr lang="en-US" dirty="0"/>
              <a:t>Collisions generated by random draw on Pc for each OTC event</a:t>
            </a:r>
          </a:p>
        </p:txBody>
      </p:sp>
      <p:sp>
        <p:nvSpPr>
          <p:cNvPr id="8" name="Text Placeholder 7">
            <a:extLst>
              <a:ext uri="{FF2B5EF4-FFF2-40B4-BE49-F238E27FC236}">
                <a16:creationId xmlns:a16="http://schemas.microsoft.com/office/drawing/2014/main" id="{53D7083D-F86A-1252-B2ED-D8BDEBAFC4AE}"/>
              </a:ext>
            </a:extLst>
          </p:cNvPr>
          <p:cNvSpPr>
            <a:spLocks noGrp="1"/>
          </p:cNvSpPr>
          <p:nvPr>
            <p:ph type="body" sz="quarter" idx="20"/>
          </p:nvPr>
        </p:nvSpPr>
        <p:spPr>
          <a:xfrm>
            <a:off x="6209078" y="3693647"/>
            <a:ext cx="3657600" cy="2404751"/>
          </a:xfrm>
        </p:spPr>
        <p:txBody>
          <a:bodyPr/>
          <a:lstStyle/>
          <a:p>
            <a:pPr marL="9525" indent="0">
              <a:buNone/>
            </a:pPr>
            <a:r>
              <a:rPr lang="en-US" sz="1600" b="1"/>
              <a:t>Downsampler</a:t>
            </a:r>
          </a:p>
          <a:p>
            <a:r>
              <a:rPr lang="en-US"/>
              <a:t>Number of fragments generated by IMPACT for all collisions in 100 MC cases is too large to post-process</a:t>
            </a:r>
          </a:p>
          <a:p>
            <a:pPr lvl="1"/>
            <a:r>
              <a:rPr lang="en-US"/>
              <a:t>Especially when 1 cm fragments are retained</a:t>
            </a:r>
          </a:p>
          <a:p>
            <a:r>
              <a:rPr lang="en-US"/>
              <a:t>Population is down-sampled to a smaller, weighted population by binning objects by mass in log space</a:t>
            </a:r>
          </a:p>
        </p:txBody>
      </p:sp>
      <p:pic>
        <p:nvPicPr>
          <p:cNvPr id="13" name="Picture 12">
            <a:extLst>
              <a:ext uri="{FF2B5EF4-FFF2-40B4-BE49-F238E27FC236}">
                <a16:creationId xmlns:a16="http://schemas.microsoft.com/office/drawing/2014/main" id="{73085012-8805-DD26-CDD4-B24C0BE00BC1}"/>
              </a:ext>
            </a:extLst>
          </p:cNvPr>
          <p:cNvPicPr>
            <a:picLocks noChangeAspect="1"/>
          </p:cNvPicPr>
          <p:nvPr/>
        </p:nvPicPr>
        <p:blipFill>
          <a:blip r:embed="rId3"/>
          <a:stretch>
            <a:fillRect/>
          </a:stretch>
        </p:blipFill>
        <p:spPr>
          <a:xfrm>
            <a:off x="3687651" y="1592318"/>
            <a:ext cx="2295272" cy="1669874"/>
          </a:xfrm>
          <a:prstGeom prst="rect">
            <a:avLst/>
          </a:prstGeom>
          <a:ln w="12700">
            <a:solidFill>
              <a:schemeClr val="tx1"/>
            </a:solidFill>
          </a:ln>
        </p:spPr>
      </p:pic>
      <p:pic>
        <p:nvPicPr>
          <p:cNvPr id="14" name="Picture 13">
            <a:extLst>
              <a:ext uri="{FF2B5EF4-FFF2-40B4-BE49-F238E27FC236}">
                <a16:creationId xmlns:a16="http://schemas.microsoft.com/office/drawing/2014/main" id="{AB4747C9-772F-04CB-7693-A319FEE08422}"/>
              </a:ext>
            </a:extLst>
          </p:cNvPr>
          <p:cNvPicPr>
            <a:picLocks noChangeAspect="1"/>
          </p:cNvPicPr>
          <p:nvPr/>
        </p:nvPicPr>
        <p:blipFill>
          <a:blip r:embed="rId4"/>
          <a:stretch>
            <a:fillRect/>
          </a:stretch>
        </p:blipFill>
        <p:spPr>
          <a:xfrm>
            <a:off x="9866678" y="1305116"/>
            <a:ext cx="1799734" cy="2267251"/>
          </a:xfrm>
          <a:prstGeom prst="rect">
            <a:avLst/>
          </a:prstGeom>
          <a:ln>
            <a:solidFill>
              <a:schemeClr val="tx1"/>
            </a:solidFill>
          </a:ln>
        </p:spPr>
      </p:pic>
      <p:pic>
        <p:nvPicPr>
          <p:cNvPr id="16" name="Picture 15">
            <a:extLst>
              <a:ext uri="{FF2B5EF4-FFF2-40B4-BE49-F238E27FC236}">
                <a16:creationId xmlns:a16="http://schemas.microsoft.com/office/drawing/2014/main" id="{40829A77-C0EE-7C7D-BD0A-4B70DE3433BD}"/>
              </a:ext>
            </a:extLst>
          </p:cNvPr>
          <p:cNvPicPr>
            <a:picLocks noChangeAspect="1"/>
          </p:cNvPicPr>
          <p:nvPr/>
        </p:nvPicPr>
        <p:blipFill>
          <a:blip r:embed="rId5"/>
          <a:stretch>
            <a:fillRect/>
          </a:stretch>
        </p:blipFill>
        <p:spPr>
          <a:xfrm>
            <a:off x="3870934" y="3856461"/>
            <a:ext cx="2179072" cy="1961653"/>
          </a:xfrm>
          <a:prstGeom prst="rect">
            <a:avLst/>
          </a:prstGeom>
        </p:spPr>
      </p:pic>
    </p:spTree>
    <p:extLst>
      <p:ext uri="{BB962C8B-B14F-4D97-AF65-F5344CB8AC3E}">
        <p14:creationId xmlns:p14="http://schemas.microsoft.com/office/powerpoint/2010/main" val="1169346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6A91-BFC2-4753-822E-6DDFF4170CEE}"/>
              </a:ext>
            </a:extLst>
          </p:cNvPr>
          <p:cNvSpPr>
            <a:spLocks noGrp="1"/>
          </p:cNvSpPr>
          <p:nvPr>
            <p:ph type="title"/>
          </p:nvPr>
        </p:nvSpPr>
        <p:spPr/>
        <p:txBody>
          <a:bodyPr/>
          <a:lstStyle/>
          <a:p>
            <a:r>
              <a:rPr lang="en-US" dirty="0"/>
              <a:t>Conclusions (From IAC 2024)</a:t>
            </a:r>
          </a:p>
        </p:txBody>
      </p:sp>
      <p:sp>
        <p:nvSpPr>
          <p:cNvPr id="5" name="Content Placeholder 4">
            <a:extLst>
              <a:ext uri="{FF2B5EF4-FFF2-40B4-BE49-F238E27FC236}">
                <a16:creationId xmlns:a16="http://schemas.microsoft.com/office/drawing/2014/main" id="{FFCD94DF-DA47-4219-9D17-F2E6961238BC}"/>
              </a:ext>
            </a:extLst>
          </p:cNvPr>
          <p:cNvSpPr>
            <a:spLocks noGrp="1"/>
          </p:cNvSpPr>
          <p:nvPr>
            <p:ph sz="quarter" idx="15"/>
          </p:nvPr>
        </p:nvSpPr>
        <p:spPr>
          <a:xfrm>
            <a:off x="334533" y="1203264"/>
            <a:ext cx="11271681" cy="5270688"/>
          </a:xfrm>
        </p:spPr>
        <p:txBody>
          <a:bodyPr/>
          <a:lstStyle/>
          <a:p>
            <a:pPr>
              <a:buFont typeface="Wingdings" panose="05000000000000000000" pitchFamily="2" charset="2"/>
              <a:buChar char="Ø"/>
            </a:pPr>
            <a:r>
              <a:rPr lang="en-US" sz="2000" dirty="0"/>
              <a:t>ADEPT team ability to look at large number of scenarios has been enlightening and enables us to see patterns in behavior we would not otherwise notice</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Improved UMPY formulation results in better correlation and enables “targeting” desired outcomes by prescribing UMPY</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Successful test shows that very focused “turning the dial” on mitigation methods is very effective at targeting desired future environment</a:t>
            </a:r>
          </a:p>
          <a:p>
            <a:pPr lvl="1">
              <a:buFont typeface="Wingdings" panose="05000000000000000000" pitchFamily="2" charset="2"/>
              <a:buChar char="Ø"/>
            </a:pPr>
            <a:r>
              <a:rPr lang="en-US" sz="2000" dirty="0"/>
              <a:t>Lends itself to future work of finding cost-optimal combinations to achieve desired goal</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Method is extendable to arbitrary studies, such as tiered deorbit rule approach, and provides stable, consistent results across a wide variety of scenarios</a:t>
            </a:r>
          </a:p>
          <a:p>
            <a:pPr>
              <a:buFont typeface="Wingdings" panose="05000000000000000000" pitchFamily="2" charset="2"/>
              <a:buChar char="Ø"/>
            </a:pPr>
            <a:endParaRPr lang="en-US" sz="2000" dirty="0"/>
          </a:p>
        </p:txBody>
      </p:sp>
    </p:spTree>
    <p:extLst>
      <p:ext uri="{BB962C8B-B14F-4D97-AF65-F5344CB8AC3E}">
        <p14:creationId xmlns:p14="http://schemas.microsoft.com/office/powerpoint/2010/main" val="3435357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6A91-BFC2-4753-822E-6DDFF4170CEE}"/>
              </a:ext>
            </a:extLst>
          </p:cNvPr>
          <p:cNvSpPr>
            <a:spLocks noGrp="1"/>
          </p:cNvSpPr>
          <p:nvPr>
            <p:ph type="title"/>
          </p:nvPr>
        </p:nvSpPr>
        <p:spPr/>
        <p:txBody>
          <a:bodyPr/>
          <a:lstStyle/>
          <a:p>
            <a:r>
              <a:rPr lang="en-US" dirty="0"/>
              <a:t>Conclusions (From IAC 2025)</a:t>
            </a:r>
          </a:p>
        </p:txBody>
      </p:sp>
      <p:sp>
        <p:nvSpPr>
          <p:cNvPr id="5" name="Content Placeholder 4">
            <a:extLst>
              <a:ext uri="{FF2B5EF4-FFF2-40B4-BE49-F238E27FC236}">
                <a16:creationId xmlns:a16="http://schemas.microsoft.com/office/drawing/2014/main" id="{FFCD94DF-DA47-4219-9D17-F2E6961238BC}"/>
              </a:ext>
            </a:extLst>
          </p:cNvPr>
          <p:cNvSpPr>
            <a:spLocks noGrp="1"/>
          </p:cNvSpPr>
          <p:nvPr>
            <p:ph sz="quarter" idx="15"/>
          </p:nvPr>
        </p:nvSpPr>
        <p:spPr>
          <a:xfrm>
            <a:off x="334533" y="1203264"/>
            <a:ext cx="11271681" cy="5270688"/>
          </a:xfrm>
        </p:spPr>
        <p:txBody>
          <a:bodyPr/>
          <a:lstStyle/>
          <a:p>
            <a:pPr>
              <a:buFont typeface="Wingdings" panose="05000000000000000000" pitchFamily="2" charset="2"/>
              <a:buChar char="Ø"/>
            </a:pPr>
            <a:r>
              <a:rPr lang="en-US" sz="2000" dirty="0"/>
              <a:t>Previous LEO Sustainability study provided significant value, both influencing policy and driving innovation in the ADEPT process</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LEO has changed significantly in the past 4 years, and will continue to evolve, potentially in far more drastic ways that we can yet anticipate</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Aerospace intends to keep up with the rapidly shifting landscape through tool modernization, process improvement, and moving toward shorter turnaround capabilities to advise policy and decisionmakers</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A significant update to the previous study is underway, pushing the limits of what the future LEO environment might be and leveraging the many new capabilities and approaches at our disposal</a:t>
            </a:r>
          </a:p>
        </p:txBody>
      </p:sp>
    </p:spTree>
    <p:extLst>
      <p:ext uri="{BB962C8B-B14F-4D97-AF65-F5344CB8AC3E}">
        <p14:creationId xmlns:p14="http://schemas.microsoft.com/office/powerpoint/2010/main" val="1238254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(From 2025 ECSD)</a:t>
            </a:r>
          </a:p>
        </p:txBody>
      </p:sp>
      <p:sp>
        <p:nvSpPr>
          <p:cNvPr id="9" name="Content Placeholder 8"/>
          <p:cNvSpPr>
            <a:spLocks noGrp="1"/>
          </p:cNvSpPr>
          <p:nvPr>
            <p:ph sz="quarter" idx="15"/>
          </p:nvPr>
        </p:nvSpPr>
        <p:spPr>
          <a:xfrm>
            <a:off x="334533" y="958080"/>
            <a:ext cx="11019930" cy="5552258"/>
          </a:xfrm>
        </p:spPr>
        <p:txBody>
          <a:bodyPr/>
          <a:lstStyle/>
          <a:p>
            <a:pPr>
              <a:spcBef>
                <a:spcPts val="600"/>
              </a:spcBef>
              <a:spcAft>
                <a:spcPts val="600"/>
              </a:spcAft>
            </a:pPr>
            <a:r>
              <a:rPr lang="en-US"/>
              <a:t>UMPY characterizes level of activity within a future environment simulation</a:t>
            </a:r>
          </a:p>
          <a:p>
            <a:pPr lvl="1">
              <a:spcBef>
                <a:spcPts val="600"/>
              </a:spcBef>
              <a:spcAft>
                <a:spcPts val="600"/>
              </a:spcAft>
            </a:pPr>
            <a:r>
              <a:rPr lang="en-US"/>
              <a:t>Used to relate operational behaviors to environmental outcomes</a:t>
            </a:r>
          </a:p>
          <a:p>
            <a:pPr>
              <a:spcBef>
                <a:spcPts val="600"/>
              </a:spcBef>
              <a:spcAft>
                <a:spcPts val="600"/>
              </a:spcAft>
            </a:pPr>
            <a:endParaRPr lang="en-US"/>
          </a:p>
          <a:p>
            <a:pPr>
              <a:spcBef>
                <a:spcPts val="600"/>
              </a:spcBef>
              <a:spcAft>
                <a:spcPts val="600"/>
              </a:spcAft>
            </a:pPr>
            <a:r>
              <a:rPr lang="en-US"/>
              <a:t>Multiple aspects considered when designing UMPY formulation</a:t>
            </a:r>
          </a:p>
          <a:p>
            <a:pPr lvl="1">
              <a:spcBef>
                <a:spcPts val="600"/>
              </a:spcBef>
              <a:spcAft>
                <a:spcPts val="600"/>
              </a:spcAft>
            </a:pPr>
            <a:r>
              <a:rPr lang="en-US"/>
              <a:t>Correlations between scenario activity and environmental metrics are strongest when evaluating on-orbit mass</a:t>
            </a:r>
          </a:p>
          <a:p>
            <a:pPr lvl="1">
              <a:spcBef>
                <a:spcPts val="600"/>
              </a:spcBef>
              <a:spcAft>
                <a:spcPts val="600"/>
              </a:spcAft>
            </a:pPr>
            <a:r>
              <a:rPr lang="en-US"/>
              <a:t>It is necessary to account for effect of lifetime and altitude on collision risk; effect is non-linear</a:t>
            </a:r>
          </a:p>
          <a:p>
            <a:pPr lvl="1">
              <a:spcBef>
                <a:spcPts val="600"/>
              </a:spcBef>
              <a:spcAft>
                <a:spcPts val="600"/>
              </a:spcAft>
            </a:pPr>
            <a:r>
              <a:rPr lang="en-US"/>
              <a:t>Accounting for all uncontrolled objects allows different disposal strategies to be evaluated</a:t>
            </a:r>
          </a:p>
          <a:p>
            <a:pPr lvl="1">
              <a:spcBef>
                <a:spcPts val="600"/>
              </a:spcBef>
              <a:spcAft>
                <a:spcPts val="600"/>
              </a:spcAft>
            </a:pPr>
            <a:endParaRPr lang="en-US"/>
          </a:p>
          <a:p>
            <a:pPr>
              <a:spcBef>
                <a:spcPts val="600"/>
              </a:spcBef>
              <a:spcAft>
                <a:spcPts val="600"/>
              </a:spcAft>
            </a:pPr>
            <a:r>
              <a:rPr lang="en-US"/>
              <a:t>Approach to improving UMPY can be generally applied to developing environmental indices</a:t>
            </a:r>
          </a:p>
          <a:p>
            <a:pPr lvl="1">
              <a:spcBef>
                <a:spcPts val="600"/>
              </a:spcBef>
              <a:spcAft>
                <a:spcPts val="600"/>
              </a:spcAft>
            </a:pPr>
            <a:endParaRPr lang="en-US"/>
          </a:p>
          <a:p>
            <a:pPr>
              <a:spcBef>
                <a:spcPts val="600"/>
              </a:spcBef>
              <a:spcAft>
                <a:spcPts val="600"/>
              </a:spcAft>
            </a:pPr>
            <a:r>
              <a:rPr lang="en-US"/>
              <a:t>The intended use case and modeling approach can affect how indices are formulated</a:t>
            </a:r>
          </a:p>
          <a:p>
            <a:pPr lvl="1">
              <a:spcBef>
                <a:spcPts val="600"/>
              </a:spcBef>
              <a:spcAft>
                <a:spcPts val="600"/>
              </a:spcAft>
            </a:pPr>
            <a:r>
              <a:rPr lang="en-US"/>
              <a:t>May be difficult to cleanly use different indices in different models</a:t>
            </a:r>
          </a:p>
          <a:p>
            <a:pPr lvl="1">
              <a:spcBef>
                <a:spcPts val="600"/>
              </a:spcBef>
              <a:spcAft>
                <a:spcPts val="600"/>
              </a:spcAft>
            </a:pPr>
            <a:endParaRPr lang="en-US"/>
          </a:p>
          <a:p>
            <a:pPr>
              <a:spcBef>
                <a:spcPts val="600"/>
              </a:spcBef>
              <a:spcAft>
                <a:spcPts val="600"/>
              </a:spcAft>
            </a:pPr>
            <a:endParaRPr lang="en-US"/>
          </a:p>
        </p:txBody>
      </p:sp>
    </p:spTree>
    <p:extLst>
      <p:ext uri="{BB962C8B-B14F-4D97-AF65-F5344CB8AC3E}">
        <p14:creationId xmlns:p14="http://schemas.microsoft.com/office/powerpoint/2010/main" val="65422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Aerospace Debris Environment Projection Tool (ADEPT)</a:t>
            </a:r>
          </a:p>
        </p:txBody>
      </p:sp>
      <p:sp>
        <p:nvSpPr>
          <p:cNvPr id="9" name="Content Placeholder 8"/>
          <p:cNvSpPr>
            <a:spLocks noGrp="1"/>
          </p:cNvSpPr>
          <p:nvPr>
            <p:ph sz="quarter" idx="15"/>
          </p:nvPr>
        </p:nvSpPr>
        <p:spPr>
          <a:xfrm>
            <a:off x="334533" y="1203264"/>
            <a:ext cx="5147634" cy="5362636"/>
          </a:xfrm>
        </p:spPr>
        <p:txBody>
          <a:bodyPr/>
          <a:lstStyle/>
          <a:p>
            <a:pPr marL="7937" indent="0">
              <a:spcBef>
                <a:spcPts val="600"/>
              </a:spcBef>
              <a:spcAft>
                <a:spcPts val="600"/>
              </a:spcAft>
              <a:buNone/>
            </a:pPr>
            <a:r>
              <a:rPr lang="en-US" sz="1600" b="1"/>
              <a:t>ADEPT Population Model</a:t>
            </a:r>
          </a:p>
          <a:p>
            <a:pPr>
              <a:spcBef>
                <a:spcPts val="600"/>
              </a:spcBef>
              <a:spcAft>
                <a:spcPts val="600"/>
              </a:spcAft>
            </a:pPr>
            <a:r>
              <a:rPr lang="en-US" sz="1200"/>
              <a:t>Initial Population Model (IPM)</a:t>
            </a:r>
          </a:p>
          <a:p>
            <a:pPr lvl="1">
              <a:spcBef>
                <a:spcPts val="600"/>
              </a:spcBef>
              <a:spcAft>
                <a:spcPts val="600"/>
              </a:spcAft>
            </a:pPr>
            <a:r>
              <a:rPr lang="en-US" sz="1100"/>
              <a:t>Unclassified USSTRATCOM catalog objects, “unknown” objects, and subtrackable (&lt;10 cm) debris</a:t>
            </a:r>
          </a:p>
          <a:p>
            <a:pPr>
              <a:spcBef>
                <a:spcPts val="600"/>
              </a:spcBef>
              <a:spcAft>
                <a:spcPts val="600"/>
              </a:spcAft>
            </a:pPr>
            <a:r>
              <a:rPr lang="en-US" sz="1200"/>
              <a:t>Future Launch Model (FLM)</a:t>
            </a:r>
          </a:p>
          <a:p>
            <a:pPr lvl="1">
              <a:spcBef>
                <a:spcPts val="600"/>
              </a:spcBef>
              <a:spcAft>
                <a:spcPts val="600"/>
              </a:spcAft>
            </a:pPr>
            <a:r>
              <a:rPr lang="en-US" sz="1100"/>
              <a:t>Replicates historical launch traffic for different orbital regimes</a:t>
            </a:r>
          </a:p>
          <a:p>
            <a:pPr lvl="1">
              <a:spcBef>
                <a:spcPts val="600"/>
              </a:spcBef>
              <a:spcAft>
                <a:spcPts val="600"/>
              </a:spcAft>
            </a:pPr>
            <a:r>
              <a:rPr lang="en-US" sz="1100"/>
              <a:t>Replenishment of constellation and non-constellation objects</a:t>
            </a:r>
          </a:p>
          <a:p>
            <a:pPr lvl="1">
              <a:spcBef>
                <a:spcPts val="600"/>
              </a:spcBef>
              <a:spcAft>
                <a:spcPts val="600"/>
              </a:spcAft>
            </a:pPr>
            <a:r>
              <a:rPr lang="en-US" sz="1100"/>
              <a:t>Future constellation model (FCM) consisting of Large LEO Constellations (LLCs)</a:t>
            </a:r>
          </a:p>
          <a:p>
            <a:pPr marL="7937" indent="0">
              <a:spcBef>
                <a:spcPts val="600"/>
              </a:spcBef>
              <a:spcAft>
                <a:spcPts val="600"/>
              </a:spcAft>
              <a:buNone/>
            </a:pPr>
            <a:endParaRPr lang="en-US" sz="1600" b="1"/>
          </a:p>
          <a:p>
            <a:pPr marL="7937" indent="0">
              <a:spcBef>
                <a:spcPts val="600"/>
              </a:spcBef>
              <a:spcAft>
                <a:spcPts val="600"/>
              </a:spcAft>
              <a:buNone/>
            </a:pPr>
            <a:r>
              <a:rPr lang="en-US" sz="1600" b="1"/>
              <a:t>Future Traffic Scenarios</a:t>
            </a:r>
          </a:p>
          <a:p>
            <a:pPr>
              <a:spcBef>
                <a:spcPts val="600"/>
              </a:spcBef>
              <a:spcAft>
                <a:spcPts val="600"/>
              </a:spcAft>
            </a:pPr>
            <a:r>
              <a:rPr lang="en-US" sz="1200"/>
              <a:t>Scenarios are defined by a combination of FCM traffic, PMD success rates, and debris mitigation methods</a:t>
            </a:r>
          </a:p>
          <a:p>
            <a:pPr>
              <a:spcBef>
                <a:spcPts val="600"/>
              </a:spcBef>
              <a:spcAft>
                <a:spcPts val="600"/>
              </a:spcAft>
            </a:pPr>
            <a:r>
              <a:rPr lang="en-US" sz="1200"/>
              <a:t>Scenarios represent a subset of the total activity modeled in ADEPT</a:t>
            </a:r>
          </a:p>
          <a:p>
            <a:pPr>
              <a:spcBef>
                <a:spcPts val="600"/>
              </a:spcBef>
              <a:spcAft>
                <a:spcPts val="600"/>
              </a:spcAft>
            </a:pPr>
            <a:r>
              <a:rPr lang="en-US" sz="1200"/>
              <a:t>Wide range of possible future traffic activity exhibited across over 1,200 total scenarios</a:t>
            </a:r>
          </a:p>
        </p:txBody>
      </p:sp>
      <p:graphicFrame>
        <p:nvGraphicFramePr>
          <p:cNvPr id="14" name="Table 13">
            <a:extLst>
              <a:ext uri="{FF2B5EF4-FFF2-40B4-BE49-F238E27FC236}">
                <a16:creationId xmlns:a16="http://schemas.microsoft.com/office/drawing/2014/main" id="{11240E21-1222-9169-96FE-B6EB6E56262D}"/>
              </a:ext>
            </a:extLst>
          </p:cNvPr>
          <p:cNvGraphicFramePr>
            <a:graphicFrameLocks noGrp="1"/>
          </p:cNvGraphicFramePr>
          <p:nvPr/>
        </p:nvGraphicFramePr>
        <p:xfrm>
          <a:off x="5577840" y="661806"/>
          <a:ext cx="5817934" cy="6035040"/>
        </p:xfrm>
        <a:graphic>
          <a:graphicData uri="http://schemas.openxmlformats.org/drawingml/2006/table">
            <a:tbl>
              <a:tblPr firstRow="1" firstCol="1" bandRow="1">
                <a:tableStyleId>{B301B821-A1FF-4177-AEE7-76D212191A09}</a:tableStyleId>
              </a:tblPr>
              <a:tblGrid>
                <a:gridCol w="1098654">
                  <a:extLst>
                    <a:ext uri="{9D8B030D-6E8A-4147-A177-3AD203B41FA5}">
                      <a16:colId xmlns:a16="http://schemas.microsoft.com/office/drawing/2014/main" val="2111510901"/>
                    </a:ext>
                  </a:extLst>
                </a:gridCol>
                <a:gridCol w="2007053">
                  <a:extLst>
                    <a:ext uri="{9D8B030D-6E8A-4147-A177-3AD203B41FA5}">
                      <a16:colId xmlns:a16="http://schemas.microsoft.com/office/drawing/2014/main" val="1988575454"/>
                    </a:ext>
                  </a:extLst>
                </a:gridCol>
                <a:gridCol w="648677">
                  <a:extLst>
                    <a:ext uri="{9D8B030D-6E8A-4147-A177-3AD203B41FA5}">
                      <a16:colId xmlns:a16="http://schemas.microsoft.com/office/drawing/2014/main" val="1811304482"/>
                    </a:ext>
                  </a:extLst>
                </a:gridCol>
                <a:gridCol w="617416">
                  <a:extLst>
                    <a:ext uri="{9D8B030D-6E8A-4147-A177-3AD203B41FA5}">
                      <a16:colId xmlns:a16="http://schemas.microsoft.com/office/drawing/2014/main" val="2894433267"/>
                    </a:ext>
                  </a:extLst>
                </a:gridCol>
                <a:gridCol w="734934">
                  <a:extLst>
                    <a:ext uri="{9D8B030D-6E8A-4147-A177-3AD203B41FA5}">
                      <a16:colId xmlns:a16="http://schemas.microsoft.com/office/drawing/2014/main" val="1845209289"/>
                    </a:ext>
                  </a:extLst>
                </a:gridCol>
                <a:gridCol w="711200">
                  <a:extLst>
                    <a:ext uri="{9D8B030D-6E8A-4147-A177-3AD203B41FA5}">
                      <a16:colId xmlns:a16="http://schemas.microsoft.com/office/drawing/2014/main" val="2836746929"/>
                    </a:ext>
                  </a:extLst>
                </a:gridCol>
              </a:tblGrid>
              <a:tr h="271356">
                <a:tc>
                  <a:txBody>
                    <a:bodyPr/>
                    <a:lstStyle/>
                    <a:p>
                      <a:pPr marL="0" marR="0" indent="0" algn="l">
                        <a:spcBef>
                          <a:spcPts val="0"/>
                        </a:spcBef>
                        <a:spcAft>
                          <a:spcPts val="0"/>
                        </a:spcAft>
                      </a:pPr>
                      <a:r>
                        <a:rPr lang="en-GB" sz="900" b="1">
                          <a:effectLst/>
                        </a:rPr>
                        <a:t>Scenario Name</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l">
                        <a:spcBef>
                          <a:spcPts val="0"/>
                        </a:spcBef>
                        <a:spcAft>
                          <a:spcPts val="0"/>
                        </a:spcAft>
                      </a:pPr>
                      <a:r>
                        <a:rPr lang="en-GB" sz="900" b="1">
                          <a:effectLst/>
                        </a:rPr>
                        <a:t>LLCs Included</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ctr">
                        <a:spcBef>
                          <a:spcPts val="0"/>
                        </a:spcBef>
                        <a:spcAft>
                          <a:spcPts val="0"/>
                        </a:spcAft>
                      </a:pPr>
                      <a:r>
                        <a:rPr lang="en-GB" sz="900" b="1">
                          <a:effectLst/>
                        </a:rPr>
                        <a:t>Total #</a:t>
                      </a:r>
                      <a:endParaRPr lang="en-US" sz="900" b="1">
                        <a:effectLst/>
                      </a:endParaRPr>
                    </a:p>
                    <a:p>
                      <a:pPr marL="0" marR="0" indent="0" algn="ctr">
                        <a:spcBef>
                          <a:spcPts val="0"/>
                        </a:spcBef>
                        <a:spcAft>
                          <a:spcPts val="0"/>
                        </a:spcAft>
                      </a:pPr>
                      <a:r>
                        <a:rPr lang="en-GB" sz="900" b="1">
                          <a:effectLst/>
                        </a:rPr>
                        <a:t>FCM Sats</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ctr">
                        <a:spcBef>
                          <a:spcPts val="0"/>
                        </a:spcBef>
                        <a:spcAft>
                          <a:spcPts val="0"/>
                        </a:spcAft>
                      </a:pPr>
                      <a:r>
                        <a:rPr lang="en-GB" sz="900" b="1">
                          <a:effectLst/>
                        </a:rPr>
                        <a:t>Low LEO</a:t>
                      </a:r>
                      <a:endParaRPr lang="en-US" sz="900" b="1">
                        <a:effectLst/>
                      </a:endParaRPr>
                    </a:p>
                    <a:p>
                      <a:pPr marL="0" marR="0" indent="0" algn="ctr">
                        <a:spcBef>
                          <a:spcPts val="0"/>
                        </a:spcBef>
                        <a:spcAft>
                          <a:spcPts val="0"/>
                        </a:spcAft>
                      </a:pPr>
                      <a:r>
                        <a:rPr lang="en-GB" sz="800" b="1">
                          <a:effectLst/>
                        </a:rPr>
                        <a:t>(&lt;600 km)</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ctr">
                        <a:spcBef>
                          <a:spcPts val="0"/>
                        </a:spcBef>
                        <a:spcAft>
                          <a:spcPts val="0"/>
                        </a:spcAft>
                      </a:pPr>
                      <a:r>
                        <a:rPr lang="en-GB" sz="900" b="1">
                          <a:effectLst/>
                        </a:rPr>
                        <a:t>Mid LEO</a:t>
                      </a:r>
                      <a:endParaRPr lang="en-US" sz="900" b="1">
                        <a:effectLst/>
                      </a:endParaRPr>
                    </a:p>
                    <a:p>
                      <a:pPr marL="0" marR="0" indent="0" algn="ctr">
                        <a:spcBef>
                          <a:spcPts val="0"/>
                        </a:spcBef>
                        <a:spcAft>
                          <a:spcPts val="0"/>
                        </a:spcAft>
                      </a:pPr>
                      <a:r>
                        <a:rPr lang="en-GB" sz="800" b="1">
                          <a:effectLst/>
                        </a:rPr>
                        <a:t>(600-800 km)</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ctr">
                        <a:spcBef>
                          <a:spcPts val="0"/>
                        </a:spcBef>
                        <a:spcAft>
                          <a:spcPts val="0"/>
                        </a:spcAft>
                      </a:pPr>
                      <a:r>
                        <a:rPr lang="en-GB" sz="900" b="1">
                          <a:effectLst/>
                        </a:rPr>
                        <a:t>High LEO</a:t>
                      </a:r>
                      <a:endParaRPr lang="en-US" sz="900" b="1">
                        <a:effectLst/>
                      </a:endParaRPr>
                    </a:p>
                    <a:p>
                      <a:pPr marL="0" marR="0" indent="0" algn="ctr">
                        <a:spcBef>
                          <a:spcPts val="0"/>
                        </a:spcBef>
                        <a:spcAft>
                          <a:spcPts val="0"/>
                        </a:spcAft>
                      </a:pPr>
                      <a:r>
                        <a:rPr lang="en-GB" sz="800" b="1">
                          <a:effectLst/>
                        </a:rPr>
                        <a:t>(&gt;800 km)</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875945204"/>
                  </a:ext>
                </a:extLst>
              </a:tr>
              <a:tr h="135678">
                <a:tc>
                  <a:txBody>
                    <a:bodyPr/>
                    <a:lstStyle/>
                    <a:p>
                      <a:pPr marL="0" marR="0" indent="0" algn="l">
                        <a:spcBef>
                          <a:spcPts val="0"/>
                        </a:spcBef>
                        <a:spcAft>
                          <a:spcPts val="0"/>
                        </a:spcAft>
                      </a:pPr>
                      <a:r>
                        <a:rPr lang="en-GB" sz="900" b="1">
                          <a:solidFill>
                            <a:srgbClr val="000000"/>
                          </a:solidFill>
                          <a:effectLst/>
                        </a:rPr>
                        <a:t>no-new</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IPM</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735475505"/>
                  </a:ext>
                </a:extLst>
              </a:tr>
              <a:tr h="135678">
                <a:tc>
                  <a:txBody>
                    <a:bodyPr/>
                    <a:lstStyle/>
                    <a:p>
                      <a:pPr marL="0" marR="0" indent="0" algn="l">
                        <a:spcBef>
                          <a:spcPts val="0"/>
                        </a:spcBef>
                        <a:spcAft>
                          <a:spcPts val="0"/>
                        </a:spcAft>
                      </a:pPr>
                      <a:r>
                        <a:rPr lang="en-GB" sz="900" b="1">
                          <a:effectLst/>
                        </a:rPr>
                        <a:t>background</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minus some current systems</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2678985820"/>
                  </a:ext>
                </a:extLst>
              </a:tr>
              <a:tr h="135678">
                <a:tc>
                  <a:txBody>
                    <a:bodyPr/>
                    <a:lstStyle/>
                    <a:p>
                      <a:pPr marL="0" marR="0" indent="0" algn="l">
                        <a:spcBef>
                          <a:spcPts val="0"/>
                        </a:spcBef>
                        <a:spcAft>
                          <a:spcPts val="0"/>
                        </a:spcAft>
                      </a:pPr>
                      <a:r>
                        <a:rPr lang="en-GB" sz="900" b="1">
                          <a:solidFill>
                            <a:srgbClr val="000000"/>
                          </a:solidFill>
                          <a:effectLst/>
                        </a:rPr>
                        <a:t>no-llc</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with no replenishment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2282261156"/>
                  </a:ext>
                </a:extLst>
              </a:tr>
              <a:tr h="135678">
                <a:tc>
                  <a:txBody>
                    <a:bodyPr/>
                    <a:lstStyle/>
                    <a:p>
                      <a:pPr marL="0" marR="0" indent="0" algn="l">
                        <a:spcBef>
                          <a:spcPts val="0"/>
                        </a:spcBef>
                        <a:spcAft>
                          <a:spcPts val="0"/>
                        </a:spcAft>
                      </a:pPr>
                      <a:r>
                        <a:rPr lang="en-GB" sz="900" b="1">
                          <a:effectLst/>
                        </a:rPr>
                        <a:t>baseline</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LO-I + HI-N</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5124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3360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1764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2697872417"/>
                  </a:ext>
                </a:extLst>
              </a:tr>
              <a:tr h="135678">
                <a:tc>
                  <a:txBody>
                    <a:bodyPr/>
                    <a:lstStyle/>
                    <a:p>
                      <a:pPr marL="0" marR="0" indent="0" algn="l">
                        <a:spcBef>
                          <a:spcPts val="0"/>
                        </a:spcBef>
                        <a:spcAft>
                          <a:spcPts val="0"/>
                        </a:spcAft>
                      </a:pPr>
                      <a:r>
                        <a:rPr lang="en-GB" sz="900" b="1">
                          <a:solidFill>
                            <a:srgbClr val="000000"/>
                          </a:solidFill>
                          <a:effectLst/>
                        </a:rPr>
                        <a:t>intermediate-0</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+ 2 LO</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11844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10080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1764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790819303"/>
                  </a:ext>
                </a:extLst>
              </a:tr>
              <a:tr h="135678">
                <a:tc>
                  <a:txBody>
                    <a:bodyPr/>
                    <a:lstStyle/>
                    <a:p>
                      <a:pPr marL="0" marR="0" indent="0" algn="l">
                        <a:spcBef>
                          <a:spcPts val="0"/>
                        </a:spcBef>
                        <a:spcAft>
                          <a:spcPts val="0"/>
                        </a:spcAft>
                      </a:pPr>
                      <a:r>
                        <a:rPr lang="en-GB" sz="900" b="1">
                          <a:effectLst/>
                        </a:rPr>
                        <a:t>intermediate-1</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+ 4 LO, 3 MID, 3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19135</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12800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3060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3275</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807521440"/>
                  </a:ext>
                </a:extLst>
              </a:tr>
              <a:tr h="135678">
                <a:tc>
                  <a:txBody>
                    <a:bodyPr/>
                    <a:lstStyle/>
                    <a:p>
                      <a:pPr marL="0" marR="0" indent="0" algn="l">
                        <a:spcBef>
                          <a:spcPts val="0"/>
                        </a:spcBef>
                        <a:spcAft>
                          <a:spcPts val="0"/>
                        </a:spcAft>
                      </a:pPr>
                      <a:r>
                        <a:rPr lang="en-GB" sz="900" b="1">
                          <a:solidFill>
                            <a:srgbClr val="000000"/>
                          </a:solidFill>
                          <a:effectLst/>
                        </a:rPr>
                        <a:t>intermediate-2</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+ 4 LO, 1 MID, 1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23172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18960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144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4068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2233443756"/>
                  </a:ext>
                </a:extLst>
              </a:tr>
              <a:tr h="135678">
                <a:tc>
                  <a:txBody>
                    <a:bodyPr/>
                    <a:lstStyle/>
                    <a:p>
                      <a:pPr marL="0" marR="0" indent="0" algn="l">
                        <a:spcBef>
                          <a:spcPts val="0"/>
                        </a:spcBef>
                        <a:spcAft>
                          <a:spcPts val="0"/>
                        </a:spcAft>
                      </a:pPr>
                      <a:r>
                        <a:rPr lang="en-GB" sz="900" b="1">
                          <a:effectLst/>
                        </a:rPr>
                        <a:t>intermediate-3</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+ 6 LO, 6 MID, 4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31211</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20772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5000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5439</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054083411"/>
                  </a:ext>
                </a:extLst>
              </a:tr>
              <a:tr h="135678">
                <a:tc>
                  <a:txBody>
                    <a:bodyPr/>
                    <a:lstStyle/>
                    <a:p>
                      <a:pPr marL="0" marR="0" indent="0" algn="l">
                        <a:spcBef>
                          <a:spcPts val="0"/>
                        </a:spcBef>
                        <a:spcAft>
                          <a:spcPts val="0"/>
                        </a:spcAft>
                      </a:pPr>
                      <a:r>
                        <a:rPr lang="en-GB" sz="900" b="1">
                          <a:solidFill>
                            <a:srgbClr val="000000"/>
                          </a:solidFill>
                          <a:effectLst/>
                        </a:rPr>
                        <a:t>intermediate-4</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+ 6 LO, 7 MID, 5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31995</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19840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5820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6335</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031810938"/>
                  </a:ext>
                </a:extLst>
              </a:tr>
              <a:tr h="135678">
                <a:tc>
                  <a:txBody>
                    <a:bodyPr/>
                    <a:lstStyle/>
                    <a:p>
                      <a:pPr marL="0" marR="0" indent="0" algn="l">
                        <a:spcBef>
                          <a:spcPts val="0"/>
                        </a:spcBef>
                        <a:spcAft>
                          <a:spcPts val="0"/>
                        </a:spcAft>
                      </a:pPr>
                      <a:r>
                        <a:rPr lang="en-GB" sz="900" b="1">
                          <a:effectLst/>
                        </a:rPr>
                        <a:t>intermediate-5</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+ 5 LO, 5 MID, 6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32083</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20068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5852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6163</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065829463"/>
                  </a:ext>
                </a:extLst>
              </a:tr>
              <a:tr h="135678">
                <a:tc>
                  <a:txBody>
                    <a:bodyPr/>
                    <a:lstStyle/>
                    <a:p>
                      <a:pPr marL="0" marR="0" indent="0" algn="l">
                        <a:spcBef>
                          <a:spcPts val="0"/>
                        </a:spcBef>
                        <a:spcAft>
                          <a:spcPts val="0"/>
                        </a:spcAft>
                      </a:pPr>
                      <a:r>
                        <a:rPr lang="en-GB" sz="900" b="1">
                          <a:solidFill>
                            <a:srgbClr val="000000"/>
                          </a:solidFill>
                          <a:effectLst/>
                        </a:rPr>
                        <a:t>intermediate-6</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+ 6 LO, 2 MID, 2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36360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29520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468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6372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993800214"/>
                  </a:ext>
                </a:extLst>
              </a:tr>
              <a:tr h="0">
                <a:tc>
                  <a:txBody>
                    <a:bodyPr/>
                    <a:lstStyle/>
                    <a:p>
                      <a:pPr marL="0" marR="0" indent="0" algn="l">
                        <a:spcBef>
                          <a:spcPts val="0"/>
                        </a:spcBef>
                        <a:spcAft>
                          <a:spcPts val="0"/>
                        </a:spcAft>
                      </a:pPr>
                      <a:r>
                        <a:rPr lang="en-GB" sz="900" b="1">
                          <a:effectLst/>
                        </a:rPr>
                        <a:t>intermediate-7</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+ 8 LO, 8 MID, 7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44163</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28720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5964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9479</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4218194466"/>
                  </a:ext>
                </a:extLst>
              </a:tr>
              <a:tr h="135678">
                <a:tc>
                  <a:txBody>
                    <a:bodyPr/>
                    <a:lstStyle/>
                    <a:p>
                      <a:pPr marL="0" marR="0" indent="0" algn="l">
                        <a:spcBef>
                          <a:spcPts val="0"/>
                        </a:spcBef>
                        <a:spcAft>
                          <a:spcPts val="0"/>
                        </a:spcAft>
                      </a:pPr>
                      <a:r>
                        <a:rPr lang="en-GB" sz="900" b="1">
                          <a:solidFill>
                            <a:srgbClr val="000000"/>
                          </a:solidFill>
                          <a:effectLst/>
                        </a:rPr>
                        <a:t>intermediate-8</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+ 9 LO, 7 MID, 7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50206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34384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6222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9600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727073898"/>
                  </a:ext>
                </a:extLst>
              </a:tr>
              <a:tr h="135678">
                <a:tc>
                  <a:txBody>
                    <a:bodyPr/>
                    <a:lstStyle/>
                    <a:p>
                      <a:pPr marL="0" marR="0" indent="0" algn="l">
                        <a:spcBef>
                          <a:spcPts val="0"/>
                        </a:spcBef>
                        <a:spcAft>
                          <a:spcPts val="0"/>
                        </a:spcAft>
                      </a:pPr>
                      <a:r>
                        <a:rPr lang="en-GB" sz="900" b="1">
                          <a:effectLst/>
                        </a:rPr>
                        <a:t>intermediate-9</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+ 10 LO, 9 MID, 10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55415</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35492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7416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12507</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864433292"/>
                  </a:ext>
                </a:extLst>
              </a:tr>
              <a:tr h="135678">
                <a:tc>
                  <a:txBody>
                    <a:bodyPr/>
                    <a:lstStyle/>
                    <a:p>
                      <a:pPr marL="0" marR="0" indent="0" algn="l">
                        <a:spcBef>
                          <a:spcPts val="0"/>
                        </a:spcBef>
                        <a:spcAft>
                          <a:spcPts val="0"/>
                        </a:spcAft>
                      </a:pPr>
                      <a:r>
                        <a:rPr lang="en-GB" sz="900" b="1">
                          <a:solidFill>
                            <a:srgbClr val="000000"/>
                          </a:solidFill>
                          <a:effectLst/>
                        </a:rPr>
                        <a:t>intermediate-10</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+ 9 LO, 9 MID, 10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62760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40804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6386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15570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006130346"/>
                  </a:ext>
                </a:extLst>
              </a:tr>
              <a:tr h="135678">
                <a:tc>
                  <a:txBody>
                    <a:bodyPr/>
                    <a:lstStyle/>
                    <a:p>
                      <a:pPr marL="0" marR="0" indent="0" algn="l">
                        <a:spcBef>
                          <a:spcPts val="0"/>
                        </a:spcBef>
                        <a:spcAft>
                          <a:spcPts val="0"/>
                        </a:spcAft>
                      </a:pPr>
                      <a:r>
                        <a:rPr lang="en-GB" sz="900" b="1">
                          <a:effectLst/>
                        </a:rPr>
                        <a:t>intermediate-11</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+ 10 LO, 14 MID, 14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69038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39828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12140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17070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392229795"/>
                  </a:ext>
                </a:extLst>
              </a:tr>
              <a:tr h="135678">
                <a:tc>
                  <a:txBody>
                    <a:bodyPr/>
                    <a:lstStyle/>
                    <a:p>
                      <a:pPr marL="0" marR="0" indent="0" algn="l">
                        <a:spcBef>
                          <a:spcPts val="0"/>
                        </a:spcBef>
                        <a:spcAft>
                          <a:spcPts val="0"/>
                        </a:spcAft>
                      </a:pPr>
                      <a:r>
                        <a:rPr lang="en-GB" sz="900" b="1">
                          <a:solidFill>
                            <a:srgbClr val="000000"/>
                          </a:solidFill>
                          <a:effectLst/>
                        </a:rPr>
                        <a:t>fcm-all</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all proposed LLCs</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76606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45668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12140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18798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2361998804"/>
                  </a:ext>
                </a:extLst>
              </a:tr>
              <a:tr h="135678">
                <a:tc>
                  <a:txBody>
                    <a:bodyPr/>
                    <a:lstStyle/>
                    <a:p>
                      <a:pPr marL="0" marR="0" indent="0" algn="l">
                        <a:spcBef>
                          <a:spcPts val="0"/>
                        </a:spcBef>
                        <a:spcAft>
                          <a:spcPts val="0"/>
                        </a:spcAft>
                      </a:pPr>
                      <a:r>
                        <a:rPr lang="en-GB" sz="900" b="1">
                          <a:effectLst/>
                        </a:rPr>
                        <a:t>lo-leo</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all LO and MID LLCs</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59572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45668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12140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1764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290728476"/>
                  </a:ext>
                </a:extLst>
              </a:tr>
              <a:tr h="135678">
                <a:tc>
                  <a:txBody>
                    <a:bodyPr/>
                    <a:lstStyle/>
                    <a:p>
                      <a:pPr marL="0" marR="0" indent="0" algn="l">
                        <a:spcBef>
                          <a:spcPts val="0"/>
                        </a:spcBef>
                        <a:spcAft>
                          <a:spcPts val="0"/>
                        </a:spcAft>
                      </a:pPr>
                      <a:r>
                        <a:rPr lang="en-GB" sz="900" b="1">
                          <a:solidFill>
                            <a:srgbClr val="000000"/>
                          </a:solidFill>
                          <a:effectLst/>
                        </a:rPr>
                        <a:t>lo-leo-half</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½ of all LO &amp; MID LLCs</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36392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27812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6816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1764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121771356"/>
                  </a:ext>
                </a:extLst>
              </a:tr>
              <a:tr h="135678">
                <a:tc>
                  <a:txBody>
                    <a:bodyPr/>
                    <a:lstStyle/>
                    <a:p>
                      <a:pPr marL="0" marR="0" indent="0" algn="l">
                        <a:spcBef>
                          <a:spcPts val="0"/>
                        </a:spcBef>
                        <a:spcAft>
                          <a:spcPts val="0"/>
                        </a:spcAft>
                      </a:pPr>
                      <a:r>
                        <a:rPr lang="en-GB" sz="900" b="1">
                          <a:effectLst/>
                        </a:rPr>
                        <a:t>hi-leo</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all HI LLCs</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28878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10080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18798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2540683962"/>
                  </a:ext>
                </a:extLst>
              </a:tr>
              <a:tr h="135678">
                <a:tc>
                  <a:txBody>
                    <a:bodyPr/>
                    <a:lstStyle/>
                    <a:p>
                      <a:pPr marL="0" marR="0" indent="0" algn="l">
                        <a:spcBef>
                          <a:spcPts val="0"/>
                        </a:spcBef>
                        <a:spcAft>
                          <a:spcPts val="0"/>
                        </a:spcAft>
                      </a:pPr>
                      <a:r>
                        <a:rPr lang="en-GB" sz="900" b="1">
                          <a:solidFill>
                            <a:srgbClr val="000000"/>
                          </a:solidFill>
                          <a:effectLst/>
                        </a:rPr>
                        <a:t>hi-leo-half</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½ of all HI LLCs</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20672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10080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10592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375650553"/>
                  </a:ext>
                </a:extLst>
              </a:tr>
              <a:tr h="135678">
                <a:tc>
                  <a:txBody>
                    <a:bodyPr/>
                    <a:lstStyle/>
                    <a:p>
                      <a:pPr marL="0" marR="0" indent="0" algn="l">
                        <a:spcBef>
                          <a:spcPts val="0"/>
                        </a:spcBef>
                        <a:spcAft>
                          <a:spcPts val="0"/>
                        </a:spcAft>
                      </a:pPr>
                      <a:r>
                        <a:rPr lang="en-GB" sz="900" b="1">
                          <a:effectLst/>
                        </a:rPr>
                        <a:t>fcm-llc1</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LO-ABCDJK + MID-AC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31752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29520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468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1764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502859703"/>
                  </a:ext>
                </a:extLst>
              </a:tr>
              <a:tr h="135678">
                <a:tc>
                  <a:txBody>
                    <a:bodyPr/>
                    <a:lstStyle/>
                    <a:p>
                      <a:pPr marL="0" marR="0" indent="0" algn="l">
                        <a:spcBef>
                          <a:spcPts val="0"/>
                        </a:spcBef>
                        <a:spcAft>
                          <a:spcPts val="0"/>
                        </a:spcAft>
                      </a:pPr>
                      <a:r>
                        <a:rPr lang="en-GB" sz="900" b="1">
                          <a:solidFill>
                            <a:srgbClr val="000000"/>
                          </a:solidFill>
                          <a:effectLst/>
                        </a:rPr>
                        <a:t>fcm-llc2</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HI-LM</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9732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3360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6372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878446088"/>
                  </a:ext>
                </a:extLst>
              </a:tr>
              <a:tr h="135678">
                <a:tc>
                  <a:txBody>
                    <a:bodyPr/>
                    <a:lstStyle/>
                    <a:p>
                      <a:pPr marL="0" marR="0" indent="0" algn="l">
                        <a:spcBef>
                          <a:spcPts val="0"/>
                        </a:spcBef>
                        <a:spcAft>
                          <a:spcPts val="0"/>
                        </a:spcAft>
                      </a:pPr>
                      <a:r>
                        <a:rPr lang="en-GB" sz="900" b="1">
                          <a:effectLst/>
                        </a:rPr>
                        <a:t>fcm-llc3</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LO-L + MID-BDEF</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9662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4144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3754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1764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931798774"/>
                  </a:ext>
                </a:extLst>
              </a:tr>
              <a:tr h="135678">
                <a:tc>
                  <a:txBody>
                    <a:bodyPr/>
                    <a:lstStyle/>
                    <a:p>
                      <a:pPr marL="0" marR="0" indent="0" algn="l">
                        <a:spcBef>
                          <a:spcPts val="0"/>
                        </a:spcBef>
                        <a:spcAft>
                          <a:spcPts val="0"/>
                        </a:spcAft>
                      </a:pPr>
                      <a:r>
                        <a:rPr lang="en-GB" sz="900" b="1">
                          <a:solidFill>
                            <a:srgbClr val="000000"/>
                          </a:solidFill>
                          <a:effectLst/>
                        </a:rPr>
                        <a:t>fcm-llc4</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LO-EFG + MID-KL</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18744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14644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2336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1764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504409353"/>
                  </a:ext>
                </a:extLst>
              </a:tr>
              <a:tr h="135678">
                <a:tc>
                  <a:txBody>
                    <a:bodyPr/>
                    <a:lstStyle/>
                    <a:p>
                      <a:pPr marL="0" marR="0" indent="0" algn="l">
                        <a:spcBef>
                          <a:spcPts val="0"/>
                        </a:spcBef>
                        <a:spcAft>
                          <a:spcPts val="0"/>
                        </a:spcAft>
                      </a:pPr>
                      <a:r>
                        <a:rPr lang="en-GB" sz="900" b="1">
                          <a:effectLst/>
                        </a:rPr>
                        <a:t>fcm-llc5</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baseline + HI-ABQR</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6912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3360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3552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2231746426"/>
                  </a:ext>
                </a:extLst>
              </a:tr>
              <a:tr h="135678">
                <a:tc>
                  <a:txBody>
                    <a:bodyPr/>
                    <a:lstStyle/>
                    <a:p>
                      <a:pPr marL="0" marR="0" indent="0" algn="l">
                        <a:spcBef>
                          <a:spcPts val="0"/>
                        </a:spcBef>
                        <a:spcAft>
                          <a:spcPts val="0"/>
                        </a:spcAft>
                      </a:pPr>
                      <a:r>
                        <a:rPr lang="en-GB" sz="900" b="1">
                          <a:solidFill>
                            <a:srgbClr val="000000"/>
                          </a:solidFill>
                          <a:effectLst/>
                        </a:rPr>
                        <a:t>fcm-llc6</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MID-GHJ + HI-DEF</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10794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3360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3564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3870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680555052"/>
                  </a:ext>
                </a:extLst>
              </a:tr>
              <a:tr h="135678">
                <a:tc>
                  <a:txBody>
                    <a:bodyPr/>
                    <a:lstStyle/>
                    <a:p>
                      <a:pPr marL="0" marR="0" indent="0" algn="l">
                        <a:spcBef>
                          <a:spcPts val="0"/>
                        </a:spcBef>
                        <a:spcAft>
                          <a:spcPts val="0"/>
                        </a:spcAft>
                      </a:pPr>
                      <a:r>
                        <a:rPr lang="en-GB" sz="900" b="1">
                          <a:effectLst/>
                        </a:rPr>
                        <a:t>fcm-llc7</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just">
                        <a:spcBef>
                          <a:spcPts val="0"/>
                        </a:spcBef>
                        <a:spcAft>
                          <a:spcPts val="0"/>
                        </a:spcAft>
                      </a:pPr>
                      <a:r>
                        <a:rPr lang="en-GB" sz="900" b="0">
                          <a:effectLst/>
                        </a:rPr>
                        <a:t>baseline + LO-HMN + HI-GHIJ</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18116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9440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8676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4280307234"/>
                  </a:ext>
                </a:extLst>
              </a:tr>
              <a:tr h="135678">
                <a:tc>
                  <a:txBody>
                    <a:bodyPr/>
                    <a:lstStyle/>
                    <a:p>
                      <a:pPr marL="0" marR="0" indent="0" algn="l">
                        <a:spcBef>
                          <a:spcPts val="0"/>
                        </a:spcBef>
                        <a:spcAft>
                          <a:spcPts val="0"/>
                        </a:spcAft>
                      </a:pPr>
                      <a:r>
                        <a:rPr lang="en-GB" sz="900" b="1">
                          <a:solidFill>
                            <a:srgbClr val="000000"/>
                          </a:solidFill>
                          <a:effectLst/>
                        </a:rPr>
                        <a:t>proj-0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baseline + 3 LO, 2 MID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15080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10864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2452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1764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4121962460"/>
                  </a:ext>
                </a:extLst>
              </a:tr>
              <a:tr h="135678">
                <a:tc>
                  <a:txBody>
                    <a:bodyPr/>
                    <a:lstStyle/>
                    <a:p>
                      <a:pPr marL="0" marR="0" indent="0" algn="l">
                        <a:spcBef>
                          <a:spcPts val="0"/>
                        </a:spcBef>
                        <a:spcAft>
                          <a:spcPts val="0"/>
                        </a:spcAft>
                      </a:pPr>
                      <a:r>
                        <a:rPr lang="en-GB" sz="900" b="1">
                          <a:effectLst/>
                        </a:rPr>
                        <a:t>proj-1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proj-0 + 4 HI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16868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10864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2452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3552</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699043892"/>
                  </a:ext>
                </a:extLst>
              </a:tr>
              <a:tr h="135678">
                <a:tc>
                  <a:txBody>
                    <a:bodyPr/>
                    <a:lstStyle/>
                    <a:p>
                      <a:pPr marL="0" marR="0" indent="0" algn="l">
                        <a:spcBef>
                          <a:spcPts val="0"/>
                        </a:spcBef>
                        <a:spcAft>
                          <a:spcPts val="0"/>
                        </a:spcAft>
                      </a:pPr>
                      <a:r>
                        <a:rPr lang="en-GB" sz="900" b="1">
                          <a:solidFill>
                            <a:srgbClr val="000000"/>
                          </a:solidFill>
                          <a:effectLst/>
                        </a:rPr>
                        <a:t>proj-2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proj-1 + 3 MID, 3 HI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22538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10864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6016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5658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90430174"/>
                  </a:ext>
                </a:extLst>
              </a:tr>
              <a:tr h="135678">
                <a:tc>
                  <a:txBody>
                    <a:bodyPr/>
                    <a:lstStyle/>
                    <a:p>
                      <a:pPr marL="0" marR="0" indent="0" algn="l">
                        <a:spcBef>
                          <a:spcPts val="0"/>
                        </a:spcBef>
                        <a:spcAft>
                          <a:spcPts val="0"/>
                        </a:spcAft>
                      </a:pPr>
                      <a:r>
                        <a:rPr lang="en-GB" sz="900" b="1">
                          <a:effectLst/>
                        </a:rPr>
                        <a:t>proj-3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proj-2 + 4 LO, 2 MID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42446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30304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6484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5658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802051359"/>
                  </a:ext>
                </a:extLst>
              </a:tr>
              <a:tr h="135678">
                <a:tc>
                  <a:txBody>
                    <a:bodyPr/>
                    <a:lstStyle/>
                    <a:p>
                      <a:pPr marL="0" marR="0" indent="0" algn="l">
                        <a:spcBef>
                          <a:spcPts val="0"/>
                        </a:spcBef>
                        <a:spcAft>
                          <a:spcPts val="0"/>
                        </a:spcAft>
                      </a:pPr>
                      <a:r>
                        <a:rPr lang="en-GB" sz="900" b="1">
                          <a:solidFill>
                            <a:srgbClr val="000000"/>
                          </a:solidFill>
                          <a:effectLst/>
                        </a:rPr>
                        <a:t>proj-4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proj-3 + 2 HI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47054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30304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6484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10266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089339501"/>
                  </a:ext>
                </a:extLst>
              </a:tr>
              <a:tr h="135678">
                <a:tc>
                  <a:txBody>
                    <a:bodyPr/>
                    <a:lstStyle/>
                    <a:p>
                      <a:pPr marL="0" marR="0" indent="0" algn="l">
                        <a:spcBef>
                          <a:spcPts val="0"/>
                        </a:spcBef>
                        <a:spcAft>
                          <a:spcPts val="0"/>
                        </a:spcAft>
                      </a:pPr>
                      <a:r>
                        <a:rPr lang="en-GB" sz="900" b="1">
                          <a:effectLst/>
                        </a:rPr>
                        <a:t>proj-5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proj-4 + 2 LO, 1 MID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53134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34384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8484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10266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267621209"/>
                  </a:ext>
                </a:extLst>
              </a:tr>
              <a:tr h="135678">
                <a:tc>
                  <a:txBody>
                    <a:bodyPr/>
                    <a:lstStyle/>
                    <a:p>
                      <a:pPr marL="0" marR="0" indent="0" algn="l">
                        <a:spcBef>
                          <a:spcPts val="0"/>
                        </a:spcBef>
                        <a:spcAft>
                          <a:spcPts val="0"/>
                        </a:spcAft>
                      </a:pPr>
                      <a:r>
                        <a:rPr lang="en-GB" sz="900" b="1">
                          <a:solidFill>
                            <a:srgbClr val="000000"/>
                          </a:solidFill>
                          <a:effectLst/>
                        </a:rPr>
                        <a:t>proj-6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proj-5 + 4 HI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60046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34384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8484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17178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367121796"/>
                  </a:ext>
                </a:extLst>
              </a:tr>
              <a:tr h="135678">
                <a:tc>
                  <a:txBody>
                    <a:bodyPr/>
                    <a:lstStyle/>
                    <a:p>
                      <a:pPr marL="0" marR="0" indent="0" algn="l">
                        <a:spcBef>
                          <a:spcPts val="0"/>
                        </a:spcBef>
                        <a:spcAft>
                          <a:spcPts val="0"/>
                        </a:spcAft>
                      </a:pPr>
                      <a:r>
                        <a:rPr lang="en-GB" sz="900" b="1">
                          <a:effectLst/>
                        </a:rPr>
                        <a:t>proj-7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proj-6 + 2 MID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61348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34384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9786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17178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037552515"/>
                  </a:ext>
                </a:extLst>
              </a:tr>
              <a:tr h="135678">
                <a:tc>
                  <a:txBody>
                    <a:bodyPr/>
                    <a:lstStyle/>
                    <a:p>
                      <a:pPr marL="0" marR="0" indent="0" algn="l">
                        <a:spcBef>
                          <a:spcPts val="0"/>
                        </a:spcBef>
                        <a:spcAft>
                          <a:spcPts val="0"/>
                        </a:spcAft>
                      </a:pPr>
                      <a:r>
                        <a:rPr lang="en-GB" sz="900" b="1">
                          <a:solidFill>
                            <a:srgbClr val="000000"/>
                          </a:solidFill>
                          <a:effectLst/>
                        </a:rPr>
                        <a:t>proj-8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proj-7 + 1 HI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62788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34384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9786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18618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1400305854"/>
                  </a:ext>
                </a:extLst>
              </a:tr>
              <a:tr h="135678">
                <a:tc>
                  <a:txBody>
                    <a:bodyPr/>
                    <a:lstStyle/>
                    <a:p>
                      <a:pPr marL="0" marR="0" indent="0" algn="l">
                        <a:spcBef>
                          <a:spcPts val="0"/>
                        </a:spcBef>
                        <a:spcAft>
                          <a:spcPts val="0"/>
                        </a:spcAft>
                      </a:pPr>
                      <a:r>
                        <a:rPr lang="en-GB" sz="900" b="1">
                          <a:effectLst/>
                        </a:rPr>
                        <a:t>proj-9 </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proj-8 + 1 MID, 1 HI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62986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34384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9804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18798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953574998"/>
                  </a:ext>
                </a:extLst>
              </a:tr>
              <a:tr h="135678">
                <a:tc>
                  <a:txBody>
                    <a:bodyPr/>
                    <a:lstStyle/>
                    <a:p>
                      <a:pPr marL="0" marR="0" indent="0" algn="l">
                        <a:spcBef>
                          <a:spcPts val="0"/>
                        </a:spcBef>
                        <a:spcAft>
                          <a:spcPts val="0"/>
                        </a:spcAft>
                      </a:pPr>
                      <a:r>
                        <a:rPr lang="en-GB" sz="900" b="1">
                          <a:solidFill>
                            <a:srgbClr val="000000"/>
                          </a:solidFill>
                          <a:effectLst/>
                        </a:rPr>
                        <a:t>proj-10</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proj-9 + 3 LO, 3 MID</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76606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45668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12140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18798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extLst>
                  <a:ext uri="{0D108BD9-81ED-4DB2-BD59-A6C34878D82A}">
                    <a16:rowId xmlns:a16="http://schemas.microsoft.com/office/drawing/2014/main" val="847003417"/>
                  </a:ext>
                </a:extLst>
              </a:tr>
              <a:tr h="135678">
                <a:tc>
                  <a:txBody>
                    <a:bodyPr/>
                    <a:lstStyle/>
                    <a:p>
                      <a:pPr marL="0" marR="0" indent="0" algn="l">
                        <a:spcBef>
                          <a:spcPts val="0"/>
                        </a:spcBef>
                        <a:spcAft>
                          <a:spcPts val="0"/>
                        </a:spcAft>
                      </a:pPr>
                      <a:r>
                        <a:rPr lang="en-GB" sz="900" b="1">
                          <a:effectLst/>
                        </a:rPr>
                        <a:t>tiered-deorbit-lo</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portions of 6 LO, 3 MID, 6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   14147  </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9868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2304</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1975</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868900856"/>
                  </a:ext>
                </a:extLst>
              </a:tr>
              <a:tr h="135678">
                <a:tc>
                  <a:txBody>
                    <a:bodyPr/>
                    <a:lstStyle/>
                    <a:p>
                      <a:pPr marL="0" marR="0" indent="0" algn="l">
                        <a:spcBef>
                          <a:spcPts val="0"/>
                        </a:spcBef>
                        <a:spcAft>
                          <a:spcPts val="0"/>
                        </a:spcAft>
                      </a:pPr>
                      <a:r>
                        <a:rPr lang="en-GB" sz="900" b="1">
                          <a:solidFill>
                            <a:srgbClr val="000000"/>
                          </a:solidFill>
                          <a:effectLst/>
                        </a:rPr>
                        <a:t>tiered-deorbit-mid</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solidFill>
                            <a:srgbClr val="000000"/>
                          </a:solidFill>
                          <a:effectLst/>
                        </a:rPr>
                        <a:t>portions of 9 LO, 5 MID, 10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solidFill>
                            <a:srgbClr val="000000"/>
                          </a:solidFill>
                          <a:effectLst/>
                        </a:rPr>
                        <a:t>26769</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17800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3779</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solidFill>
                            <a:srgbClr val="000000"/>
                          </a:solidFill>
                          <a:effectLst/>
                        </a:rPr>
                        <a:t>5190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3400489889"/>
                  </a:ext>
                </a:extLst>
              </a:tr>
              <a:tr h="135678">
                <a:tc>
                  <a:txBody>
                    <a:bodyPr/>
                    <a:lstStyle/>
                    <a:p>
                      <a:pPr marL="0" marR="0" indent="0" algn="l">
                        <a:spcBef>
                          <a:spcPts val="0"/>
                        </a:spcBef>
                        <a:spcAft>
                          <a:spcPts val="0"/>
                        </a:spcAft>
                      </a:pPr>
                      <a:r>
                        <a:rPr lang="en-GB" sz="900" b="1">
                          <a:effectLst/>
                        </a:rPr>
                        <a:t>tiered-deorbit-hi</a:t>
                      </a:r>
                      <a:endParaRPr lang="en-US" sz="900" b="1">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l">
                        <a:spcBef>
                          <a:spcPts val="0"/>
                        </a:spcBef>
                        <a:spcAft>
                          <a:spcPts val="0"/>
                        </a:spcAft>
                      </a:pPr>
                      <a:r>
                        <a:rPr lang="en-GB" sz="900" b="0">
                          <a:effectLst/>
                        </a:rPr>
                        <a:t>portions of 13 LO, 10 MID, 12 HI</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tc>
                <a:tc>
                  <a:txBody>
                    <a:bodyPr/>
                    <a:lstStyle/>
                    <a:p>
                      <a:pPr marL="0" marR="0" indent="0" algn="r">
                        <a:spcBef>
                          <a:spcPts val="0"/>
                        </a:spcBef>
                        <a:spcAft>
                          <a:spcPts val="0"/>
                        </a:spcAft>
                      </a:pPr>
                      <a:r>
                        <a:rPr lang="en-GB" sz="900" b="0">
                          <a:effectLst/>
                        </a:rPr>
                        <a:t>65210</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45556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8558</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tc>
                  <a:txBody>
                    <a:bodyPr/>
                    <a:lstStyle/>
                    <a:p>
                      <a:pPr marL="0" marR="0" indent="0" algn="r">
                        <a:spcBef>
                          <a:spcPts val="0"/>
                        </a:spcBef>
                        <a:spcAft>
                          <a:spcPts val="0"/>
                        </a:spcAft>
                      </a:pPr>
                      <a:r>
                        <a:rPr lang="en-GB" sz="900" b="0">
                          <a:effectLst/>
                        </a:rPr>
                        <a:t>11096</a:t>
                      </a:r>
                      <a:endParaRPr lang="en-US" sz="900" b="0">
                        <a:effectLst/>
                        <a:latin typeface="+mn-lt"/>
                        <a:ea typeface="PMingLiU" panose="02020500000000000000" pitchFamily="18" charset="-120"/>
                        <a:cs typeface="Times New Roman" panose="02020603050405020304" pitchFamily="18" charset="0"/>
                      </a:endParaRPr>
                    </a:p>
                  </a:txBody>
                  <a:tcPr marL="44502" marR="44502" marT="0" marB="0" anchor="ctr"/>
                </a:tc>
                <a:extLst>
                  <a:ext uri="{0D108BD9-81ED-4DB2-BD59-A6C34878D82A}">
                    <a16:rowId xmlns:a16="http://schemas.microsoft.com/office/drawing/2014/main" val="4238955106"/>
                  </a:ext>
                </a:extLst>
              </a:tr>
            </a:tbl>
          </a:graphicData>
        </a:graphic>
      </p:graphicFrame>
    </p:spTree>
    <p:extLst>
      <p:ext uri="{BB962C8B-B14F-4D97-AF65-F5344CB8AC3E}">
        <p14:creationId xmlns:p14="http://schemas.microsoft.com/office/powerpoint/2010/main" val="1750102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4012397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Uncontrolled Mass Per Year (UMPY)</a:t>
            </a:r>
          </a:p>
        </p:txBody>
      </p:sp>
      <p:sp>
        <p:nvSpPr>
          <p:cNvPr id="10" name="Text Placeholder 9"/>
          <p:cNvSpPr>
            <a:spLocks noGrp="1"/>
          </p:cNvSpPr>
          <p:nvPr>
            <p:ph type="body" sz="quarter" idx="16"/>
          </p:nvPr>
        </p:nvSpPr>
        <p:spPr>
          <a:prstGeom prst="rect">
            <a:avLst/>
          </a:prstGeom>
        </p:spPr>
        <p:txBody>
          <a:bodyPr/>
          <a:lstStyle/>
          <a:p>
            <a:pPr lvl="0"/>
            <a:r>
              <a:rPr lang="en-US"/>
              <a:t>Overview</a:t>
            </a:r>
          </a:p>
        </p:txBody>
      </p:sp>
      <p:sp>
        <p:nvSpPr>
          <p:cNvPr id="9" name="Content Placeholder 8"/>
          <p:cNvSpPr>
            <a:spLocks noGrp="1"/>
          </p:cNvSpPr>
          <p:nvPr>
            <p:ph sz="quarter" idx="15"/>
          </p:nvPr>
        </p:nvSpPr>
        <p:spPr>
          <a:xfrm>
            <a:off x="334533" y="1137725"/>
            <a:ext cx="5465134" cy="5382345"/>
          </a:xfrm>
        </p:spPr>
        <p:txBody>
          <a:bodyPr/>
          <a:lstStyle/>
          <a:p>
            <a:pPr>
              <a:spcBef>
                <a:spcPts val="600"/>
              </a:spcBef>
              <a:spcAft>
                <a:spcPts val="600"/>
              </a:spcAft>
            </a:pPr>
            <a:r>
              <a:rPr lang="en-US" sz="1600"/>
              <a:t>Characterize “level of activity” in a future traffic scenario</a:t>
            </a:r>
          </a:p>
          <a:p>
            <a:pPr lvl="1">
              <a:spcBef>
                <a:spcPts val="600"/>
              </a:spcBef>
              <a:spcAft>
                <a:spcPts val="600"/>
              </a:spcAft>
            </a:pPr>
            <a:r>
              <a:rPr lang="en-US" sz="1400"/>
              <a:t>Allows easy comparison of multiple simulation results</a:t>
            </a:r>
          </a:p>
          <a:p>
            <a:pPr lvl="1">
              <a:spcBef>
                <a:spcPts val="600"/>
              </a:spcBef>
              <a:spcAft>
                <a:spcPts val="600"/>
              </a:spcAft>
            </a:pPr>
            <a:endParaRPr lang="en-US" sz="1400"/>
          </a:p>
          <a:p>
            <a:pPr>
              <a:spcBef>
                <a:spcPts val="600"/>
              </a:spcBef>
              <a:spcAft>
                <a:spcPts val="600"/>
              </a:spcAft>
            </a:pPr>
            <a:r>
              <a:rPr lang="en-US" sz="1600"/>
              <a:t>Average amount of uncontrolled mass left on orbit per year, scaled by a lifetime weighting factor</a:t>
            </a:r>
            <a:endParaRPr lang="en-US"/>
          </a:p>
          <a:p>
            <a:pPr marL="290512" lvl="1" indent="0">
              <a:spcBef>
                <a:spcPts val="600"/>
              </a:spcBef>
              <a:spcAft>
                <a:spcPts val="600"/>
              </a:spcAft>
              <a:buNone/>
            </a:pPr>
            <a:endParaRPr lang="en-US"/>
          </a:p>
          <a:p>
            <a:pPr>
              <a:spcBef>
                <a:spcPts val="600"/>
              </a:spcBef>
              <a:spcAft>
                <a:spcPts val="600"/>
              </a:spcAft>
            </a:pPr>
            <a:r>
              <a:rPr lang="en-US" sz="1600"/>
              <a:t>Figure displays strong correlation between UMPY and the future number of objects in LEO</a:t>
            </a:r>
            <a:endParaRPr lang="en-US" sz="1400"/>
          </a:p>
          <a:p>
            <a:pPr lvl="1">
              <a:spcBef>
                <a:spcPts val="600"/>
              </a:spcBef>
              <a:spcAft>
                <a:spcPts val="600"/>
              </a:spcAft>
            </a:pPr>
            <a:r>
              <a:rPr lang="en-US" sz="1400"/>
              <a:t>Previous studies show similar correlations with collision rates and conjunction frequencies</a:t>
            </a:r>
          </a:p>
          <a:p>
            <a:pPr lvl="1">
              <a:spcBef>
                <a:spcPts val="600"/>
              </a:spcBef>
              <a:spcAft>
                <a:spcPts val="600"/>
              </a:spcAft>
            </a:pPr>
            <a:endParaRPr lang="en-US" sz="1400"/>
          </a:p>
          <a:p>
            <a:pPr>
              <a:spcBef>
                <a:spcPts val="600"/>
              </a:spcBef>
              <a:spcAft>
                <a:spcPts val="600"/>
              </a:spcAft>
            </a:pPr>
            <a:r>
              <a:rPr lang="en-US" sz="1600"/>
              <a:t>Can achieve desired environmental outcomes by improving debris mitigation behaviors and targeting UMPY values</a:t>
            </a:r>
          </a:p>
          <a:p>
            <a:pPr lvl="1">
              <a:spcBef>
                <a:spcPts val="600"/>
              </a:spcBef>
              <a:spcAft>
                <a:spcPts val="600"/>
              </a:spcAft>
            </a:pPr>
            <a:endParaRPr lang="en-US" sz="1400"/>
          </a:p>
          <a:p>
            <a:pPr lvl="1">
              <a:spcBef>
                <a:spcPts val="600"/>
              </a:spcBef>
              <a:spcAft>
                <a:spcPts val="600"/>
              </a:spcAft>
            </a:pPr>
            <a:endParaRPr lang="en-US" sz="1400"/>
          </a:p>
        </p:txBody>
      </p:sp>
      <p:pic>
        <p:nvPicPr>
          <p:cNvPr id="3" name="Graphic 2">
            <a:extLst>
              <a:ext uri="{FF2B5EF4-FFF2-40B4-BE49-F238E27FC236}">
                <a16:creationId xmlns:a16="http://schemas.microsoft.com/office/drawing/2014/main" id="{7DA21623-E9C8-7054-D5C7-E2D5C8E3A3E8}"/>
              </a:ext>
            </a:extLst>
          </p:cNvPr>
          <p:cNvPicPr>
            <a:picLocks noChangeAspect="1"/>
          </p:cNvPicPr>
          <p:nvPr/>
        </p:nvPicPr>
        <p:blipFill>
          <a:blip r:embed="rId3">
            <a:extLst>
              <a:ext uri="{96DAC541-7B7A-43D3-8B79-37D633B846F1}">
                <asvg:svgBlip xmlns:asvg="http://schemas.microsoft.com/office/drawing/2016/SVG/main" r:embed="rId4"/>
              </a:ext>
            </a:extLst>
          </a:blip>
          <a:srcRect r="8410"/>
          <a:stretch/>
        </p:blipFill>
        <p:spPr bwMode="auto">
          <a:xfrm>
            <a:off x="6096000" y="982033"/>
            <a:ext cx="5625394" cy="5290824"/>
          </a:xfrm>
          <a:prstGeom prst="rect">
            <a:avLst/>
          </a:prstGeom>
        </p:spPr>
      </p:pic>
      <p:sp>
        <p:nvSpPr>
          <p:cNvPr id="2254" name="TextBox 2253">
            <a:extLst>
              <a:ext uri="{FF2B5EF4-FFF2-40B4-BE49-F238E27FC236}">
                <a16:creationId xmlns:a16="http://schemas.microsoft.com/office/drawing/2014/main" id="{DCFB0A4C-99FB-320D-BB54-29D7ABE41C3C}"/>
              </a:ext>
            </a:extLst>
          </p:cNvPr>
          <p:cNvSpPr txBox="1"/>
          <p:nvPr/>
        </p:nvSpPr>
        <p:spPr>
          <a:xfrm>
            <a:off x="8669866" y="4720167"/>
            <a:ext cx="2540001" cy="523220"/>
          </a:xfrm>
          <a:prstGeom prst="rect">
            <a:avLst/>
          </a:prstGeom>
          <a:solidFill>
            <a:srgbClr val="E6D9FF">
              <a:alpha val="91765"/>
            </a:srgbClr>
          </a:solidFill>
          <a:ln w="19050">
            <a:solidFill>
              <a:schemeClr val="bg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Each data point represents results from a single scenario</a:t>
            </a:r>
          </a:p>
        </p:txBody>
      </p:sp>
    </p:spTree>
    <p:extLst>
      <p:ext uri="{BB962C8B-B14F-4D97-AF65-F5344CB8AC3E}">
        <p14:creationId xmlns:p14="http://schemas.microsoft.com/office/powerpoint/2010/main" val="713501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Uncontrolled Mass Per Year (UMPY) </a:t>
            </a:r>
          </a:p>
        </p:txBody>
      </p:sp>
      <p:sp>
        <p:nvSpPr>
          <p:cNvPr id="10" name="Text Placeholder 9"/>
          <p:cNvSpPr>
            <a:spLocks noGrp="1"/>
          </p:cNvSpPr>
          <p:nvPr>
            <p:ph type="body" sz="quarter" idx="16"/>
          </p:nvPr>
        </p:nvSpPr>
        <p:spPr>
          <a:xfrm>
            <a:off x="304800" y="613201"/>
            <a:ext cx="10546080" cy="522851"/>
          </a:xfrm>
          <a:prstGeom prst="rect">
            <a:avLst/>
          </a:prstGeom>
        </p:spPr>
        <p:txBody>
          <a:bodyPr/>
          <a:lstStyle/>
          <a:p>
            <a:pPr lvl="0"/>
            <a:r>
              <a:rPr lang="en-US"/>
              <a:t>Parameter Selection</a:t>
            </a:r>
          </a:p>
        </p:txBody>
      </p:sp>
      <p:sp>
        <p:nvSpPr>
          <p:cNvPr id="9" name="Content Placeholder 8"/>
          <p:cNvSpPr>
            <a:spLocks noGrp="1"/>
          </p:cNvSpPr>
          <p:nvPr>
            <p:ph sz="quarter" idx="15"/>
          </p:nvPr>
        </p:nvSpPr>
        <p:spPr>
          <a:xfrm>
            <a:off x="334534" y="1203265"/>
            <a:ext cx="6959499" cy="2361202"/>
          </a:xfrm>
        </p:spPr>
        <p:txBody>
          <a:bodyPr/>
          <a:lstStyle/>
          <a:p>
            <a:pPr>
              <a:spcBef>
                <a:spcPts val="600"/>
              </a:spcBef>
              <a:spcAft>
                <a:spcPts val="600"/>
              </a:spcAft>
            </a:pPr>
            <a:r>
              <a:rPr lang="en-US" sz="1600"/>
              <a:t>Selecting a simple parameter that holds the most explanatory power</a:t>
            </a:r>
          </a:p>
          <a:p>
            <a:pPr lvl="1">
              <a:spcBef>
                <a:spcPts val="600"/>
              </a:spcBef>
              <a:spcAft>
                <a:spcPts val="600"/>
              </a:spcAft>
            </a:pPr>
            <a:r>
              <a:rPr lang="en-US" sz="1400"/>
              <a:t>Three parameters: satellite count, area, and mass</a:t>
            </a:r>
          </a:p>
          <a:p>
            <a:pPr>
              <a:spcBef>
                <a:spcPts val="600"/>
              </a:spcBef>
              <a:spcAft>
                <a:spcPts val="600"/>
              </a:spcAft>
            </a:pPr>
            <a:r>
              <a:rPr lang="en-US" sz="1600"/>
              <a:t>Undisposed Parameter per Year (UPPY) equation used to compare parameter performance</a:t>
            </a:r>
            <a:endParaRPr lang="en-US"/>
          </a:p>
          <a:p>
            <a:pPr>
              <a:spcBef>
                <a:spcPts val="600"/>
              </a:spcBef>
              <a:spcAft>
                <a:spcPts val="600"/>
              </a:spcAft>
            </a:pPr>
            <a:r>
              <a:rPr lang="en-US" sz="1600"/>
              <a:t>Weak correlations observed for each parameter</a:t>
            </a:r>
          </a:p>
          <a:p>
            <a:pPr>
              <a:spcBef>
                <a:spcPts val="600"/>
              </a:spcBef>
              <a:spcAft>
                <a:spcPts val="600"/>
              </a:spcAft>
            </a:pPr>
            <a:r>
              <a:rPr lang="en-US" sz="1600"/>
              <a:t>Non-random variance suggests that some confounding variable exists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41975BF-D984-AC34-DB8F-53BAB04562AE}"/>
                  </a:ext>
                </a:extLst>
              </p:cNvPr>
              <p:cNvSpPr txBox="1"/>
              <p:nvPr/>
            </p:nvSpPr>
            <p:spPr>
              <a:xfrm>
                <a:off x="7841837" y="1242616"/>
                <a:ext cx="3265481" cy="2044855"/>
              </a:xfrm>
              <a:prstGeom prst="rect">
                <a:avLst/>
              </a:prstGeom>
              <a:solidFill>
                <a:schemeClr val="bg2">
                  <a:lumMod val="40000"/>
                  <a:lumOff val="60000"/>
                  <a:alpha val="20000"/>
                </a:schemeClr>
              </a:solidFill>
              <a:ln w="19050">
                <a:solidFill>
                  <a:schemeClr val="bg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𝑼𝑷𝑷𝒀</m:t>
                      </m:r>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nary>
                        <m:naryPr>
                          <m:chr m:val="∑"/>
                          <m:limLoc m:val="undOv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𝒇𝒂𝒊𝒍</m:t>
                              </m:r>
                            </m:sub>
                          </m:sSub>
                        </m:sup>
                        <m:e>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𝑷</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e>
                      </m:nary>
                    </m:oMath>
                  </m:oMathPara>
                </a14:m>
                <a:endParaRPr kumimoji="0" lang="en-US" sz="16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oMath>
                </a14:m>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simulation duration (100 years)</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𝒇𝒂𝒊𝒍</m:t>
                        </m:r>
                      </m:sub>
                    </m:sSub>
                  </m:oMath>
                </a14:m>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number of  undisposed objects</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𝑷</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oMath>
                </a14:m>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parameter value {count, area, mass}</a:t>
                </a:r>
              </a:p>
            </p:txBody>
          </p:sp>
        </mc:Choice>
        <mc:Fallback xmlns="">
          <p:sp>
            <p:nvSpPr>
              <p:cNvPr id="3" name="TextBox 2">
                <a:extLst>
                  <a:ext uri="{FF2B5EF4-FFF2-40B4-BE49-F238E27FC236}">
                    <a16:creationId xmlns:a16="http://schemas.microsoft.com/office/drawing/2014/main" id="{C41975BF-D984-AC34-DB8F-53BAB04562AE}"/>
                  </a:ext>
                </a:extLst>
              </p:cNvPr>
              <p:cNvSpPr txBox="1">
                <a:spLocks noRot="1" noChangeAspect="1" noMove="1" noResize="1" noEditPoints="1" noAdjustHandles="1" noChangeArrowheads="1" noChangeShapeType="1" noTextEdit="1"/>
              </p:cNvSpPr>
              <p:nvPr/>
            </p:nvSpPr>
            <p:spPr>
              <a:xfrm>
                <a:off x="7841837" y="1242616"/>
                <a:ext cx="3265481" cy="2044855"/>
              </a:xfrm>
              <a:prstGeom prst="rect">
                <a:avLst/>
              </a:prstGeom>
              <a:blipFill>
                <a:blip r:embed="rId3"/>
                <a:stretch>
                  <a:fillRect b="-1775"/>
                </a:stretch>
              </a:blipFill>
              <a:ln w="19050">
                <a:solidFill>
                  <a:schemeClr val="bg2">
                    <a:lumMod val="75000"/>
                  </a:schemeClr>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B97E652A-6128-3455-6965-BA4E6788B01E}"/>
              </a:ext>
            </a:extLst>
          </p:cNvPr>
          <p:cNvPicPr>
            <a:picLocks noChangeAspect="1"/>
          </p:cNvPicPr>
          <p:nvPr/>
        </p:nvPicPr>
        <p:blipFill>
          <a:blip r:embed="rId4">
            <a:extLst>
              <a:ext uri="{96DAC541-7B7A-43D3-8B79-37D633B846F1}">
                <asvg:svgBlip xmlns:asvg="http://schemas.microsoft.com/office/drawing/2016/SVG/main" r:embed="rId5"/>
              </a:ext>
            </a:extLst>
          </a:blip>
          <a:srcRect l="4431" r="10671"/>
          <a:stretch/>
        </p:blipFill>
        <p:spPr>
          <a:xfrm>
            <a:off x="563033" y="3484663"/>
            <a:ext cx="3627967" cy="2988871"/>
          </a:xfrm>
          <a:prstGeom prst="rect">
            <a:avLst/>
          </a:prstGeom>
        </p:spPr>
      </p:pic>
      <p:pic>
        <p:nvPicPr>
          <p:cNvPr id="24" name="Picture 23">
            <a:extLst>
              <a:ext uri="{FF2B5EF4-FFF2-40B4-BE49-F238E27FC236}">
                <a16:creationId xmlns:a16="http://schemas.microsoft.com/office/drawing/2014/main" id="{7B0BF524-14CC-E1EA-4E52-60998CE034A8}"/>
              </a:ext>
            </a:extLst>
          </p:cNvPr>
          <p:cNvPicPr>
            <a:picLocks noChangeAspect="1"/>
          </p:cNvPicPr>
          <p:nvPr/>
        </p:nvPicPr>
        <p:blipFill>
          <a:blip r:embed="rId6">
            <a:extLst>
              <a:ext uri="{96DAC541-7B7A-43D3-8B79-37D633B846F1}">
                <asvg:svgBlip xmlns:asvg="http://schemas.microsoft.com/office/drawing/2016/SVG/main" r:embed="rId7"/>
              </a:ext>
            </a:extLst>
          </a:blip>
          <a:srcRect l="18600" r="9983"/>
          <a:stretch/>
        </p:blipFill>
        <p:spPr>
          <a:xfrm>
            <a:off x="4691778" y="3465251"/>
            <a:ext cx="2942168" cy="3048567"/>
          </a:xfrm>
          <a:prstGeom prst="rect">
            <a:avLst/>
          </a:prstGeom>
        </p:spPr>
      </p:pic>
      <p:pic>
        <p:nvPicPr>
          <p:cNvPr id="25" name="Picture 24">
            <a:extLst>
              <a:ext uri="{FF2B5EF4-FFF2-40B4-BE49-F238E27FC236}">
                <a16:creationId xmlns:a16="http://schemas.microsoft.com/office/drawing/2014/main" id="{34EEC6A1-3ACC-E518-758C-A9E49A801BAF}"/>
              </a:ext>
            </a:extLst>
          </p:cNvPr>
          <p:cNvPicPr>
            <a:picLocks noChangeAspect="1"/>
          </p:cNvPicPr>
          <p:nvPr/>
        </p:nvPicPr>
        <p:blipFill>
          <a:blip r:embed="rId8">
            <a:extLst>
              <a:ext uri="{96DAC541-7B7A-43D3-8B79-37D633B846F1}">
                <asvg:svgBlip xmlns:asvg="http://schemas.microsoft.com/office/drawing/2016/SVG/main" r:embed="rId9"/>
              </a:ext>
            </a:extLst>
          </a:blip>
          <a:srcRect l="8887" r="5944"/>
          <a:stretch/>
        </p:blipFill>
        <p:spPr>
          <a:xfrm>
            <a:off x="7749495" y="3440590"/>
            <a:ext cx="3517900" cy="3097891"/>
          </a:xfrm>
          <a:prstGeom prst="rect">
            <a:avLst/>
          </a:prstGeom>
        </p:spPr>
      </p:pic>
    </p:spTree>
    <p:extLst>
      <p:ext uri="{BB962C8B-B14F-4D97-AF65-F5344CB8AC3E}">
        <p14:creationId xmlns:p14="http://schemas.microsoft.com/office/powerpoint/2010/main" val="589127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Uncontrolled Mass Per Year (UMPY)</a:t>
            </a:r>
          </a:p>
        </p:txBody>
      </p:sp>
      <p:sp>
        <p:nvSpPr>
          <p:cNvPr id="10" name="Text Placeholder 9"/>
          <p:cNvSpPr>
            <a:spLocks noGrp="1"/>
          </p:cNvSpPr>
          <p:nvPr>
            <p:ph type="body" sz="quarter" idx="16"/>
          </p:nvPr>
        </p:nvSpPr>
        <p:spPr>
          <a:prstGeom prst="rect">
            <a:avLst/>
          </a:prstGeom>
        </p:spPr>
        <p:txBody>
          <a:bodyPr/>
          <a:lstStyle/>
          <a:p>
            <a:pPr lvl="0"/>
            <a:r>
              <a:rPr lang="en-US"/>
              <a:t>Parameter Selection</a:t>
            </a:r>
          </a:p>
        </p:txBody>
      </p:sp>
      <p:sp>
        <p:nvSpPr>
          <p:cNvPr id="9" name="Content Placeholder 8"/>
          <p:cNvSpPr>
            <a:spLocks noGrp="1"/>
          </p:cNvSpPr>
          <p:nvPr>
            <p:ph sz="quarter" idx="15"/>
          </p:nvPr>
        </p:nvSpPr>
        <p:spPr>
          <a:xfrm>
            <a:off x="334533" y="1137725"/>
            <a:ext cx="5287334" cy="5382345"/>
          </a:xfrm>
        </p:spPr>
        <p:txBody>
          <a:bodyPr/>
          <a:lstStyle/>
          <a:p>
            <a:pPr>
              <a:spcBef>
                <a:spcPts val="600"/>
              </a:spcBef>
              <a:spcAft>
                <a:spcPts val="600"/>
              </a:spcAft>
            </a:pPr>
            <a:r>
              <a:rPr lang="en-US"/>
              <a:t>Altitude and lifetime have some unaccounted effect on total object count</a:t>
            </a:r>
          </a:p>
          <a:p>
            <a:pPr marL="7937" indent="0">
              <a:spcBef>
                <a:spcPts val="600"/>
              </a:spcBef>
              <a:spcAft>
                <a:spcPts val="600"/>
              </a:spcAft>
              <a:buNone/>
            </a:pPr>
            <a:endParaRPr lang="en-US"/>
          </a:p>
          <a:p>
            <a:pPr>
              <a:spcBef>
                <a:spcPts val="600"/>
              </a:spcBef>
              <a:spcAft>
                <a:spcPts val="600"/>
              </a:spcAft>
            </a:pPr>
            <a:r>
              <a:rPr lang="en-US"/>
              <a:t>UPPY formulation over-emphasizing contribution of objects in low-LEO relative to objects in high-LEO</a:t>
            </a:r>
          </a:p>
          <a:p>
            <a:pPr>
              <a:spcBef>
                <a:spcPts val="600"/>
              </a:spcBef>
              <a:spcAft>
                <a:spcPts val="600"/>
              </a:spcAft>
            </a:pPr>
            <a:endParaRPr lang="en-US"/>
          </a:p>
          <a:p>
            <a:pPr>
              <a:spcBef>
                <a:spcPts val="600"/>
              </a:spcBef>
              <a:spcAft>
                <a:spcPts val="600"/>
              </a:spcAft>
            </a:pPr>
            <a:r>
              <a:rPr lang="en-US"/>
              <a:t>New UPPLY formulation accounts for this effect through object lifetime</a:t>
            </a:r>
          </a:p>
        </p:txBody>
      </p:sp>
      <p:pic>
        <p:nvPicPr>
          <p:cNvPr id="3" name="Graphic 2">
            <a:extLst>
              <a:ext uri="{FF2B5EF4-FFF2-40B4-BE49-F238E27FC236}">
                <a16:creationId xmlns:a16="http://schemas.microsoft.com/office/drawing/2014/main" id="{7DA21623-E9C8-7054-D5C7-E2D5C8E3A3E8}"/>
              </a:ext>
            </a:extLst>
          </p:cNvPr>
          <p:cNvPicPr>
            <a:picLocks noChangeAspect="1"/>
          </p:cNvPicPr>
          <p:nvPr/>
        </p:nvPicPr>
        <p:blipFill>
          <a:blip r:embed="rId3">
            <a:extLst>
              <a:ext uri="{96DAC541-7B7A-43D3-8B79-37D633B846F1}">
                <asvg:svgBlip xmlns:asvg="http://schemas.microsoft.com/office/drawing/2016/SVG/main" r:embed="rId4"/>
              </a:ext>
            </a:extLst>
          </a:blip>
          <a:srcRect r="7100"/>
          <a:stretch/>
        </p:blipFill>
        <p:spPr bwMode="auto">
          <a:xfrm>
            <a:off x="6096000" y="982033"/>
            <a:ext cx="5625394" cy="529082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390C334-56A3-10C1-93EA-DE3E1EBB03C2}"/>
                  </a:ext>
                </a:extLst>
              </p:cNvPr>
              <p:cNvSpPr txBox="1"/>
              <p:nvPr/>
            </p:nvSpPr>
            <p:spPr>
              <a:xfrm>
                <a:off x="1456630" y="4742548"/>
                <a:ext cx="3265481" cy="1367939"/>
              </a:xfrm>
              <a:prstGeom prst="rect">
                <a:avLst/>
              </a:prstGeom>
              <a:solidFill>
                <a:schemeClr val="bg2">
                  <a:lumMod val="40000"/>
                  <a:lumOff val="60000"/>
                  <a:alpha val="20000"/>
                </a:schemeClr>
              </a:solidFill>
              <a:ln w="19050">
                <a:solidFill>
                  <a:schemeClr val="bg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𝑼𝑷𝑷𝑳𝒀</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nary>
                        <m:naryPr>
                          <m:chr m:val="∑"/>
                          <m:limLoc m:val="undOv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𝒇𝒂𝒊𝒍</m:t>
                              </m:r>
                            </m:sub>
                          </m:sSub>
                        </m:sup>
                        <m:e>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𝑷</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𝒍𝒊𝒇𝒆</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e>
                      </m:nary>
                    </m:oMath>
                  </m:oMathPara>
                </a14:m>
                <a:endParaRPr kumimoji="0" lang="en-US" sz="16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𝒍𝒊𝒇𝒆</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oMath>
                </a14:m>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object lifetime (years)</a:t>
                </a:r>
              </a:p>
            </p:txBody>
          </p:sp>
        </mc:Choice>
        <mc:Fallback xmlns="">
          <p:sp>
            <p:nvSpPr>
              <p:cNvPr id="7" name="TextBox 6">
                <a:extLst>
                  <a:ext uri="{FF2B5EF4-FFF2-40B4-BE49-F238E27FC236}">
                    <a16:creationId xmlns:a16="http://schemas.microsoft.com/office/drawing/2014/main" id="{A390C334-56A3-10C1-93EA-DE3E1EBB03C2}"/>
                  </a:ext>
                </a:extLst>
              </p:cNvPr>
              <p:cNvSpPr txBox="1">
                <a:spLocks noRot="1" noChangeAspect="1" noMove="1" noResize="1" noEditPoints="1" noAdjustHandles="1" noChangeArrowheads="1" noChangeShapeType="1" noTextEdit="1"/>
              </p:cNvSpPr>
              <p:nvPr/>
            </p:nvSpPr>
            <p:spPr>
              <a:xfrm>
                <a:off x="1456630" y="4742548"/>
                <a:ext cx="3265481" cy="1367939"/>
              </a:xfrm>
              <a:prstGeom prst="rect">
                <a:avLst/>
              </a:prstGeom>
              <a:blipFill>
                <a:blip r:embed="rId5"/>
                <a:stretch>
                  <a:fillRect b="-3084"/>
                </a:stretch>
              </a:blipFill>
              <a:ln w="19050">
                <a:solidFill>
                  <a:schemeClr val="bg2">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46322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Uncontrolled Mass Per Year (UMPY) </a:t>
            </a:r>
          </a:p>
        </p:txBody>
      </p:sp>
      <p:sp>
        <p:nvSpPr>
          <p:cNvPr id="10" name="Text Placeholder 9"/>
          <p:cNvSpPr>
            <a:spLocks noGrp="1"/>
          </p:cNvSpPr>
          <p:nvPr>
            <p:ph type="body" sz="quarter" idx="16"/>
          </p:nvPr>
        </p:nvSpPr>
        <p:spPr>
          <a:prstGeom prst="rect">
            <a:avLst/>
          </a:prstGeom>
        </p:spPr>
        <p:txBody>
          <a:bodyPr/>
          <a:lstStyle/>
          <a:p>
            <a:pPr lvl="0"/>
            <a:r>
              <a:rPr lang="en-US"/>
              <a:t>Parameter Selection</a:t>
            </a:r>
          </a:p>
        </p:txBody>
      </p:sp>
      <p:sp>
        <p:nvSpPr>
          <p:cNvPr id="9" name="Content Placeholder 8"/>
          <p:cNvSpPr>
            <a:spLocks noGrp="1"/>
          </p:cNvSpPr>
          <p:nvPr>
            <p:ph sz="quarter" idx="15"/>
          </p:nvPr>
        </p:nvSpPr>
        <p:spPr>
          <a:xfrm>
            <a:off x="334534" y="1203265"/>
            <a:ext cx="11393640" cy="1621647"/>
          </a:xfrm>
        </p:spPr>
        <p:txBody>
          <a:bodyPr/>
          <a:lstStyle/>
          <a:p>
            <a:pPr>
              <a:spcBef>
                <a:spcPts val="600"/>
              </a:spcBef>
              <a:spcAft>
                <a:spcPts val="600"/>
              </a:spcAft>
            </a:pPr>
            <a:r>
              <a:rPr lang="en-US"/>
              <a:t>Accounting for object lifetime drastically improves correlations</a:t>
            </a:r>
          </a:p>
          <a:p>
            <a:pPr>
              <a:spcBef>
                <a:spcPts val="600"/>
              </a:spcBef>
              <a:spcAft>
                <a:spcPts val="600"/>
              </a:spcAft>
            </a:pPr>
            <a:r>
              <a:rPr lang="en-US"/>
              <a:t>Correlations strongest when using the mass parameter</a:t>
            </a:r>
          </a:p>
          <a:p>
            <a:pPr>
              <a:spcBef>
                <a:spcPts val="600"/>
              </a:spcBef>
              <a:spcAft>
                <a:spcPts val="600"/>
              </a:spcAft>
            </a:pPr>
            <a:r>
              <a:rPr lang="en-US"/>
              <a:t>Similar results seen when examining collision count trends</a:t>
            </a:r>
          </a:p>
        </p:txBody>
      </p:sp>
      <p:pic>
        <p:nvPicPr>
          <p:cNvPr id="5" name="Graphic 4">
            <a:extLst>
              <a:ext uri="{FF2B5EF4-FFF2-40B4-BE49-F238E27FC236}">
                <a16:creationId xmlns:a16="http://schemas.microsoft.com/office/drawing/2014/main" id="{5A0780E0-94AC-172D-7FBB-393783CE19B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405" t="677" r="10046" b="-677"/>
          <a:stretch/>
        </p:blipFill>
        <p:spPr bwMode="auto">
          <a:xfrm>
            <a:off x="383053" y="2667000"/>
            <a:ext cx="3969836" cy="3916817"/>
          </a:xfrm>
          <a:prstGeom prst="rect">
            <a:avLst/>
          </a:prstGeom>
          <a:extLst>
            <a:ext uri="{53640926-AAD7-44D8-BBD7-CCE9431645EC}">
              <a14:shadowObscured xmlns:a14="http://schemas.microsoft.com/office/drawing/2010/main"/>
            </a:ext>
          </a:extLst>
        </p:spPr>
      </p:pic>
      <p:pic>
        <p:nvPicPr>
          <p:cNvPr id="7" name="Graphic 6">
            <a:extLst>
              <a:ext uri="{FF2B5EF4-FFF2-40B4-BE49-F238E27FC236}">
                <a16:creationId xmlns:a16="http://schemas.microsoft.com/office/drawing/2014/main" id="{1FCEBA59-10E8-6B13-2DE8-CAC04B655CD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8818" t="1218" r="9768" b="244"/>
          <a:stretch/>
        </p:blipFill>
        <p:spPr bwMode="auto">
          <a:xfrm>
            <a:off x="4666696" y="2706824"/>
            <a:ext cx="3192305" cy="3832936"/>
          </a:xfrm>
          <a:prstGeom prst="rect">
            <a:avLst/>
          </a:prstGeom>
          <a:ln>
            <a:noFill/>
          </a:ln>
          <a:extLst>
            <a:ext uri="{53640926-AAD7-44D8-BBD7-CCE9431645EC}">
              <a14:shadowObscured xmlns:a14="http://schemas.microsoft.com/office/drawing/2010/main"/>
            </a:ext>
          </a:extLst>
        </p:spPr>
      </p:pic>
      <p:pic>
        <p:nvPicPr>
          <p:cNvPr id="8" name="Graphic 7">
            <a:extLst>
              <a:ext uri="{FF2B5EF4-FFF2-40B4-BE49-F238E27FC236}">
                <a16:creationId xmlns:a16="http://schemas.microsoft.com/office/drawing/2014/main" id="{73A243CD-AC0B-AD22-6B83-6ACFC1DBBD7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9028" r="8670"/>
          <a:stretch/>
        </p:blipFill>
        <p:spPr bwMode="auto">
          <a:xfrm>
            <a:off x="8172808" y="2618951"/>
            <a:ext cx="3281040" cy="3964866"/>
          </a:xfrm>
          <a:prstGeom prst="rect">
            <a:avLst/>
          </a:prstGeom>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C9C0F9B-2AD4-FAB8-EE55-AA00DC9E7DC3}"/>
                  </a:ext>
                </a:extLst>
              </p:cNvPr>
              <p:cNvSpPr txBox="1"/>
              <p:nvPr/>
            </p:nvSpPr>
            <p:spPr>
              <a:xfrm>
                <a:off x="7676985" y="1122006"/>
                <a:ext cx="3265481" cy="1367939"/>
              </a:xfrm>
              <a:prstGeom prst="rect">
                <a:avLst/>
              </a:prstGeom>
              <a:solidFill>
                <a:schemeClr val="bg2">
                  <a:lumMod val="40000"/>
                  <a:lumOff val="60000"/>
                  <a:alpha val="20000"/>
                </a:schemeClr>
              </a:solidFill>
              <a:ln w="19050">
                <a:solidFill>
                  <a:schemeClr val="bg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𝑼𝑷𝑷𝑳𝒀</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nary>
                        <m:naryPr>
                          <m:chr m:val="∑"/>
                          <m:limLoc m:val="undOv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𝒇𝒂𝒊𝒍</m:t>
                              </m:r>
                            </m:sub>
                          </m:sSub>
                        </m:sup>
                        <m:e>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𝑷</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𝒍𝒊𝒇𝒆</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num>
                            <m:den>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e>
                      </m:nary>
                    </m:oMath>
                  </m:oMathPara>
                </a14:m>
                <a:endParaRPr kumimoji="0" lang="en-US" sz="16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14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𝒍𝒊𝒇𝒆</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oMath>
                </a14:m>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object lifetime (years)</a:t>
                </a:r>
              </a:p>
            </p:txBody>
          </p:sp>
        </mc:Choice>
        <mc:Fallback xmlns="">
          <p:sp>
            <p:nvSpPr>
              <p:cNvPr id="11" name="TextBox 10">
                <a:extLst>
                  <a:ext uri="{FF2B5EF4-FFF2-40B4-BE49-F238E27FC236}">
                    <a16:creationId xmlns:a16="http://schemas.microsoft.com/office/drawing/2014/main" id="{9C9C0F9B-2AD4-FAB8-EE55-AA00DC9E7DC3}"/>
                  </a:ext>
                </a:extLst>
              </p:cNvPr>
              <p:cNvSpPr txBox="1">
                <a:spLocks noRot="1" noChangeAspect="1" noMove="1" noResize="1" noEditPoints="1" noAdjustHandles="1" noChangeArrowheads="1" noChangeShapeType="1" noTextEdit="1"/>
              </p:cNvSpPr>
              <p:nvPr/>
            </p:nvSpPr>
            <p:spPr>
              <a:xfrm>
                <a:off x="7676985" y="1122006"/>
                <a:ext cx="3265481" cy="1367939"/>
              </a:xfrm>
              <a:prstGeom prst="rect">
                <a:avLst/>
              </a:prstGeom>
              <a:blipFill>
                <a:blip r:embed="rId9"/>
                <a:stretch>
                  <a:fillRect b="-3524"/>
                </a:stretch>
              </a:blipFill>
              <a:ln w="19050">
                <a:solidFill>
                  <a:schemeClr val="bg2">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550445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Uncontrolled Mass Per Year (UMPY) </a:t>
            </a:r>
          </a:p>
        </p:txBody>
      </p:sp>
      <p:sp>
        <p:nvSpPr>
          <p:cNvPr id="10" name="Text Placeholder 9"/>
          <p:cNvSpPr>
            <a:spLocks noGrp="1"/>
          </p:cNvSpPr>
          <p:nvPr>
            <p:ph type="body" sz="quarter" idx="16"/>
          </p:nvPr>
        </p:nvSpPr>
        <p:spPr>
          <a:prstGeom prst="rect">
            <a:avLst/>
          </a:prstGeom>
        </p:spPr>
        <p:txBody>
          <a:bodyPr/>
          <a:lstStyle/>
          <a:p>
            <a:pPr lvl="0"/>
            <a:r>
              <a:rPr lang="en-US"/>
              <a:t>Lifetime vs Altitude</a:t>
            </a:r>
          </a:p>
        </p:txBody>
      </p:sp>
      <p:pic>
        <p:nvPicPr>
          <p:cNvPr id="5" name="Graphic 4">
            <a:extLst>
              <a:ext uri="{FF2B5EF4-FFF2-40B4-BE49-F238E27FC236}">
                <a16:creationId xmlns:a16="http://schemas.microsoft.com/office/drawing/2014/main" id="{5A0780E0-94AC-172D-7FBB-393783CE19B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362" r="8708"/>
          <a:stretch/>
        </p:blipFill>
        <p:spPr bwMode="auto">
          <a:xfrm>
            <a:off x="412687" y="2728813"/>
            <a:ext cx="3840246" cy="3788958"/>
          </a:xfrm>
          <a:prstGeom prst="rect">
            <a:avLst/>
          </a:prstGeom>
          <a:extLst>
            <a:ext uri="{53640926-AAD7-44D8-BBD7-CCE9431645EC}">
              <a14:shadowObscured xmlns:a14="http://schemas.microsoft.com/office/drawing/2010/main"/>
            </a:ext>
          </a:extLst>
        </p:spPr>
      </p:pic>
      <p:pic>
        <p:nvPicPr>
          <p:cNvPr id="7" name="Graphic 6">
            <a:extLst>
              <a:ext uri="{FF2B5EF4-FFF2-40B4-BE49-F238E27FC236}">
                <a16:creationId xmlns:a16="http://schemas.microsoft.com/office/drawing/2014/main" id="{1FCEBA59-10E8-6B13-2DE8-CAC04B655CD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9611" r="7895"/>
          <a:stretch/>
        </p:blipFill>
        <p:spPr bwMode="auto">
          <a:xfrm>
            <a:off x="4666696" y="2706824"/>
            <a:ext cx="3192305" cy="3832936"/>
          </a:xfrm>
          <a:prstGeom prst="rect">
            <a:avLst/>
          </a:prstGeom>
          <a:ln>
            <a:noFill/>
          </a:ln>
          <a:extLst>
            <a:ext uri="{53640926-AAD7-44D8-BBD7-CCE9431645EC}">
              <a14:shadowObscured xmlns:a14="http://schemas.microsoft.com/office/drawing/2010/main"/>
            </a:ext>
          </a:extLst>
        </p:spPr>
      </p:pic>
      <p:pic>
        <p:nvPicPr>
          <p:cNvPr id="8" name="Graphic 7">
            <a:extLst>
              <a:ext uri="{FF2B5EF4-FFF2-40B4-BE49-F238E27FC236}">
                <a16:creationId xmlns:a16="http://schemas.microsoft.com/office/drawing/2014/main" id="{73A243CD-AC0B-AD22-6B83-6ACFC1DBBD7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0456" r="7238"/>
          <a:stretch/>
        </p:blipFill>
        <p:spPr bwMode="auto">
          <a:xfrm>
            <a:off x="8388881" y="2626468"/>
            <a:ext cx="3278123" cy="3961341"/>
          </a:xfrm>
          <a:prstGeom prst="rect">
            <a:avLst/>
          </a:prstGeom>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F67D49-3347-E87D-B04C-3D13F6CEC3C5}"/>
                  </a:ext>
                </a:extLst>
              </p:cNvPr>
              <p:cNvSpPr txBox="1"/>
              <p:nvPr/>
            </p:nvSpPr>
            <p:spPr>
              <a:xfrm>
                <a:off x="4666696" y="1195349"/>
                <a:ext cx="2931443" cy="1597104"/>
              </a:xfrm>
              <a:prstGeom prst="rect">
                <a:avLst/>
              </a:prstGeom>
              <a:solidFill>
                <a:srgbClr val="FE6100">
                  <a:alpha val="25000"/>
                </a:srgbClr>
              </a:solidFill>
              <a:ln w="19050">
                <a:solidFill>
                  <a:srgbClr val="FE61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𝑼𝑴𝑷𝑨𝒀</m:t>
                      </m:r>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f>
                        <m:f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nary>
                        <m:naryPr>
                          <m:chr m:val="∑"/>
                          <m:limLoc m:val="undOv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𝒇𝒂𝒊𝒍</m:t>
                              </m:r>
                            </m:sub>
                          </m:sSub>
                        </m:sup>
                        <m:e>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𝒎</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𝑨</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e>
                      </m:nary>
                    </m:oMath>
                  </m:oMathPara>
                </a14:m>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𝑨</m:t>
                          </m:r>
                        </m:e>
                        <m:sub>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𝒊</m:t>
                          </m:r>
                        </m:sub>
                      </m:sSub>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eqArr>
                            <m:eqArrPr>
                              <m:ctrlP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eqArrPr>
                            <m:e>
                              <m:sSup>
                                <m:sSupPr>
                                  <m:ctrlP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d>
                                    <m:dPr>
                                      <m:ctrlP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f>
                                        <m:fPr>
                                          <m:ctrlP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𝒂𝒍𝒕</m:t>
                                              </m:r>
                                            </m:e>
                                            <m:sub>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𝒊</m:t>
                                              </m:r>
                                            </m:sub>
                                          </m:sSub>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𝟑𝟒𝟎</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𝒌𝒎</m:t>
                                          </m:r>
                                        </m:num>
                                        <m:den>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𝟑𝟏𝟎</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𝒌𝒎</m:t>
                                          </m:r>
                                        </m:den>
                                      </m:f>
                                    </m:e>
                                  </m:d>
                                </m:e>
                                <m:sup>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𝟐</m:t>
                                  </m:r>
                                </m:sup>
                              </m:sSup>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𝟑𝟒𝟎</m:t>
                              </m:r>
                              <m:r>
                                <a:rPr kumimoji="0" lang="en-US" sz="1200" b="1"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𝒌𝒎</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𝒂𝒍𝒕</m:t>
                                  </m:r>
                                </m:e>
                                <m:sub>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𝒊</m:t>
                                  </m:r>
                                </m:sub>
                              </m:sSub>
                            </m:e>
                            <m:e>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𝟏</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𝟔𝟓𝟎</m:t>
                              </m:r>
                              <m:r>
                                <a:rPr kumimoji="0" lang="en-US" sz="1200" b="1"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𝒌𝒎</m:t>
                              </m:r>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&lt;</m:t>
                              </m:r>
                              <m:sSub>
                                <m:sSubPr>
                                  <m:ctrlP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𝒂𝒍𝒕</m:t>
                                  </m:r>
                                </m:e>
                                <m:sub>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𝒊</m:t>
                                  </m:r>
                                </m:sub>
                              </m:sSub>
                            </m:e>
                          </m:eqArr>
                        </m:e>
                      </m:d>
                    </m:oMath>
                  </m:oMathPara>
                </a14:m>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mc:Choice>
        <mc:Fallback xmlns="">
          <p:sp>
            <p:nvSpPr>
              <p:cNvPr id="3" name="TextBox 2">
                <a:extLst>
                  <a:ext uri="{FF2B5EF4-FFF2-40B4-BE49-F238E27FC236}">
                    <a16:creationId xmlns:a16="http://schemas.microsoft.com/office/drawing/2014/main" id="{A0F67D49-3347-E87D-B04C-3D13F6CEC3C5}"/>
                  </a:ext>
                </a:extLst>
              </p:cNvPr>
              <p:cNvSpPr txBox="1">
                <a:spLocks noRot="1" noChangeAspect="1" noMove="1" noResize="1" noEditPoints="1" noAdjustHandles="1" noChangeArrowheads="1" noChangeShapeType="1" noTextEdit="1"/>
              </p:cNvSpPr>
              <p:nvPr/>
            </p:nvSpPr>
            <p:spPr>
              <a:xfrm>
                <a:off x="4666696" y="1195349"/>
                <a:ext cx="2931443" cy="1597104"/>
              </a:xfrm>
              <a:prstGeom prst="rect">
                <a:avLst/>
              </a:prstGeom>
              <a:blipFill>
                <a:blip r:embed="rId9"/>
                <a:stretch>
                  <a:fillRect/>
                </a:stretch>
              </a:blipFill>
              <a:ln w="19050">
                <a:solidFill>
                  <a:srgbClr val="FE61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DB40549-71F3-8AD6-338C-4A57594CD120}"/>
                  </a:ext>
                </a:extLst>
              </p:cNvPr>
              <p:cNvSpPr txBox="1"/>
              <p:nvPr/>
            </p:nvSpPr>
            <p:spPr>
              <a:xfrm>
                <a:off x="8531301" y="1346107"/>
                <a:ext cx="2684185" cy="1297919"/>
              </a:xfrm>
              <a:prstGeom prst="rect">
                <a:avLst/>
              </a:prstGeom>
              <a:solidFill>
                <a:srgbClr val="FFB000">
                  <a:alpha val="25000"/>
                </a:srgbClr>
              </a:solidFill>
              <a:ln w="19050">
                <a:solidFill>
                  <a:srgbClr val="FFB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𝑷𝑼𝑴𝑷𝒀</m:t>
                      </m:r>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nary>
                        <m:naryPr>
                          <m:chr m:val="∑"/>
                          <m:limLoc m:val="undOv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𝒇𝒂𝒊𝒍</m:t>
                              </m:r>
                            </m:sub>
                          </m:sSub>
                        </m:sup>
                        <m:e>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𝒎</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e>
                      </m:nary>
                    </m:oMath>
                  </m:oMathPara>
                </a14:m>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2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2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𝒇𝒂𝒊𝒍</m:t>
                        </m:r>
                      </m:sub>
                    </m:sSub>
                  </m:oMath>
                </a14:m>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number of  undisposed objects above 650 km</a:t>
                </a: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p:txBody>
          </p:sp>
        </mc:Choice>
        <mc:Fallback xmlns="">
          <p:sp>
            <p:nvSpPr>
              <p:cNvPr id="6" name="TextBox 5">
                <a:extLst>
                  <a:ext uri="{FF2B5EF4-FFF2-40B4-BE49-F238E27FC236}">
                    <a16:creationId xmlns:a16="http://schemas.microsoft.com/office/drawing/2014/main" id="{4DB40549-71F3-8AD6-338C-4A57594CD120}"/>
                  </a:ext>
                </a:extLst>
              </p:cNvPr>
              <p:cNvSpPr txBox="1">
                <a:spLocks noRot="1" noChangeAspect="1" noMove="1" noResize="1" noEditPoints="1" noAdjustHandles="1" noChangeArrowheads="1" noChangeShapeType="1" noTextEdit="1"/>
              </p:cNvSpPr>
              <p:nvPr/>
            </p:nvSpPr>
            <p:spPr>
              <a:xfrm>
                <a:off x="8531301" y="1346107"/>
                <a:ext cx="2684185" cy="1297919"/>
              </a:xfrm>
              <a:prstGeom prst="rect">
                <a:avLst/>
              </a:prstGeom>
              <a:blipFill>
                <a:blip r:embed="rId10"/>
                <a:stretch>
                  <a:fillRect b="-1852"/>
                </a:stretch>
              </a:blipFill>
              <a:ln w="19050">
                <a:solidFill>
                  <a:srgbClr val="FFB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1691088-2AB3-6220-459A-22EFEE28486A}"/>
                  </a:ext>
                </a:extLst>
              </p:cNvPr>
              <p:cNvSpPr txBox="1"/>
              <p:nvPr/>
            </p:nvSpPr>
            <p:spPr>
              <a:xfrm>
                <a:off x="1318592" y="1414704"/>
                <a:ext cx="2502575" cy="1158394"/>
              </a:xfrm>
              <a:prstGeom prst="rect">
                <a:avLst/>
              </a:prstGeom>
              <a:solidFill>
                <a:srgbClr val="648FFF">
                  <a:alpha val="25000"/>
                </a:srgbClr>
              </a:solidFill>
              <a:ln w="19050">
                <a:solidFill>
                  <a:srgbClr val="648F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𝑼𝑷𝑷𝑳𝒀</m:t>
                      </m:r>
                      <m: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f>
                        <m:f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nary>
                        <m:naryPr>
                          <m:chr m:val="∑"/>
                          <m:limLoc m:val="undOv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sub>
                        <m:sup>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𝒏</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𝒇𝒂𝒊𝒍</m:t>
                              </m:r>
                            </m:sub>
                          </m:sSub>
                        </m:sup>
                        <m:e>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𝑷</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f>
                            <m:f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𝒍𝒊𝒇𝒆</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num>
                            <m:den>
                              <m:sSub>
                                <m:sSubPr>
                                  <m:ctrlP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𝒕</m:t>
                                  </m:r>
                                </m:e>
                                <m:sub>
                                  <m:r>
                                    <a:rPr kumimoji="0" lang="en-US" sz="1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𝒔𝒊𝒎</m:t>
                                  </m:r>
                                </m:sub>
                              </m:sSub>
                            </m:den>
                          </m:f>
                        </m:e>
                      </m:nary>
                    </m:oMath>
                  </m:oMathPara>
                </a14:m>
                <a:endParaRPr kumimoji="0" lang="en-US" sz="16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12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𝒍𝒊𝒇𝒆</m:t>
                        </m:r>
                      </m:e>
                      <m:sub>
                        <m:r>
                          <a:rPr kumimoji="0" lang="en-US" sz="1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sub>
                    </m:sSub>
                  </m:oMath>
                </a14:m>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object lifetime (years)</a:t>
                </a:r>
                <a:endPar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31691088-2AB3-6220-459A-22EFEE28486A}"/>
                  </a:ext>
                </a:extLst>
              </p:cNvPr>
              <p:cNvSpPr txBox="1">
                <a:spLocks noRot="1" noChangeAspect="1" noMove="1" noResize="1" noEditPoints="1" noAdjustHandles="1" noChangeArrowheads="1" noChangeShapeType="1" noTextEdit="1"/>
              </p:cNvSpPr>
              <p:nvPr/>
            </p:nvSpPr>
            <p:spPr>
              <a:xfrm>
                <a:off x="1318592" y="1414704"/>
                <a:ext cx="2502575" cy="1158394"/>
              </a:xfrm>
              <a:prstGeom prst="rect">
                <a:avLst/>
              </a:prstGeom>
              <a:blipFill>
                <a:blip r:embed="rId11"/>
                <a:stretch>
                  <a:fillRect b="-2073"/>
                </a:stretch>
              </a:blipFill>
              <a:ln w="19050">
                <a:solidFill>
                  <a:srgbClr val="648FFF"/>
                </a:solidFill>
              </a:ln>
            </p:spPr>
            <p:txBody>
              <a:bodyPr/>
              <a:lstStyle/>
              <a:p>
                <a:r>
                  <a:rPr lang="en-US">
                    <a:noFill/>
                  </a:rPr>
                  <a:t> </a:t>
                </a:r>
              </a:p>
            </p:txBody>
          </p:sp>
        </mc:Fallback>
      </mc:AlternateContent>
    </p:spTree>
    <p:extLst>
      <p:ext uri="{BB962C8B-B14F-4D97-AF65-F5344CB8AC3E}">
        <p14:creationId xmlns:p14="http://schemas.microsoft.com/office/powerpoint/2010/main" val="1889873380"/>
      </p:ext>
    </p:extLst>
  </p:cSld>
  <p:clrMapOvr>
    <a:masterClrMapping/>
  </p:clrMapOvr>
</p:sld>
</file>

<file path=ppt/theme/theme1.xml><?xml version="1.0" encoding="utf-8"?>
<a:theme xmlns:a="http://schemas.openxmlformats.org/drawingml/2006/main" name="2_Corporate Template_Standard Layout">
  <a:themeElements>
    <a:clrScheme name="Aerospace 26">
      <a:dk1>
        <a:srgbClr val="000000"/>
      </a:dk1>
      <a:lt1>
        <a:srgbClr val="FFFFFF"/>
      </a:lt1>
      <a:dk2>
        <a:srgbClr val="626669"/>
      </a:dk2>
      <a:lt2>
        <a:srgbClr val="BABCBC"/>
      </a:lt2>
      <a:accent1>
        <a:srgbClr val="2B50A3"/>
      </a:accent1>
      <a:accent2>
        <a:srgbClr val="48A1E1"/>
      </a:accent2>
      <a:accent3>
        <a:srgbClr val="626669"/>
      </a:accent3>
      <a:accent4>
        <a:srgbClr val="7B2E91"/>
      </a:accent4>
      <a:accent5>
        <a:srgbClr val="62B250"/>
      </a:accent5>
      <a:accent6>
        <a:srgbClr val="F47F20"/>
      </a:accent6>
      <a:hlink>
        <a:srgbClr val="2B50A3"/>
      </a:hlink>
      <a:folHlink>
        <a:srgbClr val="48A1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6 Aerospace Template_MASTER" id="{D2EF0B2C-AE4F-5742-885E-18279B7C9B32}" vid="{D219087D-8718-C643-8EF0-4CBFFE6A0E27}"/>
    </a:ext>
  </a:extLst>
</a:theme>
</file>

<file path=ppt/theme/theme2.xml><?xml version="1.0" encoding="utf-8"?>
<a:theme xmlns:a="http://schemas.openxmlformats.org/drawingml/2006/main" name="1_Corporate Template_Standard Title">
  <a:themeElements>
    <a:clrScheme name="Aerospace 26">
      <a:dk1>
        <a:srgbClr val="000000"/>
      </a:dk1>
      <a:lt1>
        <a:srgbClr val="FFFFFF"/>
      </a:lt1>
      <a:dk2>
        <a:srgbClr val="626669"/>
      </a:dk2>
      <a:lt2>
        <a:srgbClr val="BABCBC"/>
      </a:lt2>
      <a:accent1>
        <a:srgbClr val="2B50A3"/>
      </a:accent1>
      <a:accent2>
        <a:srgbClr val="48A1E1"/>
      </a:accent2>
      <a:accent3>
        <a:srgbClr val="626669"/>
      </a:accent3>
      <a:accent4>
        <a:srgbClr val="7B2E91"/>
      </a:accent4>
      <a:accent5>
        <a:srgbClr val="62B250"/>
      </a:accent5>
      <a:accent6>
        <a:srgbClr val="F47F20"/>
      </a:accent6>
      <a:hlink>
        <a:srgbClr val="2B50A3"/>
      </a:hlink>
      <a:folHlink>
        <a:srgbClr val="48A1E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6 Aerospace Template_MASTER" id="{D2EF0B2C-AE4F-5742-885E-18279B7C9B32}" vid="{6851B694-D3BE-7549-B693-0B3C5616949C}"/>
    </a:ext>
  </a:extLst>
</a:theme>
</file>

<file path=ppt/theme/theme3.xml><?xml version="1.0" encoding="utf-8"?>
<a:theme xmlns:a="http://schemas.openxmlformats.org/drawingml/2006/main" name="4_Corporate Template_Standard Layout–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6 Aerospace Template_MASTER" id="{D2EF0B2C-AE4F-5742-885E-18279B7C9B32}" vid="{C5A6130B-2593-F245-9741-675F30944081}"/>
    </a:ext>
  </a:extLst>
</a:theme>
</file>

<file path=ppt/theme/theme4.xml><?xml version="1.0" encoding="utf-8"?>
<a:theme xmlns:a="http://schemas.openxmlformats.org/drawingml/2006/main" name="3_Corporate Template_Standard Title–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6 Aerospace Template_MASTER" id="{D2EF0B2C-AE4F-5742-885E-18279B7C9B32}" vid="{8AF3D632-0381-2247-A3BA-9C6A06FDAE80}"/>
    </a:ext>
  </a:extLst>
</a:theme>
</file>

<file path=ppt/theme/theme5.xml><?xml version="1.0" encoding="utf-8"?>
<a:theme xmlns:a="http://schemas.openxmlformats.org/drawingml/2006/main" name="3_Corporate Template_Standard Layout">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 Aerospace Template_MASTER.pptx" id="{745D65F7-2FF2-4A15-B002-8DBDEE34637E}" vid="{B81B8A51-B303-4A90-B9E1-D78C0C7709FD}"/>
    </a:ext>
  </a:extLst>
</a:theme>
</file>

<file path=ppt/theme/theme6.xml><?xml version="1.0" encoding="utf-8"?>
<a:theme xmlns:a="http://schemas.openxmlformats.org/drawingml/2006/main" name="4_Corporate Template_Standard Layout">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3C0D05E-C496-441D-A1CB-1D0D10336F06}" vid="{997DEEF8-E2CE-4479-BC63-116A67C430A2}"/>
    </a:ext>
  </a:extLst>
</a:theme>
</file>

<file path=ppt/theme/theme7.xml><?xml version="1.0" encoding="utf-8"?>
<a:theme xmlns:a="http://schemas.openxmlformats.org/drawingml/2006/main" name="5_Corporate Template_Standard Layout">
  <a:themeElements>
    <a:clrScheme name="Custom">
      <a:dk1>
        <a:srgbClr val="000000"/>
      </a:dk1>
      <a:lt1>
        <a:srgbClr val="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B0B8FE0E-2B50-B349-8BAE-13AAA138769A}" vid="{F9E615DC-778B-8044-820C-15A3C220D10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2D2DE43D8FF8428F0312C7C994E083" ma:contentTypeVersion="14" ma:contentTypeDescription="Create a new document." ma:contentTypeScope="" ma:versionID="8d92725fb7f9851dfc96dc2c5d9d432b">
  <xsd:schema xmlns:xsd="http://www.w3.org/2001/XMLSchema" xmlns:xs="http://www.w3.org/2001/XMLSchema" xmlns:p="http://schemas.microsoft.com/office/2006/metadata/properties" xmlns:ns2="d1d391de-a90f-43f8-b45a-3154a05fcbb1" xmlns:ns3="f3e3703c-05c9-464f-8cda-d409bfa5ff0a" targetNamespace="http://schemas.microsoft.com/office/2006/metadata/properties" ma:root="true" ma:fieldsID="accc93cb501808474b47578bd084159e" ns2:_="" ns3:_="">
    <xsd:import namespace="d1d391de-a90f-43f8-b45a-3154a05fcbb1"/>
    <xsd:import namespace="f3e3703c-05c9-464f-8cda-d409bfa5ff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d391de-a90f-43f8-b45a-3154a05fcb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cafb212-bf30-4c1c-b910-2fbed67792c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e3703c-05c9-464f-8cda-d409bfa5ff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89d2966-1273-408f-9a41-fbdc40d9f480}" ma:internalName="TaxCatchAll" ma:showField="CatchAllData" ma:web="f3e3703c-05c9-464f-8cda-d409bfa5ff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d391de-a90f-43f8-b45a-3154a05fcbb1">
      <Terms xmlns="http://schemas.microsoft.com/office/infopath/2007/PartnerControls"/>
    </lcf76f155ced4ddcb4097134ff3c332f>
    <TaxCatchAll xmlns="f3e3703c-05c9-464f-8cda-d409bfa5ff0a" xsi:nil="true"/>
  </documentManagement>
</p:properties>
</file>

<file path=customXml/itemProps1.xml><?xml version="1.0" encoding="utf-8"?>
<ds:datastoreItem xmlns:ds="http://schemas.openxmlformats.org/officeDocument/2006/customXml" ds:itemID="{FBDDEEB6-748D-4279-9F1A-5A83B4EA46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d391de-a90f-43f8-b45a-3154a05fcbb1"/>
    <ds:schemaRef ds:uri="f3e3703c-05c9-464f-8cda-d409bfa5ff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487658-92F7-4622-9523-B0C063FA8C47}">
  <ds:schemaRefs>
    <ds:schemaRef ds:uri="http://schemas.microsoft.com/sharepoint/v3/contenttype/forms"/>
  </ds:schemaRefs>
</ds:datastoreItem>
</file>

<file path=customXml/itemProps3.xml><?xml version="1.0" encoding="utf-8"?>
<ds:datastoreItem xmlns:ds="http://schemas.openxmlformats.org/officeDocument/2006/customXml" ds:itemID="{8DCB745C-0742-46F2-9A5F-3E6C50D1C3EB}">
  <ds:schemaRefs>
    <ds:schemaRef ds:uri="http://schemas.microsoft.com/office/infopath/2007/PartnerControls"/>
    <ds:schemaRef ds:uri="http://purl.org/dc/dcmitype/"/>
    <ds:schemaRef ds:uri="http://schemas.microsoft.com/office/2006/metadata/properties"/>
    <ds:schemaRef ds:uri="http://purl.org/dc/terms/"/>
    <ds:schemaRef ds:uri="http://schemas.microsoft.com/office/2006/documentManagement/types"/>
    <ds:schemaRef ds:uri="http://www.w3.org/XML/1998/namespace"/>
    <ds:schemaRef ds:uri="a59c7fe4-54b0-4959-a0d4-9bb6130ce662"/>
    <ds:schemaRef ds:uri="http://purl.org/dc/elements/1.1/"/>
    <ds:schemaRef ds:uri="http://schemas.openxmlformats.org/package/2006/metadata/core-properties"/>
    <ds:schemaRef ds:uri="2756d4e0-dea4-419c-aff2-175acbdeadb2"/>
    <ds:schemaRef ds:uri="d1d391de-a90f-43f8-b45a-3154a05fcbb1"/>
    <ds:schemaRef ds:uri="f3e3703c-05c9-464f-8cda-d409bfa5ff0a"/>
  </ds:schemaRefs>
</ds:datastoreItem>
</file>

<file path=docProps/app.xml><?xml version="1.0" encoding="utf-8"?>
<Properties xmlns="http://schemas.openxmlformats.org/officeDocument/2006/extended-properties" xmlns:vt="http://schemas.openxmlformats.org/officeDocument/2006/docPropsVTypes">
  <Template>2026_Aerospace_Template_MASTER</Template>
  <TotalTime>275</TotalTime>
  <Words>9064</Words>
  <Application>Microsoft Office PowerPoint</Application>
  <PresentationFormat>Widescreen</PresentationFormat>
  <Paragraphs>3273</Paragraphs>
  <Slides>40</Slides>
  <Notes>18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40</vt:i4>
      </vt:variant>
    </vt:vector>
  </HeadingPairs>
  <TitlesOfParts>
    <vt:vector size="53" baseType="lpstr">
      <vt:lpstr>Arial</vt:lpstr>
      <vt:lpstr>Calibri</vt:lpstr>
      <vt:lpstr>Cambria Math</vt:lpstr>
      <vt:lpstr>Consolas</vt:lpstr>
      <vt:lpstr>Times New Roman</vt:lpstr>
      <vt:lpstr>Wingdings</vt:lpstr>
      <vt:lpstr>2_Corporate Template_Standard Layout</vt:lpstr>
      <vt:lpstr>1_Corporate Template_Standard Title</vt:lpstr>
      <vt:lpstr>4_Corporate Template_Standard Layout–Security Markings</vt:lpstr>
      <vt:lpstr>3_Corporate Template_Standard Title–Security Markings</vt:lpstr>
      <vt:lpstr>3_Corporate Template_Standard Layout</vt:lpstr>
      <vt:lpstr>4_Corporate Template_Standard Layout</vt:lpstr>
      <vt:lpstr>5_Corporate Template_Standard Layout</vt:lpstr>
      <vt:lpstr>ADEPT as an Analysis Framework for Space Environment Sustainability Indices </vt:lpstr>
      <vt:lpstr>Introduction</vt:lpstr>
      <vt:lpstr>Uncontrolled Mass Per Year (UMPY)</vt:lpstr>
      <vt:lpstr>Aerospace Debris Environment Projection Tool (ADEPT)</vt:lpstr>
      <vt:lpstr>Uncontrolled Mass Per Year (UMPY)</vt:lpstr>
      <vt:lpstr>Uncontrolled Mass Per Year (UMPY) </vt:lpstr>
      <vt:lpstr>Uncontrolled Mass Per Year (UMPY)</vt:lpstr>
      <vt:lpstr>Uncontrolled Mass Per Year (UMPY) </vt:lpstr>
      <vt:lpstr>Uncontrolled Mass Per Year (UMPY) </vt:lpstr>
      <vt:lpstr>Uncontrolled Mass Per Year (UMPY)</vt:lpstr>
      <vt:lpstr>Undisposed Mass Per Year (UMPY)</vt:lpstr>
      <vt:lpstr>Uncontrolled Mass Per Year (UMPY) </vt:lpstr>
      <vt:lpstr>“Turn the Dial” on Mitigation Methods to reduce UMPY</vt:lpstr>
      <vt:lpstr>Apply Custom Mitigations to All FCM Traffic</vt:lpstr>
      <vt:lpstr>Examining Other Environmental Indices</vt:lpstr>
      <vt:lpstr>Examining Other Environmental Indices</vt:lpstr>
      <vt:lpstr>Questions?</vt:lpstr>
      <vt:lpstr>Post-Processing and Visualization</vt:lpstr>
      <vt:lpstr>Introduction</vt:lpstr>
      <vt:lpstr>Aerospace Debris Environment Projection Tool (ADEPT) Overview</vt:lpstr>
      <vt:lpstr>Background and Previous Study Context</vt:lpstr>
      <vt:lpstr>What has changed in ~4 years?</vt:lpstr>
      <vt:lpstr>What has changed in ~4 years?</vt:lpstr>
      <vt:lpstr>What has changed in ~4 years?</vt:lpstr>
      <vt:lpstr>LLC Altitude Distribution Changes</vt:lpstr>
      <vt:lpstr>LLC Altitude Distribution Changes</vt:lpstr>
      <vt:lpstr>Updated Study LLC Shells by Altitude</vt:lpstr>
      <vt:lpstr>Updated Study LLC Shells by Altitude</vt:lpstr>
      <vt:lpstr>Scenarios</vt:lpstr>
      <vt:lpstr>Scenarios</vt:lpstr>
      <vt:lpstr>Constellations by Object Count</vt:lpstr>
      <vt:lpstr>ASEM (ADEPT Standard Environment Model)</vt:lpstr>
      <vt:lpstr>Years of Lessons Learned, New Features, Efficient Innovations, etc.</vt:lpstr>
      <vt:lpstr>Breakup and Fragmentation Generation Process</vt:lpstr>
      <vt:lpstr>Adept Simulation Post-processing Program (ASPPP)</vt:lpstr>
      <vt:lpstr>Breakup and Fragmentation Generation Process</vt:lpstr>
      <vt:lpstr>Conclusions (From IAC 2024)</vt:lpstr>
      <vt:lpstr>Conclusions (From IAC 2025)</vt:lpstr>
      <vt:lpstr>Conclusion (From 2025 ECSD)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Gregory A Henning</dc:creator>
  <cp:lastModifiedBy>Gregory A Henning</cp:lastModifiedBy>
  <cp:revision>3</cp:revision>
  <cp:lastPrinted>2019-04-16T18:41:31Z</cp:lastPrinted>
  <dcterms:created xsi:type="dcterms:W3CDTF">2026-06-02T11:07:13Z</dcterms:created>
  <dcterms:modified xsi:type="dcterms:W3CDTF">2026-06-03T04:45:11Z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cc74dfd7-9dee-4bba-b2c1-dc28c2ff7752</vt:lpwstr>
  </property>
  <property fmtid="{D5CDD505-2E9C-101B-9397-08002B2CF9AE}" pid="4" name="ContentTypeId">
    <vt:lpwstr>0x010100462D2DE43D8FF8428F0312C7C994E083</vt:lpwstr>
  </property>
</Properties>
</file>