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7" r:id="rId5"/>
    <p:sldId id="291" r:id="rId6"/>
    <p:sldId id="293" r:id="rId7"/>
    <p:sldId id="296" r:id="rId8"/>
    <p:sldId id="299" r:id="rId9"/>
    <p:sldId id="378" r:id="rId10"/>
    <p:sldId id="300" r:id="rId11"/>
    <p:sldId id="298" r:id="rId12"/>
    <p:sldId id="297" r:id="rId13"/>
    <p:sldId id="301" r:id="rId14"/>
    <p:sldId id="302" r:id="rId15"/>
    <p:sldId id="372" r:id="rId16"/>
    <p:sldId id="373" r:id="rId17"/>
    <p:sldId id="374" r:id="rId18"/>
    <p:sldId id="376" r:id="rId19"/>
    <p:sldId id="375" r:id="rId20"/>
    <p:sldId id="377" r:id="rId21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DBDB"/>
    <a:srgbClr val="D6E3BC"/>
    <a:srgbClr val="70141C"/>
    <a:srgbClr val="253D70"/>
    <a:srgbClr val="78A1D1"/>
    <a:srgbClr val="112143"/>
    <a:srgbClr val="0F2B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3C9274-4550-4D4E-995C-CAFCC2C19A01}" v="99" dt="2026-06-02T18:14:49.013"/>
    <p1510:client id="{835CEB50-DBC6-4DEC-8246-D92BEA220293}" v="99" dt="2026-06-01T17:44:01.802"/>
    <p1510:client id="{B353918B-6AB7-4AFD-8C28-FE333C75E202}" v="85" dt="2026-06-02T19:21:46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101" d="100"/>
          <a:sy n="101" d="100"/>
        </p:scale>
        <p:origin x="324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A8C77E8-EFFD-2E9C-A4C5-79FB78B75DD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D0AE5D-0837-3FC9-A9C3-812CF8CB743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AA7E9A-3D5D-41F9-B8E7-C15E65DFD6F1}" type="datetime1">
              <a:rPr lang="it-IT" smtClean="0"/>
              <a:t>02/06/2026</a:t>
            </a:fld>
            <a:endParaRPr lang="it-I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893614-FBD5-E85D-AD0C-CA807D3CC77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E1A3A5-CC3B-81CB-6A13-D881A7071F4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82157-B60D-4FFC-AA42-2388D9425E94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06256209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39CBE7-10BE-44BE-AC16-30817883A72F}" type="datetime1">
              <a:rPr lang="it-IT" smtClean="0"/>
              <a:t>02/06/2026</a:t>
            </a:fld>
            <a:endParaRPr lang="it-IT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7CBC37-3C27-4D8B-B5CD-E5DBE2F80AAA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7096787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6" name="Google Shape;86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D25C2A-44E5-ADE1-1EFA-BA361AE9D31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2B575B04-B5E0-4005-A652-DD504C393F8D}" type="datetime1">
              <a:rPr lang="it-IT" smtClean="0"/>
              <a:t>02/06/2026</a:t>
            </a:fld>
            <a:endParaRPr lang="it-IT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9B39CBE7-10BE-44BE-AC16-30817883A72F}" type="datetime1">
              <a:rPr lang="it-IT" smtClean="0"/>
              <a:t>02/06/2026</a:t>
            </a:fld>
            <a:endParaRPr lang="it-I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7CBC37-3C27-4D8B-B5CD-E5DBE2F80AAA}" type="slidenum">
              <a:rPr lang="it-IT" smtClean="0"/>
              <a:t>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415255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egnaposto data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9B39CBE7-10BE-44BE-AC16-30817883A72F}" type="datetime1">
              <a:rPr lang="it-IT" smtClean="0"/>
              <a:t>02/06/2026</a:t>
            </a:fld>
            <a:endParaRPr lang="it-IT"/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7CBC37-3C27-4D8B-B5CD-E5DBE2F80AAA}" type="slidenum">
              <a:rPr lang="it-IT" smtClean="0"/>
              <a:t>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51619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>
          <a:extLst>
            <a:ext uri="{FF2B5EF4-FFF2-40B4-BE49-F238E27FC236}">
              <a16:creationId xmlns:a16="http://schemas.microsoft.com/office/drawing/2014/main" id="{1C369482-C253-1121-5F4A-7BA3BB6F59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27:notes">
            <a:extLst>
              <a:ext uri="{FF2B5EF4-FFF2-40B4-BE49-F238E27FC236}">
                <a16:creationId xmlns:a16="http://schemas.microsoft.com/office/drawing/2014/main" id="{EF825292-6431-C496-2E34-787F1A836FC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6" name="Google Shape;86;p27:notes">
            <a:extLst>
              <a:ext uri="{FF2B5EF4-FFF2-40B4-BE49-F238E27FC236}">
                <a16:creationId xmlns:a16="http://schemas.microsoft.com/office/drawing/2014/main" id="{BBFBE146-559F-033D-B0DD-63FB7ECBD5D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D73E44-DD33-F145-CD5E-951B7835B70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2B575B04-B5E0-4005-A652-DD504C393F8D}" type="datetime1">
              <a:rPr lang="it-IT" smtClean="0"/>
              <a:t>02/06/2026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85693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9075A-22BD-8A3F-C622-C35BB9B6A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096FFA-2E5F-9150-56CA-720A22F56F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2CEBB-D57D-3A40-4434-4BB624BEB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6B420-8966-4954-85E2-4DAC6B63EA7B}" type="datetime1">
              <a:rPr lang="it-IT" smtClean="0"/>
              <a:t>02/06/2026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F081B-EC59-72AC-A596-B70E5A82D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71A39C-D65E-011F-B1A1-5EEF5684B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10231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32F21-3DFD-9F6E-C04E-F09CA81AB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D1AB0-D6F8-C1E8-B63C-92A7248E4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5652F-B54E-B03A-C29D-CB3247B1F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07867-5D69-4AED-A46C-882B29160C71}" type="datetime1">
              <a:rPr lang="it-IT" smtClean="0"/>
              <a:t>02/06/2026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41885A-5064-A9F3-AE45-ACD6A5F54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236818-CF7D-A060-1D94-7CFDE4081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71603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ABD8E-1366-54D0-184D-1FE77BA2F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CDDEED-BD20-A071-9018-7F398591C6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2DF56-2184-DB4F-6F78-4B48F1559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2B100-CB81-4DB5-91C5-FA57356FD4D8}" type="datetime1">
              <a:rPr lang="it-IT" smtClean="0"/>
              <a:t>02/06/2026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DCCF0-3573-033A-093B-057BFBCCE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E320C-C935-E722-69DD-9C1DC23CD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27274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A6C39-98E5-7AC8-94BC-03E97DFFE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46A1B-DDB1-BDED-5C74-1F65D2CFB1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2FB1E5-B0E2-8166-5590-A01D909852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0D4ACA-16CC-1F82-0384-610B64982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BDBFC-1F0E-4E87-AC68-08DFBB2B3A83}" type="datetime1">
              <a:rPr lang="it-IT" smtClean="0"/>
              <a:t>02/06/2026</a:t>
            </a:fld>
            <a:endParaRPr lang="it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6F0754-8BF8-82EF-B6DF-6E5040361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35B48-9C9F-30F7-68DE-C4243E87D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23317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9445F-A32D-DD5F-40C5-5CF161331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02F11-9005-AAC7-467A-000B42B09E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469DE8-0F64-E63E-31B2-98044B8B6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D31F73-BC5B-8264-34FD-D126742B33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F63529-FD37-A1A8-5368-EF1539FF97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A054E2-738F-C7FE-BF4F-1AF263127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404CF-801B-4FC9-9D28-7799B196B52C}" type="datetime1">
              <a:rPr lang="it-IT" smtClean="0"/>
              <a:t>02/06/2026</a:t>
            </a:fld>
            <a:endParaRPr lang="it-IT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04EFA6-8522-406F-3470-2330B5655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C35479-FDD5-9030-B36C-D6457E014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9089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B29F2-C45D-705E-19CE-91B2E6AA4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53A4E-4C7C-CFEC-BF9B-C09D68CDA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186E-4CD5-4F6A-B0E6-60BAB0FFD90F}" type="datetime1">
              <a:rPr lang="it-IT" smtClean="0"/>
              <a:t>02/06/2026</a:t>
            </a:fld>
            <a:endParaRPr lang="it-I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157FE-2F16-C9E9-3F8C-EB89E0F69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0B3C79-5332-D1BC-C26A-22E48A80E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89819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3711FA-4618-B1FC-679D-7DA77ACE3F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8" y="6413360"/>
            <a:ext cx="2743200" cy="365125"/>
          </a:xfrm>
        </p:spPr>
        <p:txBody>
          <a:bodyPr/>
          <a:lstStyle/>
          <a:p>
            <a:fld id="{BED2E8F0-133F-4172-878A-F5AAFCC46EB3}" type="datetime1">
              <a:rPr lang="it-IT" smtClean="0"/>
              <a:t>02/06/2026</a:t>
            </a:fld>
            <a:endParaRPr lang="it-IT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E0B0F4A-E71A-FE57-02B4-6866AEF2E9C0}"/>
              </a:ext>
            </a:extLst>
          </p:cNvPr>
          <p:cNvSpPr/>
          <p:nvPr userDrawn="1"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pSp>
        <p:nvGrpSpPr>
          <p:cNvPr id="8" name="Google Shape;178;g2de63ba424b_0_12">
            <a:extLst>
              <a:ext uri="{FF2B5EF4-FFF2-40B4-BE49-F238E27FC236}">
                <a16:creationId xmlns:a16="http://schemas.microsoft.com/office/drawing/2014/main" id="{289F5671-3B5C-50AB-AEE8-27F751804E02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9" name="Google Shape;179;g2de63ba424b_0_12">
              <a:extLst>
                <a:ext uri="{FF2B5EF4-FFF2-40B4-BE49-F238E27FC236}">
                  <a16:creationId xmlns:a16="http://schemas.microsoft.com/office/drawing/2014/main" id="{6EF95ECF-D47B-B12C-F38E-D7C0ECA3FAF3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Google Shape;180;g2de63ba424b_0_12">
              <a:extLst>
                <a:ext uri="{FF2B5EF4-FFF2-40B4-BE49-F238E27FC236}">
                  <a16:creationId xmlns:a16="http://schemas.microsoft.com/office/drawing/2014/main" id="{DECE109E-A78A-08CA-BBCE-3FB9C0C9BC15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BFADFA46-3AB8-3EB2-B1DF-BB01B6C5EF1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328040" y="6381876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BB381B-119D-25AB-8E04-943F9C778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29446" y="6413361"/>
            <a:ext cx="2743200" cy="365125"/>
          </a:xfrm>
        </p:spPr>
        <p:txBody>
          <a:bodyPr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fld id="{6D61F5C6-2E74-442E-9306-41F4D37AEC25}" type="slidenum">
              <a:rPr lang="it-IT" smtClean="0"/>
              <a:pPr/>
              <a:t>‹#›</a:t>
            </a:fld>
            <a:endParaRPr lang="it-IT" b="1"/>
          </a:p>
        </p:txBody>
      </p:sp>
    </p:spTree>
    <p:extLst>
      <p:ext uri="{BB962C8B-B14F-4D97-AF65-F5344CB8AC3E}">
        <p14:creationId xmlns:p14="http://schemas.microsoft.com/office/powerpoint/2010/main" val="733658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11FCB-4AAE-C7A2-3A5C-BE9843401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BC244-A707-BBDE-682C-CDDFCE15D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E1DFF-8F7F-5E0F-3CDB-34E9E90BEF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17B72-C694-3B97-C693-8C62FE04E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6C238-BA28-4453-A7F9-E84F1A6A9296}" type="datetime1">
              <a:rPr lang="it-IT" smtClean="0"/>
              <a:t>02/06/2026</a:t>
            </a:fld>
            <a:endParaRPr lang="it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5B7A70-F9E4-A2C6-569F-256670F48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F4BE0D-6243-4B84-50AE-7D49FDA93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49633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B5907-18BE-7CC3-23F7-CB36281D5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2CFFA2-10F6-6263-DE71-C2F99D3FC0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99ED32-BBDD-C49D-3193-07686A0C18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8E047-E288-B0CF-C171-E2DAEE105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D98D-C49A-4B71-80FE-0F1FEBF2F1FD}" type="datetime1">
              <a:rPr lang="it-IT" smtClean="0"/>
              <a:t>02/06/2026</a:t>
            </a:fld>
            <a:endParaRPr lang="it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0BE58-4C62-A649-CC6C-3EB76E50B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441691-59D3-354B-C0EC-61BBA346A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48835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AF2D5-42AC-E089-A1BF-B4FC2FDE4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BEE677-6B0C-2FD7-9DEA-2E74CBB8C1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B94F3-0937-4E32-8FE0-CF29E79FB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783A-9568-475E-8773-F7CFF696A065}" type="datetime1">
              <a:rPr lang="it-IT" smtClean="0"/>
              <a:t>02/06/2026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69E70-C951-FBF4-FADF-8B364D1FD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6815A7-5A06-2EDC-BC32-68FA55FDE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80290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A401AA-B320-E080-15E9-47179E42F1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D24442-9ABD-95E2-40CB-F39E4FF400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0830C8-6D78-25CE-5E70-A570EE1E8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4C47-974B-458D-9BA3-D68451A474E8}" type="datetime1">
              <a:rPr lang="it-IT" smtClean="0"/>
              <a:t>02/06/2026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91BE9-D333-B669-E1D7-ABC4E79ED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C41FB-4DED-CD12-ABDB-A4A2250D0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57870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6A4D01-8AE9-004B-A2F4-30969F3E7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it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5E9F75-03A3-4376-A169-A8689A4F0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67F92-1709-9CE3-3F4D-03416A486F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7E96E0-A006-4400-A149-9D712CD3F9A5}" type="datetime1">
              <a:rPr lang="it-IT" smtClean="0"/>
              <a:t>02/06/2026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15151-D72D-299A-162B-0EA2DDA3F3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DE0F9-C107-8944-5039-BB9211D1AF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61F5C6-2E74-442E-9306-41F4D37AEC25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4001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1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3.png"/><Relationship Id="rId10" Type="http://schemas.openxmlformats.org/officeDocument/2006/relationships/image" Target="../media/image12.png"/><Relationship Id="rId4" Type="http://schemas.openxmlformats.org/officeDocument/2006/relationships/image" Target="../media/image2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.png"/><Relationship Id="rId7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3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.png"/><Relationship Id="rId7" Type="http://schemas.openxmlformats.org/officeDocument/2006/relationships/image" Target="../media/image2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3.png"/><Relationship Id="rId9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.png"/><Relationship Id="rId7" Type="http://schemas.openxmlformats.org/officeDocument/2006/relationships/image" Target="../media/image2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5.png"/><Relationship Id="rId5" Type="http://schemas.openxmlformats.org/officeDocument/2006/relationships/image" Target="../media/image31.png"/><Relationship Id="rId10" Type="http://schemas.openxmlformats.org/officeDocument/2006/relationships/image" Target="../media/image34.png"/><Relationship Id="rId4" Type="http://schemas.openxmlformats.org/officeDocument/2006/relationships/image" Target="../media/image3.png"/><Relationship Id="rId9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2.png"/><Relationship Id="rId7" Type="http://schemas.openxmlformats.org/officeDocument/2006/relationships/image" Target="../media/image3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6.jpeg"/><Relationship Id="rId4" Type="http://schemas.openxmlformats.org/officeDocument/2006/relationships/image" Target="../media/image36.png"/><Relationship Id="rId9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svg"/><Relationship Id="rId5" Type="http://schemas.openxmlformats.org/officeDocument/2006/relationships/image" Target="../media/image39.jpe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gif"/><Relationship Id="rId5" Type="http://schemas.openxmlformats.org/officeDocument/2006/relationships/image" Target="../media/image43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.png"/><Relationship Id="rId7" Type="http://schemas.openxmlformats.org/officeDocument/2006/relationships/image" Target="../media/image47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4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p4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11" Type="http://schemas.openxmlformats.org/officeDocument/2006/relationships/image" Target="../media/image51.pn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50.png"/><Relationship Id="rId4" Type="http://schemas.openxmlformats.org/officeDocument/2006/relationships/video" Target="../media/media2.mp4"/><Relationship Id="rId9" Type="http://schemas.openxmlformats.org/officeDocument/2006/relationships/image" Target="../media/image4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7"/>
          <p:cNvSpPr txBox="1"/>
          <p:nvPr/>
        </p:nvSpPr>
        <p:spPr>
          <a:xfrm>
            <a:off x="486662" y="349085"/>
            <a:ext cx="6248400" cy="34162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GB" sz="3600" b="1" i="0" u="none" strike="noStrike" cap="none" noProof="0">
                <a:solidFill>
                  <a:schemeClr val="lt1"/>
                </a:solidFill>
                <a:latin typeface="Balthazar"/>
                <a:ea typeface="Balthazar"/>
                <a:cs typeface="Balthazar"/>
                <a:sym typeface="Balthazar"/>
              </a:rPr>
              <a:t>An Overview of Innovative Optical Observation Techniques Applied to Daytime and Cislunar Orbits and Real-Time Tracking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8389DEA-4C0B-3969-811F-6233BA4CF938}"/>
              </a:ext>
            </a:extLst>
          </p:cNvPr>
          <p:cNvGrpSpPr/>
          <p:nvPr/>
        </p:nvGrpSpPr>
        <p:grpSpPr>
          <a:xfrm>
            <a:off x="7423485" y="-831325"/>
            <a:ext cx="4983658" cy="8520650"/>
            <a:chOff x="7866737" y="-641805"/>
            <a:chExt cx="4281718" cy="8206473"/>
          </a:xfrm>
          <a:blipFill>
            <a:blip r:embed="rId3"/>
            <a:stretch>
              <a:fillRect l="-79" r="-79" b="-1145"/>
            </a:stretch>
          </a:blipFill>
        </p:grpSpPr>
        <p:sp>
          <p:nvSpPr>
            <p:cNvPr id="3" name="Hexagon 2">
              <a:extLst>
                <a:ext uri="{FF2B5EF4-FFF2-40B4-BE49-F238E27FC236}">
                  <a16:creationId xmlns:a16="http://schemas.microsoft.com/office/drawing/2014/main" id="{EE4AD8B9-ED60-0642-5C6A-CF391101233D}"/>
                </a:ext>
              </a:extLst>
            </p:cNvPr>
            <p:cNvSpPr/>
            <p:nvPr/>
          </p:nvSpPr>
          <p:spPr>
            <a:xfrm>
              <a:off x="7990108" y="3310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" name="Hexagon 3">
              <a:extLst>
                <a:ext uri="{FF2B5EF4-FFF2-40B4-BE49-F238E27FC236}">
                  <a16:creationId xmlns:a16="http://schemas.microsoft.com/office/drawing/2014/main" id="{4E154808-D7F0-1EBE-DF9C-F483C0E9EFAD}"/>
                </a:ext>
              </a:extLst>
            </p:cNvPr>
            <p:cNvSpPr/>
            <p:nvPr/>
          </p:nvSpPr>
          <p:spPr>
            <a:xfrm>
              <a:off x="8665023" y="-30797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" name="Hexagon 4">
              <a:extLst>
                <a:ext uri="{FF2B5EF4-FFF2-40B4-BE49-F238E27FC236}">
                  <a16:creationId xmlns:a16="http://schemas.microsoft.com/office/drawing/2014/main" id="{3A1569B9-DB12-1C69-16ED-63AAC2DFC9CD}"/>
                </a:ext>
              </a:extLst>
            </p:cNvPr>
            <p:cNvSpPr/>
            <p:nvPr/>
          </p:nvSpPr>
          <p:spPr>
            <a:xfrm>
              <a:off x="9332681" y="6213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6" name="Hexagon 5">
              <a:extLst>
                <a:ext uri="{FF2B5EF4-FFF2-40B4-BE49-F238E27FC236}">
                  <a16:creationId xmlns:a16="http://schemas.microsoft.com/office/drawing/2014/main" id="{FA8F1D87-2CB9-C27E-0953-C0B3C36F3801}"/>
                </a:ext>
              </a:extLst>
            </p:cNvPr>
            <p:cNvSpPr/>
            <p:nvPr/>
          </p:nvSpPr>
          <p:spPr>
            <a:xfrm>
              <a:off x="7975594" y="78785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7" name="Hexagon 6">
              <a:extLst>
                <a:ext uri="{FF2B5EF4-FFF2-40B4-BE49-F238E27FC236}">
                  <a16:creationId xmlns:a16="http://schemas.microsoft.com/office/drawing/2014/main" id="{FE2AE5A8-A06C-83CC-018B-33C340FC0840}"/>
                </a:ext>
              </a:extLst>
            </p:cNvPr>
            <p:cNvSpPr/>
            <p:nvPr/>
          </p:nvSpPr>
          <p:spPr>
            <a:xfrm>
              <a:off x="8650509" y="44676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8" name="Hexagon 7">
              <a:extLst>
                <a:ext uri="{FF2B5EF4-FFF2-40B4-BE49-F238E27FC236}">
                  <a16:creationId xmlns:a16="http://schemas.microsoft.com/office/drawing/2014/main" id="{70BED2CD-4C9B-C046-3967-D434C30C2948}"/>
                </a:ext>
              </a:extLst>
            </p:cNvPr>
            <p:cNvSpPr/>
            <p:nvPr/>
          </p:nvSpPr>
          <p:spPr>
            <a:xfrm>
              <a:off x="9318167" y="81687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9" name="Hexagon 8">
              <a:extLst>
                <a:ext uri="{FF2B5EF4-FFF2-40B4-BE49-F238E27FC236}">
                  <a16:creationId xmlns:a16="http://schemas.microsoft.com/office/drawing/2014/main" id="{9867C7E0-E105-E098-FCEB-A94CDBBD8CE0}"/>
                </a:ext>
              </a:extLst>
            </p:cNvPr>
            <p:cNvSpPr/>
            <p:nvPr/>
          </p:nvSpPr>
          <p:spPr>
            <a:xfrm>
              <a:off x="7964706" y="154213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0" name="Hexagon 9">
              <a:extLst>
                <a:ext uri="{FF2B5EF4-FFF2-40B4-BE49-F238E27FC236}">
                  <a16:creationId xmlns:a16="http://schemas.microsoft.com/office/drawing/2014/main" id="{50D22CA2-CB09-9764-81A5-9E81D9E53F76}"/>
                </a:ext>
              </a:extLst>
            </p:cNvPr>
            <p:cNvSpPr/>
            <p:nvPr/>
          </p:nvSpPr>
          <p:spPr>
            <a:xfrm>
              <a:off x="8639621" y="120105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64B7A7CE-55E7-0803-A5C7-F46F32849E1E}"/>
                </a:ext>
              </a:extLst>
            </p:cNvPr>
            <p:cNvSpPr/>
            <p:nvPr/>
          </p:nvSpPr>
          <p:spPr>
            <a:xfrm>
              <a:off x="9307279" y="157116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2" name="Hexagon 11">
              <a:extLst>
                <a:ext uri="{FF2B5EF4-FFF2-40B4-BE49-F238E27FC236}">
                  <a16:creationId xmlns:a16="http://schemas.microsoft.com/office/drawing/2014/main" id="{8196CAE6-5917-9FFD-1099-0C23F7A72660}"/>
                </a:ext>
              </a:extLst>
            </p:cNvPr>
            <p:cNvSpPr/>
            <p:nvPr/>
          </p:nvSpPr>
          <p:spPr>
            <a:xfrm>
              <a:off x="7950192" y="228962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54CD72C1-69A1-7F3C-5A6C-6DA3388B311F}"/>
                </a:ext>
              </a:extLst>
            </p:cNvPr>
            <p:cNvSpPr/>
            <p:nvPr/>
          </p:nvSpPr>
          <p:spPr>
            <a:xfrm>
              <a:off x="8625107" y="194854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1BB5B1F5-46BA-91DE-A742-05F77A2B2054}"/>
                </a:ext>
              </a:extLst>
            </p:cNvPr>
            <p:cNvSpPr/>
            <p:nvPr/>
          </p:nvSpPr>
          <p:spPr>
            <a:xfrm>
              <a:off x="9292765" y="231865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702811CC-85E2-52A3-FE1E-A5ACBAC48353}"/>
                </a:ext>
              </a:extLst>
            </p:cNvPr>
            <p:cNvSpPr/>
            <p:nvPr/>
          </p:nvSpPr>
          <p:spPr>
            <a:xfrm>
              <a:off x="7935678" y="305162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6" name="Hexagon 15">
              <a:extLst>
                <a:ext uri="{FF2B5EF4-FFF2-40B4-BE49-F238E27FC236}">
                  <a16:creationId xmlns:a16="http://schemas.microsoft.com/office/drawing/2014/main" id="{27DC591A-D7DB-BB30-4354-3BF3FCCD3DDA}"/>
                </a:ext>
              </a:extLst>
            </p:cNvPr>
            <p:cNvSpPr/>
            <p:nvPr/>
          </p:nvSpPr>
          <p:spPr>
            <a:xfrm>
              <a:off x="8610593" y="271054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7" name="Hexagon 16">
              <a:extLst>
                <a:ext uri="{FF2B5EF4-FFF2-40B4-BE49-F238E27FC236}">
                  <a16:creationId xmlns:a16="http://schemas.microsoft.com/office/drawing/2014/main" id="{46E3611D-2D4E-832C-C7C0-3A747EF0091B}"/>
                </a:ext>
              </a:extLst>
            </p:cNvPr>
            <p:cNvSpPr/>
            <p:nvPr/>
          </p:nvSpPr>
          <p:spPr>
            <a:xfrm>
              <a:off x="9278251" y="3080655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8" name="Hexagon 17">
              <a:extLst>
                <a:ext uri="{FF2B5EF4-FFF2-40B4-BE49-F238E27FC236}">
                  <a16:creationId xmlns:a16="http://schemas.microsoft.com/office/drawing/2014/main" id="{893131A8-81F8-A835-169A-8ABCCBBDABBF}"/>
                </a:ext>
              </a:extLst>
            </p:cNvPr>
            <p:cNvSpPr/>
            <p:nvPr/>
          </p:nvSpPr>
          <p:spPr>
            <a:xfrm>
              <a:off x="10007596" y="-30071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2784F704-3C6B-0D84-D0AA-99FE494AB8D0}"/>
                </a:ext>
              </a:extLst>
            </p:cNvPr>
            <p:cNvSpPr/>
            <p:nvPr/>
          </p:nvSpPr>
          <p:spPr>
            <a:xfrm>
              <a:off x="10682511" y="-641805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6BD44823-F713-8B14-068B-C66E47E3AFB4}"/>
                </a:ext>
              </a:extLst>
            </p:cNvPr>
            <p:cNvSpPr/>
            <p:nvPr/>
          </p:nvSpPr>
          <p:spPr>
            <a:xfrm>
              <a:off x="11350169" y="-27169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1" name="Hexagon 20">
              <a:extLst>
                <a:ext uri="{FF2B5EF4-FFF2-40B4-BE49-F238E27FC236}">
                  <a16:creationId xmlns:a16="http://schemas.microsoft.com/office/drawing/2014/main" id="{1633FE4B-6795-BAB5-1F21-DA1E40B0A79E}"/>
                </a:ext>
              </a:extLst>
            </p:cNvPr>
            <p:cNvSpPr/>
            <p:nvPr/>
          </p:nvSpPr>
          <p:spPr>
            <a:xfrm>
              <a:off x="9993082" y="45402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189C1E59-1EDE-C2A7-F2F2-76F5BEC59A7F}"/>
                </a:ext>
              </a:extLst>
            </p:cNvPr>
            <p:cNvSpPr/>
            <p:nvPr/>
          </p:nvSpPr>
          <p:spPr>
            <a:xfrm>
              <a:off x="10667997" y="11293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82861C34-C834-7429-6E77-C4837844A613}"/>
                </a:ext>
              </a:extLst>
            </p:cNvPr>
            <p:cNvSpPr/>
            <p:nvPr/>
          </p:nvSpPr>
          <p:spPr>
            <a:xfrm>
              <a:off x="11335655" y="48305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A65E8C74-1028-0FC8-96DF-944952795667}"/>
                </a:ext>
              </a:extLst>
            </p:cNvPr>
            <p:cNvSpPr/>
            <p:nvPr/>
          </p:nvSpPr>
          <p:spPr>
            <a:xfrm>
              <a:off x="9982194" y="1208312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5AFC35A3-1FF5-0B67-BDB5-F37C6E3649BF}"/>
                </a:ext>
              </a:extLst>
            </p:cNvPr>
            <p:cNvSpPr/>
            <p:nvPr/>
          </p:nvSpPr>
          <p:spPr>
            <a:xfrm>
              <a:off x="10657109" y="86722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6" name="Hexagon 25">
              <a:extLst>
                <a:ext uri="{FF2B5EF4-FFF2-40B4-BE49-F238E27FC236}">
                  <a16:creationId xmlns:a16="http://schemas.microsoft.com/office/drawing/2014/main" id="{53B17CA0-170E-6D0B-23EA-FC1457669EB0}"/>
                </a:ext>
              </a:extLst>
            </p:cNvPr>
            <p:cNvSpPr/>
            <p:nvPr/>
          </p:nvSpPr>
          <p:spPr>
            <a:xfrm>
              <a:off x="11324767" y="123734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7" name="Hexagon 26">
              <a:extLst>
                <a:ext uri="{FF2B5EF4-FFF2-40B4-BE49-F238E27FC236}">
                  <a16:creationId xmlns:a16="http://schemas.microsoft.com/office/drawing/2014/main" id="{05B7D850-D6BE-A90B-9685-D18F5639156F}"/>
                </a:ext>
              </a:extLst>
            </p:cNvPr>
            <p:cNvSpPr/>
            <p:nvPr/>
          </p:nvSpPr>
          <p:spPr>
            <a:xfrm>
              <a:off x="9967680" y="195579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8" name="Hexagon 27">
              <a:extLst>
                <a:ext uri="{FF2B5EF4-FFF2-40B4-BE49-F238E27FC236}">
                  <a16:creationId xmlns:a16="http://schemas.microsoft.com/office/drawing/2014/main" id="{A643CD20-3BAA-A237-1A0C-871EADFD147E}"/>
                </a:ext>
              </a:extLst>
            </p:cNvPr>
            <p:cNvSpPr/>
            <p:nvPr/>
          </p:nvSpPr>
          <p:spPr>
            <a:xfrm>
              <a:off x="10642595" y="161471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9" name="Hexagon 28">
              <a:extLst>
                <a:ext uri="{FF2B5EF4-FFF2-40B4-BE49-F238E27FC236}">
                  <a16:creationId xmlns:a16="http://schemas.microsoft.com/office/drawing/2014/main" id="{DD8FF1AB-1398-663E-284D-38CE40691ED4}"/>
                </a:ext>
              </a:extLst>
            </p:cNvPr>
            <p:cNvSpPr/>
            <p:nvPr/>
          </p:nvSpPr>
          <p:spPr>
            <a:xfrm>
              <a:off x="11310253" y="198482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0" name="Hexagon 29">
              <a:extLst>
                <a:ext uri="{FF2B5EF4-FFF2-40B4-BE49-F238E27FC236}">
                  <a16:creationId xmlns:a16="http://schemas.microsoft.com/office/drawing/2014/main" id="{F9886BEC-3E3B-03D9-FF68-D50B54BD08D9}"/>
                </a:ext>
              </a:extLst>
            </p:cNvPr>
            <p:cNvSpPr/>
            <p:nvPr/>
          </p:nvSpPr>
          <p:spPr>
            <a:xfrm>
              <a:off x="9953166" y="271780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1" name="Hexagon 30">
              <a:extLst>
                <a:ext uri="{FF2B5EF4-FFF2-40B4-BE49-F238E27FC236}">
                  <a16:creationId xmlns:a16="http://schemas.microsoft.com/office/drawing/2014/main" id="{70BEF797-9A41-C988-6380-4AE4937A765F}"/>
                </a:ext>
              </a:extLst>
            </p:cNvPr>
            <p:cNvSpPr/>
            <p:nvPr/>
          </p:nvSpPr>
          <p:spPr>
            <a:xfrm>
              <a:off x="10628081" y="237671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2" name="Hexagon 31">
              <a:extLst>
                <a:ext uri="{FF2B5EF4-FFF2-40B4-BE49-F238E27FC236}">
                  <a16:creationId xmlns:a16="http://schemas.microsoft.com/office/drawing/2014/main" id="{A0E25A16-ABD2-E8D4-0311-2B9369E791D6}"/>
                </a:ext>
              </a:extLst>
            </p:cNvPr>
            <p:cNvSpPr/>
            <p:nvPr/>
          </p:nvSpPr>
          <p:spPr>
            <a:xfrm>
              <a:off x="11295739" y="274682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3" name="Hexagon 32">
              <a:extLst>
                <a:ext uri="{FF2B5EF4-FFF2-40B4-BE49-F238E27FC236}">
                  <a16:creationId xmlns:a16="http://schemas.microsoft.com/office/drawing/2014/main" id="{691EAF30-6DCE-2D4D-6ADF-F1154D998314}"/>
                </a:ext>
              </a:extLst>
            </p:cNvPr>
            <p:cNvSpPr/>
            <p:nvPr/>
          </p:nvSpPr>
          <p:spPr>
            <a:xfrm>
              <a:off x="7921167" y="380592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4" name="Hexagon 33">
              <a:extLst>
                <a:ext uri="{FF2B5EF4-FFF2-40B4-BE49-F238E27FC236}">
                  <a16:creationId xmlns:a16="http://schemas.microsoft.com/office/drawing/2014/main" id="{2F88194D-B62A-52D6-4CEF-AC9472D5796E}"/>
                </a:ext>
              </a:extLst>
            </p:cNvPr>
            <p:cNvSpPr/>
            <p:nvPr/>
          </p:nvSpPr>
          <p:spPr>
            <a:xfrm>
              <a:off x="8596082" y="3464835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5" name="Hexagon 34">
              <a:extLst>
                <a:ext uri="{FF2B5EF4-FFF2-40B4-BE49-F238E27FC236}">
                  <a16:creationId xmlns:a16="http://schemas.microsoft.com/office/drawing/2014/main" id="{BDC3628A-F5EE-4967-32EF-F12BB0D5DDF5}"/>
                </a:ext>
              </a:extLst>
            </p:cNvPr>
            <p:cNvSpPr/>
            <p:nvPr/>
          </p:nvSpPr>
          <p:spPr>
            <a:xfrm>
              <a:off x="9263740" y="383494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6" name="Hexagon 35">
              <a:extLst>
                <a:ext uri="{FF2B5EF4-FFF2-40B4-BE49-F238E27FC236}">
                  <a16:creationId xmlns:a16="http://schemas.microsoft.com/office/drawing/2014/main" id="{C40E21BF-292E-0C44-612B-EC8952AC47A8}"/>
                </a:ext>
              </a:extLst>
            </p:cNvPr>
            <p:cNvSpPr/>
            <p:nvPr/>
          </p:nvSpPr>
          <p:spPr>
            <a:xfrm>
              <a:off x="7906653" y="456066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7" name="Hexagon 36">
              <a:extLst>
                <a:ext uri="{FF2B5EF4-FFF2-40B4-BE49-F238E27FC236}">
                  <a16:creationId xmlns:a16="http://schemas.microsoft.com/office/drawing/2014/main" id="{AF9036DD-784D-48CC-38CE-912F3A098578}"/>
                </a:ext>
              </a:extLst>
            </p:cNvPr>
            <p:cNvSpPr/>
            <p:nvPr/>
          </p:nvSpPr>
          <p:spPr>
            <a:xfrm>
              <a:off x="8581568" y="421957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8" name="Hexagon 37">
              <a:extLst>
                <a:ext uri="{FF2B5EF4-FFF2-40B4-BE49-F238E27FC236}">
                  <a16:creationId xmlns:a16="http://schemas.microsoft.com/office/drawing/2014/main" id="{A5B33009-96D0-7E23-CFFB-C79AED2D24FF}"/>
                </a:ext>
              </a:extLst>
            </p:cNvPr>
            <p:cNvSpPr/>
            <p:nvPr/>
          </p:nvSpPr>
          <p:spPr>
            <a:xfrm>
              <a:off x="9249226" y="458969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9" name="Hexagon 38">
              <a:extLst>
                <a:ext uri="{FF2B5EF4-FFF2-40B4-BE49-F238E27FC236}">
                  <a16:creationId xmlns:a16="http://schemas.microsoft.com/office/drawing/2014/main" id="{9269E3F1-74DD-30DB-B4AC-061C438AAA4B}"/>
                </a:ext>
              </a:extLst>
            </p:cNvPr>
            <p:cNvSpPr/>
            <p:nvPr/>
          </p:nvSpPr>
          <p:spPr>
            <a:xfrm>
              <a:off x="7895765" y="5314952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0" name="Hexagon 39">
              <a:extLst>
                <a:ext uri="{FF2B5EF4-FFF2-40B4-BE49-F238E27FC236}">
                  <a16:creationId xmlns:a16="http://schemas.microsoft.com/office/drawing/2014/main" id="{8D78A26D-80F0-AB16-BF4A-C18AB3DAEAB0}"/>
                </a:ext>
              </a:extLst>
            </p:cNvPr>
            <p:cNvSpPr/>
            <p:nvPr/>
          </p:nvSpPr>
          <p:spPr>
            <a:xfrm>
              <a:off x="8570680" y="497386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1" name="Hexagon 40">
              <a:extLst>
                <a:ext uri="{FF2B5EF4-FFF2-40B4-BE49-F238E27FC236}">
                  <a16:creationId xmlns:a16="http://schemas.microsoft.com/office/drawing/2014/main" id="{81214FCB-1BDE-BDBB-6452-26D0B8A973C9}"/>
                </a:ext>
              </a:extLst>
            </p:cNvPr>
            <p:cNvSpPr/>
            <p:nvPr/>
          </p:nvSpPr>
          <p:spPr>
            <a:xfrm>
              <a:off x="9238338" y="534398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2" name="Hexagon 41">
              <a:extLst>
                <a:ext uri="{FF2B5EF4-FFF2-40B4-BE49-F238E27FC236}">
                  <a16:creationId xmlns:a16="http://schemas.microsoft.com/office/drawing/2014/main" id="{639701F8-F2AA-E172-C601-7F1FC9E3A41C}"/>
                </a:ext>
              </a:extLst>
            </p:cNvPr>
            <p:cNvSpPr/>
            <p:nvPr/>
          </p:nvSpPr>
          <p:spPr>
            <a:xfrm>
              <a:off x="7881251" y="606243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3" name="Hexagon 42">
              <a:extLst>
                <a:ext uri="{FF2B5EF4-FFF2-40B4-BE49-F238E27FC236}">
                  <a16:creationId xmlns:a16="http://schemas.microsoft.com/office/drawing/2014/main" id="{5E366325-DD48-E986-B63F-B94D2F706091}"/>
                </a:ext>
              </a:extLst>
            </p:cNvPr>
            <p:cNvSpPr/>
            <p:nvPr/>
          </p:nvSpPr>
          <p:spPr>
            <a:xfrm>
              <a:off x="8556166" y="572135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4" name="Hexagon 43">
              <a:extLst>
                <a:ext uri="{FF2B5EF4-FFF2-40B4-BE49-F238E27FC236}">
                  <a16:creationId xmlns:a16="http://schemas.microsoft.com/office/drawing/2014/main" id="{628D6F55-3B55-A82F-F367-A074D72C179D}"/>
                </a:ext>
              </a:extLst>
            </p:cNvPr>
            <p:cNvSpPr/>
            <p:nvPr/>
          </p:nvSpPr>
          <p:spPr>
            <a:xfrm>
              <a:off x="9223824" y="609146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5" name="Hexagon 44">
              <a:extLst>
                <a:ext uri="{FF2B5EF4-FFF2-40B4-BE49-F238E27FC236}">
                  <a16:creationId xmlns:a16="http://schemas.microsoft.com/office/drawing/2014/main" id="{995FD191-E2F5-D808-9569-1B14B92BD34A}"/>
                </a:ext>
              </a:extLst>
            </p:cNvPr>
            <p:cNvSpPr/>
            <p:nvPr/>
          </p:nvSpPr>
          <p:spPr>
            <a:xfrm>
              <a:off x="7866737" y="682444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6" name="Hexagon 45">
              <a:extLst>
                <a:ext uri="{FF2B5EF4-FFF2-40B4-BE49-F238E27FC236}">
                  <a16:creationId xmlns:a16="http://schemas.microsoft.com/office/drawing/2014/main" id="{4482A9F7-4541-4F91-5FCC-E471797916D4}"/>
                </a:ext>
              </a:extLst>
            </p:cNvPr>
            <p:cNvSpPr/>
            <p:nvPr/>
          </p:nvSpPr>
          <p:spPr>
            <a:xfrm>
              <a:off x="8541652" y="648335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7" name="Hexagon 46">
              <a:extLst>
                <a:ext uri="{FF2B5EF4-FFF2-40B4-BE49-F238E27FC236}">
                  <a16:creationId xmlns:a16="http://schemas.microsoft.com/office/drawing/2014/main" id="{CA3CB3EC-BA60-FA6B-2A99-D21DE1456438}"/>
                </a:ext>
              </a:extLst>
            </p:cNvPr>
            <p:cNvSpPr/>
            <p:nvPr/>
          </p:nvSpPr>
          <p:spPr>
            <a:xfrm>
              <a:off x="9209310" y="685346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8" name="Hexagon 47">
              <a:extLst>
                <a:ext uri="{FF2B5EF4-FFF2-40B4-BE49-F238E27FC236}">
                  <a16:creationId xmlns:a16="http://schemas.microsoft.com/office/drawing/2014/main" id="{E2BFA877-8131-9317-9B1F-77C257937089}"/>
                </a:ext>
              </a:extLst>
            </p:cNvPr>
            <p:cNvSpPr/>
            <p:nvPr/>
          </p:nvSpPr>
          <p:spPr>
            <a:xfrm>
              <a:off x="9947728" y="3467332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9" name="Hexagon 48">
              <a:extLst>
                <a:ext uri="{FF2B5EF4-FFF2-40B4-BE49-F238E27FC236}">
                  <a16:creationId xmlns:a16="http://schemas.microsoft.com/office/drawing/2014/main" id="{DA11852A-1064-8187-CC9E-B67CB54732F3}"/>
                </a:ext>
              </a:extLst>
            </p:cNvPr>
            <p:cNvSpPr/>
            <p:nvPr/>
          </p:nvSpPr>
          <p:spPr>
            <a:xfrm>
              <a:off x="10622643" y="312624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0" name="Hexagon 49">
              <a:extLst>
                <a:ext uri="{FF2B5EF4-FFF2-40B4-BE49-F238E27FC236}">
                  <a16:creationId xmlns:a16="http://schemas.microsoft.com/office/drawing/2014/main" id="{D1D676AC-D8C9-2ACB-CAED-EFC3682FB275}"/>
                </a:ext>
              </a:extLst>
            </p:cNvPr>
            <p:cNvSpPr/>
            <p:nvPr/>
          </p:nvSpPr>
          <p:spPr>
            <a:xfrm>
              <a:off x="11290301" y="349636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1" name="Hexagon 50">
              <a:extLst>
                <a:ext uri="{FF2B5EF4-FFF2-40B4-BE49-F238E27FC236}">
                  <a16:creationId xmlns:a16="http://schemas.microsoft.com/office/drawing/2014/main" id="{766A3D0D-1681-EF36-630B-594EDEDA7754}"/>
                </a:ext>
              </a:extLst>
            </p:cNvPr>
            <p:cNvSpPr/>
            <p:nvPr/>
          </p:nvSpPr>
          <p:spPr>
            <a:xfrm>
              <a:off x="9933214" y="422207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2" name="Hexagon 51">
              <a:extLst>
                <a:ext uri="{FF2B5EF4-FFF2-40B4-BE49-F238E27FC236}">
                  <a16:creationId xmlns:a16="http://schemas.microsoft.com/office/drawing/2014/main" id="{EC742E2A-325E-3EE2-0E76-6F9FFFF2667B}"/>
                </a:ext>
              </a:extLst>
            </p:cNvPr>
            <p:cNvSpPr/>
            <p:nvPr/>
          </p:nvSpPr>
          <p:spPr>
            <a:xfrm>
              <a:off x="10608129" y="388098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3" name="Hexagon 52">
              <a:extLst>
                <a:ext uri="{FF2B5EF4-FFF2-40B4-BE49-F238E27FC236}">
                  <a16:creationId xmlns:a16="http://schemas.microsoft.com/office/drawing/2014/main" id="{30891B26-7CB5-D46B-3BC9-A3F67788A472}"/>
                </a:ext>
              </a:extLst>
            </p:cNvPr>
            <p:cNvSpPr/>
            <p:nvPr/>
          </p:nvSpPr>
          <p:spPr>
            <a:xfrm>
              <a:off x="11275787" y="4251102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4" name="Hexagon 53">
              <a:extLst>
                <a:ext uri="{FF2B5EF4-FFF2-40B4-BE49-F238E27FC236}">
                  <a16:creationId xmlns:a16="http://schemas.microsoft.com/office/drawing/2014/main" id="{5F4BCF15-7092-E556-76F9-737645DEBD34}"/>
                </a:ext>
              </a:extLst>
            </p:cNvPr>
            <p:cNvSpPr/>
            <p:nvPr/>
          </p:nvSpPr>
          <p:spPr>
            <a:xfrm>
              <a:off x="9922326" y="497636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5" name="Hexagon 54">
              <a:extLst>
                <a:ext uri="{FF2B5EF4-FFF2-40B4-BE49-F238E27FC236}">
                  <a16:creationId xmlns:a16="http://schemas.microsoft.com/office/drawing/2014/main" id="{3FACE1BA-D504-73EC-B367-D472712990FD}"/>
                </a:ext>
              </a:extLst>
            </p:cNvPr>
            <p:cNvSpPr/>
            <p:nvPr/>
          </p:nvSpPr>
          <p:spPr>
            <a:xfrm>
              <a:off x="10597241" y="463527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6" name="Hexagon 55">
              <a:extLst>
                <a:ext uri="{FF2B5EF4-FFF2-40B4-BE49-F238E27FC236}">
                  <a16:creationId xmlns:a16="http://schemas.microsoft.com/office/drawing/2014/main" id="{91A95AC6-8FC3-D84B-05C1-DCCD422327CD}"/>
                </a:ext>
              </a:extLst>
            </p:cNvPr>
            <p:cNvSpPr/>
            <p:nvPr/>
          </p:nvSpPr>
          <p:spPr>
            <a:xfrm>
              <a:off x="11264899" y="500539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7" name="Hexagon 56">
              <a:extLst>
                <a:ext uri="{FF2B5EF4-FFF2-40B4-BE49-F238E27FC236}">
                  <a16:creationId xmlns:a16="http://schemas.microsoft.com/office/drawing/2014/main" id="{B82ECEEC-61EE-3E41-CE0A-B35E41F076B7}"/>
                </a:ext>
              </a:extLst>
            </p:cNvPr>
            <p:cNvSpPr/>
            <p:nvPr/>
          </p:nvSpPr>
          <p:spPr>
            <a:xfrm>
              <a:off x="9907812" y="572385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8" name="Hexagon 57">
              <a:extLst>
                <a:ext uri="{FF2B5EF4-FFF2-40B4-BE49-F238E27FC236}">
                  <a16:creationId xmlns:a16="http://schemas.microsoft.com/office/drawing/2014/main" id="{912A206E-51A1-0B13-06EB-2EA1553CAE64}"/>
                </a:ext>
              </a:extLst>
            </p:cNvPr>
            <p:cNvSpPr/>
            <p:nvPr/>
          </p:nvSpPr>
          <p:spPr>
            <a:xfrm>
              <a:off x="10582727" y="538276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9" name="Hexagon 58">
              <a:extLst>
                <a:ext uri="{FF2B5EF4-FFF2-40B4-BE49-F238E27FC236}">
                  <a16:creationId xmlns:a16="http://schemas.microsoft.com/office/drawing/2014/main" id="{735A3BA1-C2FF-590D-2C38-9BF26B6037F4}"/>
                </a:ext>
              </a:extLst>
            </p:cNvPr>
            <p:cNvSpPr/>
            <p:nvPr/>
          </p:nvSpPr>
          <p:spPr>
            <a:xfrm>
              <a:off x="11250385" y="575287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60" name="Hexagon 59">
              <a:extLst>
                <a:ext uri="{FF2B5EF4-FFF2-40B4-BE49-F238E27FC236}">
                  <a16:creationId xmlns:a16="http://schemas.microsoft.com/office/drawing/2014/main" id="{F35B8BB1-A55E-EF88-6E51-738E58FBE883}"/>
                </a:ext>
              </a:extLst>
            </p:cNvPr>
            <p:cNvSpPr/>
            <p:nvPr/>
          </p:nvSpPr>
          <p:spPr>
            <a:xfrm>
              <a:off x="9893298" y="648585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61" name="Hexagon 60">
              <a:extLst>
                <a:ext uri="{FF2B5EF4-FFF2-40B4-BE49-F238E27FC236}">
                  <a16:creationId xmlns:a16="http://schemas.microsoft.com/office/drawing/2014/main" id="{6068A676-4010-0E4D-E9E6-0BFA90A61DB1}"/>
                </a:ext>
              </a:extLst>
            </p:cNvPr>
            <p:cNvSpPr/>
            <p:nvPr/>
          </p:nvSpPr>
          <p:spPr>
            <a:xfrm>
              <a:off x="10568213" y="6144765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62" name="Hexagon 61">
              <a:extLst>
                <a:ext uri="{FF2B5EF4-FFF2-40B4-BE49-F238E27FC236}">
                  <a16:creationId xmlns:a16="http://schemas.microsoft.com/office/drawing/2014/main" id="{05EB8139-FC60-0ABD-2A06-04FA9381C778}"/>
                </a:ext>
              </a:extLst>
            </p:cNvPr>
            <p:cNvSpPr/>
            <p:nvPr/>
          </p:nvSpPr>
          <p:spPr>
            <a:xfrm>
              <a:off x="11235871" y="651487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</p:grpSp>
      <p:pic>
        <p:nvPicPr>
          <p:cNvPr id="63" name="Google Shape;151;p27">
            <a:extLst>
              <a:ext uri="{FF2B5EF4-FFF2-40B4-BE49-F238E27FC236}">
                <a16:creationId xmlns:a16="http://schemas.microsoft.com/office/drawing/2014/main" id="{D26479D0-4E5B-9194-5FB0-FF3575C9DEA6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2681" y="5513893"/>
            <a:ext cx="1200563" cy="12056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Picture 128">
            <a:extLst>
              <a:ext uri="{FF2B5EF4-FFF2-40B4-BE49-F238E27FC236}">
                <a16:creationId xmlns:a16="http://schemas.microsoft.com/office/drawing/2014/main" id="{318DC8D0-1514-0F13-6928-D7FE625944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3304" y="5281274"/>
            <a:ext cx="3744278" cy="155552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42668D-7F41-841E-DAA9-929DF4A16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22D7090-3B39-1B03-E086-B41DAF82387A}"/>
              </a:ext>
            </a:extLst>
          </p:cNvPr>
          <p:cNvSpPr/>
          <p:nvPr/>
        </p:nvSpPr>
        <p:spPr>
          <a:xfrm>
            <a:off x="117599" y="4744521"/>
            <a:ext cx="6685800" cy="112516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1AB7F5C-C785-5E98-C748-B8A449545AB1}"/>
              </a:ext>
            </a:extLst>
          </p:cNvPr>
          <p:cNvSpPr/>
          <p:nvPr/>
        </p:nvSpPr>
        <p:spPr>
          <a:xfrm>
            <a:off x="117598" y="1659835"/>
            <a:ext cx="6685800" cy="203312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DE7B7A28-9795-8E98-5D7F-1C2010A8B0AD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785CDF87-01BF-3029-4411-0211299C5AE3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840323C6-597F-E032-F68E-B695DF81199D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33663E79-909B-A791-2AA6-4E1CA7563B7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5A7E2CCB-ABE4-C066-58F9-79D312DD0A8A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0F18C21C-3DA9-98EA-CF22-593FE69A42DE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Reference scenario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13A0BDC9-2593-13DC-31A4-DBEBB7AC7859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</a:rPr>
                <a:t>Earth orbit is no longer sparse</a:t>
              </a:r>
              <a:endParaRPr lang="en-GB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BACA16E8-F5A5-1BFC-7E18-9E85F1F614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84906760-FB6E-09F4-E2BE-8BE7149EA2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3F6B335-04F7-F076-A193-00A8ED45C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2</a:t>
            </a:fld>
            <a:endParaRPr lang="en-GB" b="1" noProof="0">
              <a:solidFill>
                <a:schemeClr val="bg1"/>
              </a:solidFill>
            </a:endParaRPr>
          </a:p>
        </p:txBody>
      </p:sp>
      <p:pic>
        <p:nvPicPr>
          <p:cNvPr id="157" name="Image 0" descr="/mnt/data/esa_debris_distribution.jpg">
            <a:extLst>
              <a:ext uri="{FF2B5EF4-FFF2-40B4-BE49-F238E27FC236}">
                <a16:creationId xmlns:a16="http://schemas.microsoft.com/office/drawing/2014/main" id="{8B09AD52-39D8-20F8-7B97-9E50BF4403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88384" y="611215"/>
            <a:ext cx="4501688" cy="2532200"/>
          </a:xfrm>
          <a:prstGeom prst="rect">
            <a:avLst/>
          </a:prstGeom>
        </p:spPr>
      </p:pic>
      <p:pic>
        <p:nvPicPr>
          <p:cNvPr id="159" name="Image 1" descr="/mnt/data/esa_report_figure1.png">
            <a:extLst>
              <a:ext uri="{FF2B5EF4-FFF2-40B4-BE49-F238E27FC236}">
                <a16:creationId xmlns:a16="http://schemas.microsoft.com/office/drawing/2014/main" id="{31CEA92C-B095-B484-A7CE-F56A22C4AF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2415" y="3241927"/>
            <a:ext cx="5074920" cy="2537460"/>
          </a:xfrm>
          <a:prstGeom prst="rect">
            <a:avLst/>
          </a:prstGeom>
        </p:spPr>
      </p:pic>
      <p:sp>
        <p:nvSpPr>
          <p:cNvPr id="160" name="Text 1">
            <a:extLst>
              <a:ext uri="{FF2B5EF4-FFF2-40B4-BE49-F238E27FC236}">
                <a16:creationId xmlns:a16="http://schemas.microsoft.com/office/drawing/2014/main" id="{2CAECAA1-1815-C61C-3B5E-ECD41ABF13A4}"/>
              </a:ext>
            </a:extLst>
          </p:cNvPr>
          <p:cNvSpPr/>
          <p:nvPr/>
        </p:nvSpPr>
        <p:spPr>
          <a:xfrm>
            <a:off x="327333" y="1172857"/>
            <a:ext cx="636946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GB" sz="1600" noProof="0">
                <a:latin typeface="Aptos" pitchFamily="34" charset="0"/>
                <a:ea typeface="Aptos" pitchFamily="34" charset="-122"/>
                <a:cs typeface="Aptos" pitchFamily="34" charset="-120"/>
              </a:rPr>
              <a:t>The operational baseline for SST/SSA is shifting from catalogue maintenance to continuous monitoring of a rapidly growing population.</a:t>
            </a:r>
            <a:endParaRPr lang="en-GB" sz="1600" noProof="0"/>
          </a:p>
        </p:txBody>
      </p:sp>
      <p:sp>
        <p:nvSpPr>
          <p:cNvPr id="161" name="Text 2">
            <a:extLst>
              <a:ext uri="{FF2B5EF4-FFF2-40B4-BE49-F238E27FC236}">
                <a16:creationId xmlns:a16="http://schemas.microsoft.com/office/drawing/2014/main" id="{30DF433F-59D8-CD62-C0DA-D22BD11515EA}"/>
              </a:ext>
            </a:extLst>
          </p:cNvPr>
          <p:cNvSpPr/>
          <p:nvPr/>
        </p:nvSpPr>
        <p:spPr>
          <a:xfrm>
            <a:off x="837646" y="1810677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GB" sz="2000" b="1" noProof="0">
                <a:latin typeface="Aptos" pitchFamily="34" charset="0"/>
                <a:ea typeface="Aptos" pitchFamily="34" charset="-122"/>
                <a:cs typeface="Aptos" pitchFamily="34" charset="-120"/>
              </a:rPr>
              <a:t>Current debris environment</a:t>
            </a:r>
            <a:endParaRPr lang="en-GB" sz="2000" noProof="0"/>
          </a:p>
        </p:txBody>
      </p:sp>
      <p:sp>
        <p:nvSpPr>
          <p:cNvPr id="162" name="Text 3">
            <a:extLst>
              <a:ext uri="{FF2B5EF4-FFF2-40B4-BE49-F238E27FC236}">
                <a16:creationId xmlns:a16="http://schemas.microsoft.com/office/drawing/2014/main" id="{08A81A2B-DD7B-BBCD-70C4-4E8E454D1190}"/>
              </a:ext>
            </a:extLst>
          </p:cNvPr>
          <p:cNvSpPr/>
          <p:nvPr/>
        </p:nvSpPr>
        <p:spPr>
          <a:xfrm>
            <a:off x="626364" y="2357031"/>
            <a:ext cx="166420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GB" sz="2400" b="1" noProof="0"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≈44’870</a:t>
            </a:r>
            <a:endParaRPr lang="en-GB" sz="2400" noProof="0"/>
          </a:p>
        </p:txBody>
      </p:sp>
      <p:sp>
        <p:nvSpPr>
          <p:cNvPr id="163" name="Text 4">
            <a:extLst>
              <a:ext uri="{FF2B5EF4-FFF2-40B4-BE49-F238E27FC236}">
                <a16:creationId xmlns:a16="http://schemas.microsoft.com/office/drawing/2014/main" id="{C0B35B91-3AC1-EC90-E832-F5F208CD885C}"/>
              </a:ext>
            </a:extLst>
          </p:cNvPr>
          <p:cNvSpPr/>
          <p:nvPr/>
        </p:nvSpPr>
        <p:spPr>
          <a:xfrm>
            <a:off x="626364" y="2859951"/>
            <a:ext cx="166420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GB" sz="1250" noProof="0">
                <a:latin typeface="Aptos" pitchFamily="34" charset="0"/>
                <a:ea typeface="Aptos" pitchFamily="34" charset="-122"/>
                <a:cs typeface="Aptos" pitchFamily="34" charset="-120"/>
              </a:rPr>
              <a:t>objects regularly tracked by space surveillance networks</a:t>
            </a:r>
            <a:endParaRPr lang="en-GB" sz="1250" noProof="0"/>
          </a:p>
        </p:txBody>
      </p:sp>
      <p:sp>
        <p:nvSpPr>
          <p:cNvPr id="164" name="Text 5">
            <a:extLst>
              <a:ext uri="{FF2B5EF4-FFF2-40B4-BE49-F238E27FC236}">
                <a16:creationId xmlns:a16="http://schemas.microsoft.com/office/drawing/2014/main" id="{69D5BECB-EE90-CC77-29C2-7C66B54A314E}"/>
              </a:ext>
            </a:extLst>
          </p:cNvPr>
          <p:cNvSpPr/>
          <p:nvPr/>
        </p:nvSpPr>
        <p:spPr>
          <a:xfrm>
            <a:off x="2610612" y="2357031"/>
            <a:ext cx="15727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GB" sz="2400" b="1" noProof="0"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≈15’200</a:t>
            </a:r>
            <a:endParaRPr lang="en-GB" sz="2400" noProof="0"/>
          </a:p>
        </p:txBody>
      </p:sp>
      <p:sp>
        <p:nvSpPr>
          <p:cNvPr id="165" name="Text 6">
            <a:extLst>
              <a:ext uri="{FF2B5EF4-FFF2-40B4-BE49-F238E27FC236}">
                <a16:creationId xmlns:a16="http://schemas.microsoft.com/office/drawing/2014/main" id="{1070BA26-B701-D9DD-DE25-24DC5CF2285B}"/>
              </a:ext>
            </a:extLst>
          </p:cNvPr>
          <p:cNvSpPr/>
          <p:nvPr/>
        </p:nvSpPr>
        <p:spPr>
          <a:xfrm>
            <a:off x="2610612" y="2859951"/>
            <a:ext cx="15727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GB" sz="1250" noProof="0">
                <a:latin typeface="Aptos" pitchFamily="34" charset="0"/>
                <a:ea typeface="Aptos" pitchFamily="34" charset="-122"/>
                <a:cs typeface="Aptos" pitchFamily="34" charset="-120"/>
              </a:rPr>
              <a:t>functioning satellites still in space</a:t>
            </a:r>
            <a:endParaRPr lang="en-GB" sz="1250" noProof="0"/>
          </a:p>
        </p:txBody>
      </p:sp>
      <p:sp>
        <p:nvSpPr>
          <p:cNvPr id="166" name="Text 7">
            <a:extLst>
              <a:ext uri="{FF2B5EF4-FFF2-40B4-BE49-F238E27FC236}">
                <a16:creationId xmlns:a16="http://schemas.microsoft.com/office/drawing/2014/main" id="{D3D85B78-24F2-D575-4B33-C6C3CEC4377C}"/>
              </a:ext>
            </a:extLst>
          </p:cNvPr>
          <p:cNvSpPr/>
          <p:nvPr/>
        </p:nvSpPr>
        <p:spPr>
          <a:xfrm>
            <a:off x="4439412" y="2357031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GB" sz="2400" b="1" noProof="0"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≈1.2M</a:t>
            </a:r>
            <a:endParaRPr lang="en-GB" sz="2400" noProof="0"/>
          </a:p>
        </p:txBody>
      </p:sp>
      <p:sp>
        <p:nvSpPr>
          <p:cNvPr id="167" name="Text 8">
            <a:extLst>
              <a:ext uri="{FF2B5EF4-FFF2-40B4-BE49-F238E27FC236}">
                <a16:creationId xmlns:a16="http://schemas.microsoft.com/office/drawing/2014/main" id="{B888D97D-80E1-F57E-9E6E-1F14A8110274}"/>
              </a:ext>
            </a:extLst>
          </p:cNvPr>
          <p:cNvSpPr/>
          <p:nvPr/>
        </p:nvSpPr>
        <p:spPr>
          <a:xfrm>
            <a:off x="4439412" y="2859951"/>
            <a:ext cx="1463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GB" sz="1250" noProof="0">
                <a:latin typeface="Aptos" pitchFamily="34" charset="0"/>
                <a:ea typeface="Aptos" pitchFamily="34" charset="-122"/>
                <a:cs typeface="Aptos" pitchFamily="34" charset="-120"/>
              </a:rPr>
              <a:t>objects estimated between 1–10 cm</a:t>
            </a:r>
            <a:endParaRPr lang="en-GB" sz="1250" noProof="0"/>
          </a:p>
        </p:txBody>
      </p:sp>
      <p:sp>
        <p:nvSpPr>
          <p:cNvPr id="168" name="Text 9">
            <a:extLst>
              <a:ext uri="{FF2B5EF4-FFF2-40B4-BE49-F238E27FC236}">
                <a16:creationId xmlns:a16="http://schemas.microsoft.com/office/drawing/2014/main" id="{4A7132FB-8597-3AC8-E6EA-8B655780B96F}"/>
              </a:ext>
            </a:extLst>
          </p:cNvPr>
          <p:cNvSpPr/>
          <p:nvPr/>
        </p:nvSpPr>
        <p:spPr>
          <a:xfrm>
            <a:off x="626364" y="3692961"/>
            <a:ext cx="5349240" cy="10515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GB" sz="1730" noProof="0">
                <a:latin typeface="Aptos" pitchFamily="34" charset="0"/>
                <a:ea typeface="Aptos" pitchFamily="34" charset="-122"/>
                <a:cs typeface="Aptos" pitchFamily="34" charset="-120"/>
              </a:rPr>
              <a:t>Detection, tracking, and cataloguing are becoming coupled problems across crowded LEO, high-altitude Earth orbits, and the emerging cislunar domain.</a:t>
            </a:r>
            <a:endParaRPr lang="en-GB" sz="1730" noProof="0"/>
          </a:p>
        </p:txBody>
      </p:sp>
      <p:sp>
        <p:nvSpPr>
          <p:cNvPr id="170" name="Text 11">
            <a:extLst>
              <a:ext uri="{FF2B5EF4-FFF2-40B4-BE49-F238E27FC236}">
                <a16:creationId xmlns:a16="http://schemas.microsoft.com/office/drawing/2014/main" id="{41D1A7A8-B263-EB1F-5E88-7AEA7915A9CB}"/>
              </a:ext>
            </a:extLst>
          </p:cNvPr>
          <p:cNvSpPr/>
          <p:nvPr/>
        </p:nvSpPr>
        <p:spPr>
          <a:xfrm>
            <a:off x="266855" y="4831389"/>
            <a:ext cx="6536543" cy="10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GB" sz="1600" b="1" i="1" noProof="0">
                <a:latin typeface="Aptos" pitchFamily="34" charset="0"/>
                <a:ea typeface="Aptos" pitchFamily="34" charset="-122"/>
                <a:cs typeface="Aptos" pitchFamily="34" charset="-120"/>
              </a:rPr>
              <a:t>more objects and crowded orbitals regimes  </a:t>
            </a:r>
            <a:r>
              <a:rPr lang="en-GB" sz="1600" i="1" noProof="0">
                <a:latin typeface="Aptos" pitchFamily="34" charset="0"/>
                <a:ea typeface="Aptos" pitchFamily="34" charset="-122"/>
                <a:cs typeface="Aptos" pitchFamily="34" charset="-120"/>
              </a:rPr>
              <a:t>→  more conjunctions, re-entry, fragmentations events   →  need innovative observation techniques → </a:t>
            </a:r>
            <a:r>
              <a:rPr lang="en-GB" sz="1600" b="1" i="1" noProof="0">
                <a:latin typeface="Aptos" pitchFamily="34" charset="0"/>
                <a:ea typeface="Aptos" pitchFamily="34" charset="-122"/>
                <a:cs typeface="Aptos" pitchFamily="34" charset="-120"/>
              </a:rPr>
              <a:t>improve the tracking and the observability capabilities of the optical systems</a:t>
            </a:r>
            <a:endParaRPr lang="en-GB" sz="1600" b="1" i="1" noProof="0"/>
          </a:p>
        </p:txBody>
      </p:sp>
      <p:sp>
        <p:nvSpPr>
          <p:cNvPr id="171" name="Text 12">
            <a:extLst>
              <a:ext uri="{FF2B5EF4-FFF2-40B4-BE49-F238E27FC236}">
                <a16:creationId xmlns:a16="http://schemas.microsoft.com/office/drawing/2014/main" id="{C3CC5C45-0CC9-F5A3-0552-7E79DC094D59}"/>
              </a:ext>
            </a:extLst>
          </p:cNvPr>
          <p:cNvSpPr/>
          <p:nvPr/>
        </p:nvSpPr>
        <p:spPr>
          <a:xfrm>
            <a:off x="7339528" y="5779387"/>
            <a:ext cx="4956824" cy="30828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GB" sz="1000" b="1" noProof="0">
                <a:latin typeface="Aptos" pitchFamily="34" charset="0"/>
                <a:ea typeface="Aptos" pitchFamily="34" charset="-122"/>
                <a:cs typeface="Aptos" pitchFamily="34" charset="-120"/>
              </a:rPr>
              <a:t>Sources:</a:t>
            </a:r>
            <a:r>
              <a:rPr lang="en-GB" sz="1000" noProof="0">
                <a:latin typeface="Aptos" pitchFamily="34" charset="0"/>
                <a:ea typeface="Aptos" pitchFamily="34" charset="-122"/>
                <a:cs typeface="Aptos" pitchFamily="34" charset="-120"/>
              </a:rPr>
              <a:t> ESA Space Environment Statistics, last updated 21 Apr 2026; ESA Space Environment Report 2025. Images: ESA Space Safety / ESA Multimedia.</a:t>
            </a:r>
            <a:endParaRPr lang="en-GB" sz="1000" noProof="0"/>
          </a:p>
        </p:txBody>
      </p:sp>
    </p:spTree>
    <p:extLst>
      <p:ext uri="{BB962C8B-B14F-4D97-AF65-F5344CB8AC3E}">
        <p14:creationId xmlns:p14="http://schemas.microsoft.com/office/powerpoint/2010/main" val="2735629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73960-6B7F-E436-30D7-E63176271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4BC6BFBD-96A7-8CC6-DBAB-65DA13C3CE12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C1D747E9-4FA0-EEC9-0F84-5A29D4DFAC7C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EE972BCC-CD5D-6594-AEA5-898C033742F9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5C878A99-AD7F-A9C0-CB88-92F1FF06A3CD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8E089569-09D8-5477-FD84-9B04317DE273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20A4C15F-FEAB-52A3-96A4-919A53262607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>
                  <a:latin typeface="Arial"/>
                  <a:ea typeface="Arial"/>
                  <a:cs typeface="Arial"/>
                  <a:sym typeface="Arial"/>
                </a:rPr>
                <a:t>Index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6D572C68-E219-4312-F1C7-2F9BF215BE8F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i="1" noProof="0">
                  <a:solidFill>
                    <a:srgbClr val="71151D"/>
                  </a:solidFill>
                </a:rPr>
                <a:t>Innovative optical observation techniques</a:t>
              </a:r>
              <a:endParaRPr lang="en-GB" i="1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1DD3C1D7-748E-3A98-3A37-39BF274E31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637DBFE8-E914-F763-E3F3-A6C7D13230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81E94D4-3103-BA57-CCF2-FB07C8357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3</a:t>
            </a:fld>
            <a:endParaRPr lang="en-GB" b="1" noProof="0">
              <a:solidFill>
                <a:schemeClr val="bg1"/>
              </a:solidFill>
            </a:endParaRPr>
          </a:p>
        </p:txBody>
      </p:sp>
      <p:sp>
        <p:nvSpPr>
          <p:cNvPr id="9" name="Text 1">
            <a:extLst>
              <a:ext uri="{FF2B5EF4-FFF2-40B4-BE49-F238E27FC236}">
                <a16:creationId xmlns:a16="http://schemas.microsoft.com/office/drawing/2014/main" id="{355E6926-73C2-FE55-128F-F5EC21A27386}"/>
              </a:ext>
            </a:extLst>
          </p:cNvPr>
          <p:cNvSpPr/>
          <p:nvPr/>
        </p:nvSpPr>
        <p:spPr>
          <a:xfrm>
            <a:off x="198694" y="928355"/>
            <a:ext cx="11688416" cy="1065037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GB" i="1" noProof="0">
                <a:latin typeface="Aptos" pitchFamily="34" charset="0"/>
                <a:ea typeface="Aptos" pitchFamily="34" charset="-122"/>
                <a:cs typeface="Aptos" pitchFamily="34" charset="-120"/>
              </a:rPr>
              <a:t>Daylight observation, high-altitude detection, and real-time tracking address complementary gaps in current SSA/SST operations. Expand the capability of detection and monitoring with innovative optical observation techniques</a:t>
            </a:r>
            <a:endParaRPr lang="en-GB" i="1" noProof="0"/>
          </a:p>
        </p:txBody>
      </p:sp>
      <p:sp>
        <p:nvSpPr>
          <p:cNvPr id="11" name="Text 3">
            <a:extLst>
              <a:ext uri="{FF2B5EF4-FFF2-40B4-BE49-F238E27FC236}">
                <a16:creationId xmlns:a16="http://schemas.microsoft.com/office/drawing/2014/main" id="{7EFB5FBC-592A-101D-1D03-10B5F90E4C70}"/>
              </a:ext>
            </a:extLst>
          </p:cNvPr>
          <p:cNvSpPr/>
          <p:nvPr/>
        </p:nvSpPr>
        <p:spPr>
          <a:xfrm>
            <a:off x="556987" y="1979080"/>
            <a:ext cx="11171187" cy="2834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ptos" pitchFamily="34" charset="0"/>
              </a:rPr>
              <a:t>Daylight optical observations</a:t>
            </a:r>
          </a:p>
          <a:p>
            <a:r>
              <a:rPr lang="en-GB" noProof="0">
                <a:latin typeface="Aptos" pitchFamily="34" charset="0"/>
              </a:rPr>
              <a:t>Extend optical data acquisition beyond the night-time window and test astrometric extraction under adverse sky-background conditions.</a:t>
            </a:r>
          </a:p>
          <a:p>
            <a:pPr marL="0" indent="0">
              <a:buNone/>
            </a:pPr>
            <a:endParaRPr lang="en-GB" noProof="0">
              <a:latin typeface="Aptos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ptos" pitchFamily="34" charset="0"/>
              </a:rPr>
              <a:t>Cislunar detection</a:t>
            </a:r>
          </a:p>
          <a:p>
            <a:pPr marL="0" indent="0">
              <a:buNone/>
            </a:pPr>
            <a:r>
              <a:rPr lang="en-GB" noProof="0">
                <a:latin typeface="Aptos" pitchFamily="34" charset="0"/>
              </a:rPr>
              <a:t>Assess the feasibility of observing faint objects above the GEO ring and toward lunar distances with 25 cm–1 m class sensors.</a:t>
            </a:r>
          </a:p>
          <a:p>
            <a:pPr marL="0" indent="0">
              <a:buNone/>
            </a:pPr>
            <a:endParaRPr lang="en-GB" noProof="0">
              <a:latin typeface="Aptos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ptos" pitchFamily="34" charset="0"/>
              </a:rPr>
              <a:t>Real-time Stare-and-Chase tracking</a:t>
            </a:r>
          </a:p>
          <a:p>
            <a:pPr marL="0" indent="0">
              <a:buNone/>
            </a:pPr>
            <a:r>
              <a:rPr lang="en-GB" noProof="0">
                <a:latin typeface="Aptos" pitchFamily="34" charset="0"/>
              </a:rPr>
              <a:t>Move from survey-only detections toward sufficient arcs for orbit determination and cataloguing of uncatalogued targets.</a:t>
            </a:r>
          </a:p>
        </p:txBody>
      </p:sp>
      <p:sp>
        <p:nvSpPr>
          <p:cNvPr id="12" name="Text 4">
            <a:extLst>
              <a:ext uri="{FF2B5EF4-FFF2-40B4-BE49-F238E27FC236}">
                <a16:creationId xmlns:a16="http://schemas.microsoft.com/office/drawing/2014/main" id="{877025AE-30C3-E039-E639-DCA9DD488CEF}"/>
              </a:ext>
            </a:extLst>
          </p:cNvPr>
          <p:cNvSpPr/>
          <p:nvPr/>
        </p:nvSpPr>
        <p:spPr>
          <a:xfrm>
            <a:off x="537068" y="5115829"/>
            <a:ext cx="11350041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GB" b="1" noProof="0">
                <a:latin typeface="Aptos" pitchFamily="34" charset="0"/>
                <a:ea typeface="Aptos" pitchFamily="34" charset="-122"/>
                <a:cs typeface="Aptos" pitchFamily="34" charset="-120"/>
              </a:rPr>
              <a:t>Contribution to the SSA/SST scenario </a:t>
            </a:r>
            <a:endParaRPr lang="en-GB" noProof="0"/>
          </a:p>
        </p:txBody>
      </p:sp>
      <p:sp>
        <p:nvSpPr>
          <p:cNvPr id="15" name="Text 5">
            <a:extLst>
              <a:ext uri="{FF2B5EF4-FFF2-40B4-BE49-F238E27FC236}">
                <a16:creationId xmlns:a16="http://schemas.microsoft.com/office/drawing/2014/main" id="{D0DE3061-C065-F4AD-B3A1-EB4F62960F45}"/>
              </a:ext>
            </a:extLst>
          </p:cNvPr>
          <p:cNvSpPr/>
          <p:nvPr/>
        </p:nvSpPr>
        <p:spPr>
          <a:xfrm>
            <a:off x="537069" y="5399293"/>
            <a:ext cx="11499218" cy="530352"/>
          </a:xfrm>
          <a:prstGeom prst="rect">
            <a:avLst/>
          </a:prstGeom>
          <a:solidFill>
            <a:schemeClr val="bg1">
              <a:lumMod val="95000"/>
            </a:schemeClr>
          </a:solidFill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GB" noProof="0">
                <a:latin typeface="Aptos" pitchFamily="34" charset="0"/>
                <a:ea typeface="Aptos" pitchFamily="34" charset="-122"/>
                <a:cs typeface="Aptos" pitchFamily="34" charset="-120"/>
              </a:rPr>
              <a:t>The contribution is not just “more observations”: it is extending the operational envelope of optical SST from nighttime cataloguing to robust acquisition in difficult visibility, geometry, and knowledge conditions.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1102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68AB81-AA91-61A1-0A3B-B5C4073F2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3E2D7466-A41F-0C8E-20B2-BC749F0ED864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2ADE95E0-00DE-AE4A-506B-B401B47E162A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1638E61A-88E2-6FDC-A52F-7D5717200411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DAF81173-1D2B-4ED2-E52A-035D34D2FF2E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DC0D0EE3-6CD1-5AD2-E1B2-ACF20D0DA786}"/>
              </a:ext>
            </a:extLst>
          </p:cNvPr>
          <p:cNvGrpSpPr/>
          <p:nvPr/>
        </p:nvGrpSpPr>
        <p:grpSpPr>
          <a:xfrm>
            <a:off x="117598" y="0"/>
            <a:ext cx="10345063" cy="1004876"/>
            <a:chOff x="-26" y="-24"/>
            <a:chExt cx="10345063" cy="10048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F76CF014-AD38-642F-EA12-F1BE9269F35A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>
                  <a:latin typeface="Arial"/>
                  <a:ea typeface="Arial"/>
                  <a:cs typeface="Arial"/>
                  <a:sym typeface="Arial"/>
                </a:rPr>
                <a:t>Daytime observations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2B89B41E-1B0B-D9AD-769F-988FEABA45FD}"/>
                </a:ext>
              </a:extLst>
            </p:cNvPr>
            <p:cNvSpPr txBox="1"/>
            <p:nvPr/>
          </p:nvSpPr>
          <p:spPr>
            <a:xfrm>
              <a:off x="-26" y="4877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</a:rPr>
                <a:t>Stars visibility during daytime, up to 2.5 J mag</a:t>
              </a:r>
              <a:endParaRPr lang="en-GB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1D8F7E23-CA28-B12A-2D51-4EB8EBA9CC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9C76324A-91A0-406E-035F-C99FFF9E6F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78582FC-AD3A-B189-9817-FFF0C9D7A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4</a:t>
            </a:fld>
            <a:endParaRPr lang="en-GB" b="1" noProof="0">
              <a:solidFill>
                <a:schemeClr val="bg1"/>
              </a:solidFill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9F55442C-A783-762B-D33D-FFC97E58A3E6}"/>
              </a:ext>
            </a:extLst>
          </p:cNvPr>
          <p:cNvSpPr/>
          <p:nvPr/>
        </p:nvSpPr>
        <p:spPr>
          <a:xfrm>
            <a:off x="337930" y="3210688"/>
            <a:ext cx="11421099" cy="415248"/>
          </a:xfrm>
          <a:prstGeom prst="rightArrow">
            <a:avLst/>
          </a:prstGeom>
          <a:solidFill>
            <a:srgbClr val="253D7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275FF757-334A-2FDD-1D5E-EF6541E63C78}"/>
              </a:ext>
            </a:extLst>
          </p:cNvPr>
          <p:cNvSpPr/>
          <p:nvPr/>
        </p:nvSpPr>
        <p:spPr>
          <a:xfrm>
            <a:off x="327333" y="5890217"/>
            <a:ext cx="11421099" cy="415248"/>
          </a:xfrm>
          <a:prstGeom prst="rightArrow">
            <a:avLst/>
          </a:prstGeom>
          <a:solidFill>
            <a:srgbClr val="253D7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857AA014-357D-CB0B-5868-0B775E9E0262}"/>
              </a:ext>
            </a:extLst>
          </p:cNvPr>
          <p:cNvSpPr txBox="1"/>
          <p:nvPr/>
        </p:nvSpPr>
        <p:spPr>
          <a:xfrm>
            <a:off x="7232218" y="3222472"/>
            <a:ext cx="1266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chemeClr val="bg1"/>
                </a:solidFill>
              </a:rPr>
              <a:t>El Sun 30°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5D7D8147-540C-352B-7C03-4E165161D19C}"/>
              </a:ext>
            </a:extLst>
          </p:cNvPr>
          <p:cNvSpPr txBox="1"/>
          <p:nvPr/>
        </p:nvSpPr>
        <p:spPr>
          <a:xfrm>
            <a:off x="9659558" y="3222472"/>
            <a:ext cx="1266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chemeClr val="bg1"/>
                </a:solidFill>
              </a:rPr>
              <a:t>El Sun 12°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71F350E4-F378-39F9-89FB-8FBAED80EDCB}"/>
              </a:ext>
            </a:extLst>
          </p:cNvPr>
          <p:cNvSpPr txBox="1"/>
          <p:nvPr/>
        </p:nvSpPr>
        <p:spPr>
          <a:xfrm>
            <a:off x="4804878" y="3222472"/>
            <a:ext cx="1266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chemeClr val="bg1"/>
                </a:solidFill>
              </a:rPr>
              <a:t>El Sun 60°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352075C5-3718-90DE-8684-CB05920DE8F7}"/>
              </a:ext>
            </a:extLst>
          </p:cNvPr>
          <p:cNvSpPr txBox="1"/>
          <p:nvPr/>
        </p:nvSpPr>
        <p:spPr>
          <a:xfrm>
            <a:off x="2369419" y="3243643"/>
            <a:ext cx="1266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chemeClr val="bg1"/>
                </a:solidFill>
              </a:rPr>
              <a:t>El Sun 30°</a:t>
            </a:r>
          </a:p>
        </p:txBody>
      </p:sp>
      <p:sp>
        <p:nvSpPr>
          <p:cNvPr id="24" name="CasellaDiTesto 19">
            <a:extLst>
              <a:ext uri="{FF2B5EF4-FFF2-40B4-BE49-F238E27FC236}">
                <a16:creationId xmlns:a16="http://schemas.microsoft.com/office/drawing/2014/main" id="{1A69DCB9-39A8-1D42-47E9-40860403CCB8}"/>
              </a:ext>
            </a:extLst>
          </p:cNvPr>
          <p:cNvSpPr txBox="1"/>
          <p:nvPr/>
        </p:nvSpPr>
        <p:spPr>
          <a:xfrm>
            <a:off x="7256515" y="5896078"/>
            <a:ext cx="1266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chemeClr val="bg1"/>
                </a:solidFill>
              </a:rPr>
              <a:t>El Sun 30°</a:t>
            </a:r>
          </a:p>
        </p:txBody>
      </p:sp>
      <p:sp>
        <p:nvSpPr>
          <p:cNvPr id="25" name="CasellaDiTesto 20">
            <a:extLst>
              <a:ext uri="{FF2B5EF4-FFF2-40B4-BE49-F238E27FC236}">
                <a16:creationId xmlns:a16="http://schemas.microsoft.com/office/drawing/2014/main" id="{F9F885FB-3F68-A7F9-E4AA-F50B9AFD34F0}"/>
              </a:ext>
            </a:extLst>
          </p:cNvPr>
          <p:cNvSpPr txBox="1"/>
          <p:nvPr/>
        </p:nvSpPr>
        <p:spPr>
          <a:xfrm>
            <a:off x="9683855" y="5896078"/>
            <a:ext cx="1266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chemeClr val="bg1"/>
                </a:solidFill>
              </a:rPr>
              <a:t>El Sun 12°</a:t>
            </a:r>
          </a:p>
        </p:txBody>
      </p:sp>
      <p:sp>
        <p:nvSpPr>
          <p:cNvPr id="26" name="CasellaDiTesto 21">
            <a:extLst>
              <a:ext uri="{FF2B5EF4-FFF2-40B4-BE49-F238E27FC236}">
                <a16:creationId xmlns:a16="http://schemas.microsoft.com/office/drawing/2014/main" id="{012485F8-3F96-74D6-7A06-7357E9D898A9}"/>
              </a:ext>
            </a:extLst>
          </p:cNvPr>
          <p:cNvSpPr txBox="1"/>
          <p:nvPr/>
        </p:nvSpPr>
        <p:spPr>
          <a:xfrm>
            <a:off x="4829175" y="5896078"/>
            <a:ext cx="1266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chemeClr val="bg1"/>
                </a:solidFill>
              </a:rPr>
              <a:t>El Sun 60°</a:t>
            </a:r>
          </a:p>
        </p:txBody>
      </p:sp>
      <p:sp>
        <p:nvSpPr>
          <p:cNvPr id="27" name="CasellaDiTesto 22">
            <a:extLst>
              <a:ext uri="{FF2B5EF4-FFF2-40B4-BE49-F238E27FC236}">
                <a16:creationId xmlns:a16="http://schemas.microsoft.com/office/drawing/2014/main" id="{7BAF5E27-07C5-0EA3-8FE2-0A279F6EB61B}"/>
              </a:ext>
            </a:extLst>
          </p:cNvPr>
          <p:cNvSpPr txBox="1"/>
          <p:nvPr/>
        </p:nvSpPr>
        <p:spPr>
          <a:xfrm>
            <a:off x="2393716" y="5917249"/>
            <a:ext cx="1266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chemeClr val="bg1"/>
                </a:solidFill>
              </a:rPr>
              <a:t>El Sun 30°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5E9113B-B76C-CFDE-E8C7-4D0F0F80D1E7}"/>
              </a:ext>
            </a:extLst>
          </p:cNvPr>
          <p:cNvSpPr txBox="1"/>
          <p:nvPr/>
        </p:nvSpPr>
        <p:spPr>
          <a:xfrm>
            <a:off x="242646" y="1501861"/>
            <a:ext cx="1791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noProof="0" dirty="0"/>
              <a:t>Stars observed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70E74E5-3120-AE42-41E6-81FAD097CA6B}"/>
              </a:ext>
            </a:extLst>
          </p:cNvPr>
          <p:cNvSpPr txBox="1"/>
          <p:nvPr/>
        </p:nvSpPr>
        <p:spPr>
          <a:xfrm>
            <a:off x="227388" y="3915773"/>
            <a:ext cx="1791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noProof="0"/>
              <a:t>Stars observed</a:t>
            </a:r>
          </a:p>
        </p:txBody>
      </p:sp>
      <p:pic>
        <p:nvPicPr>
          <p:cNvPr id="30" name="Picture 4">
            <a:extLst>
              <a:ext uri="{FF2B5EF4-FFF2-40B4-BE49-F238E27FC236}">
                <a16:creationId xmlns:a16="http://schemas.microsoft.com/office/drawing/2014/main" id="{59FDB870-5B1E-2A5F-FA5E-FBE809686D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278" t="4071" b="81378"/>
          <a:stretch>
            <a:fillRect/>
          </a:stretch>
        </p:blipFill>
        <p:spPr bwMode="auto">
          <a:xfrm>
            <a:off x="495871" y="2115213"/>
            <a:ext cx="1284012" cy="85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>
            <a:extLst>
              <a:ext uri="{FF2B5EF4-FFF2-40B4-BE49-F238E27FC236}">
                <a16:creationId xmlns:a16="http://schemas.microsoft.com/office/drawing/2014/main" id="{8D8EA30C-00DB-0A3C-A9DB-A02B76AA0A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278" t="4071" b="81378"/>
          <a:stretch>
            <a:fillRect/>
          </a:stretch>
        </p:blipFill>
        <p:spPr bwMode="auto">
          <a:xfrm>
            <a:off x="481250" y="4612383"/>
            <a:ext cx="1284012" cy="85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Immagine 32">
            <a:extLst>
              <a:ext uri="{FF2B5EF4-FFF2-40B4-BE49-F238E27FC236}">
                <a16:creationId xmlns:a16="http://schemas.microsoft.com/office/drawing/2014/main" id="{323E8249-CAFC-137F-4DF7-5963E7DF83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1614" y="937980"/>
            <a:ext cx="2408095" cy="2268643"/>
          </a:xfrm>
          <a:prstGeom prst="rect">
            <a:avLst/>
          </a:prstGeom>
        </p:spPr>
      </p:pic>
      <p:pic>
        <p:nvPicPr>
          <p:cNvPr id="35" name="Immagine 34">
            <a:extLst>
              <a:ext uri="{FF2B5EF4-FFF2-40B4-BE49-F238E27FC236}">
                <a16:creationId xmlns:a16="http://schemas.microsoft.com/office/drawing/2014/main" id="{8BD2F5CF-5D81-C48E-578A-4BC4968285E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00723" y="3669547"/>
            <a:ext cx="2335403" cy="2210935"/>
          </a:xfrm>
          <a:prstGeom prst="rect">
            <a:avLst/>
          </a:prstGeom>
        </p:spPr>
      </p:pic>
      <p:pic>
        <p:nvPicPr>
          <p:cNvPr id="37" name="Immagine 36">
            <a:extLst>
              <a:ext uri="{FF2B5EF4-FFF2-40B4-BE49-F238E27FC236}">
                <a16:creationId xmlns:a16="http://schemas.microsoft.com/office/drawing/2014/main" id="{D8075AB5-B28E-AE6A-F099-0FD14F1364F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07174" y="973080"/>
            <a:ext cx="2355269" cy="2210935"/>
          </a:xfrm>
          <a:prstGeom prst="rect">
            <a:avLst/>
          </a:prstGeom>
        </p:spPr>
      </p:pic>
      <p:pic>
        <p:nvPicPr>
          <p:cNvPr id="39" name="Immagine 38">
            <a:extLst>
              <a:ext uri="{FF2B5EF4-FFF2-40B4-BE49-F238E27FC236}">
                <a16:creationId xmlns:a16="http://schemas.microsoft.com/office/drawing/2014/main" id="{C6A8502E-726C-D7A7-4502-93DE878B02E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76606" y="3571135"/>
            <a:ext cx="2412089" cy="2263860"/>
          </a:xfrm>
          <a:prstGeom prst="rect">
            <a:avLst/>
          </a:prstGeom>
        </p:spPr>
      </p:pic>
      <p:pic>
        <p:nvPicPr>
          <p:cNvPr id="41" name="Immagine 40">
            <a:extLst>
              <a:ext uri="{FF2B5EF4-FFF2-40B4-BE49-F238E27FC236}">
                <a16:creationId xmlns:a16="http://schemas.microsoft.com/office/drawing/2014/main" id="{85266291-220E-8034-BE1C-D09E47B98E8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09676" y="910962"/>
            <a:ext cx="2492123" cy="2359116"/>
          </a:xfrm>
          <a:prstGeom prst="rect">
            <a:avLst/>
          </a:prstGeom>
        </p:spPr>
      </p:pic>
      <p:pic>
        <p:nvPicPr>
          <p:cNvPr id="43" name="Immagine 42">
            <a:extLst>
              <a:ext uri="{FF2B5EF4-FFF2-40B4-BE49-F238E27FC236}">
                <a16:creationId xmlns:a16="http://schemas.microsoft.com/office/drawing/2014/main" id="{E3ADFE6F-4EAD-9D90-68A6-D8C2F721E4C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88853" y="3603026"/>
            <a:ext cx="2330300" cy="2208863"/>
          </a:xfrm>
          <a:prstGeom prst="rect">
            <a:avLst/>
          </a:prstGeom>
        </p:spPr>
      </p:pic>
      <p:pic>
        <p:nvPicPr>
          <p:cNvPr id="45" name="Immagine 44">
            <a:extLst>
              <a:ext uri="{FF2B5EF4-FFF2-40B4-BE49-F238E27FC236}">
                <a16:creationId xmlns:a16="http://schemas.microsoft.com/office/drawing/2014/main" id="{1595B2B6-1512-D5E6-93A9-B0C50AD6189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219153" y="1055173"/>
            <a:ext cx="2487016" cy="2146630"/>
          </a:xfrm>
          <a:prstGeom prst="rect">
            <a:avLst/>
          </a:prstGeom>
        </p:spPr>
      </p:pic>
      <p:pic>
        <p:nvPicPr>
          <p:cNvPr id="47" name="Immagine 46">
            <a:extLst>
              <a:ext uri="{FF2B5EF4-FFF2-40B4-BE49-F238E27FC236}">
                <a16:creationId xmlns:a16="http://schemas.microsoft.com/office/drawing/2014/main" id="{F144D394-7C22-4275-5512-BC0C88341A48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b="1103"/>
          <a:stretch>
            <a:fillRect/>
          </a:stretch>
        </p:blipFill>
        <p:spPr>
          <a:xfrm>
            <a:off x="9219153" y="3747114"/>
            <a:ext cx="2420841" cy="2032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088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7D6073-4D87-91B4-0D43-BBDF0AC35D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EEAE4F33-BD33-0528-0FA4-27900F078CA5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477CA409-3352-64E2-97C8-700653052253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AD6316BC-E24B-4192-B9B9-F60551A35050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0D2EB54A-829B-D1A1-129F-79CEF8055166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690F3983-4C7A-D258-3CC5-18DA6EEDF4F4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C7180D2C-C69E-AF4F-F3D7-845A8E35B85B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>
                  <a:latin typeface="Arial"/>
                  <a:ea typeface="Arial"/>
                  <a:cs typeface="Arial"/>
                  <a:sym typeface="Arial"/>
                </a:rPr>
                <a:t>Daytime observations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C4A7AB4B-D08D-60A2-0F06-C496C698E3EC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</a:rPr>
                <a:t>Target observation test</a:t>
              </a:r>
              <a:endParaRPr lang="en-GB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053ABFEF-FC50-3002-7A0E-712869D90B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44D15EBF-5A8E-007D-587A-2774C992E7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0F3E112E-29A8-F2FE-5C96-565DA4FC9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5</a:t>
            </a:fld>
            <a:endParaRPr lang="en-GB" b="1" noProof="0">
              <a:solidFill>
                <a:schemeClr val="bg1"/>
              </a:solidFill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41A10B71-DEAA-7ED5-6DD8-B0E7AEB58086}"/>
              </a:ext>
            </a:extLst>
          </p:cNvPr>
          <p:cNvSpPr txBox="1"/>
          <p:nvPr/>
        </p:nvSpPr>
        <p:spPr>
          <a:xfrm>
            <a:off x="295309" y="1835131"/>
            <a:ext cx="4475840" cy="298543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2000" b="1" noProof="0" dirty="0"/>
              <a:t>OBSERVED OBJECTS VISIBLE EVEN AT LOCAL NOON: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noProof="0" dirty="0"/>
              <a:t>ISS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noProof="0" dirty="0"/>
              <a:t>Sl-16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noProof="0" dirty="0"/>
              <a:t>Bluewalker-3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noProof="0" dirty="0"/>
              <a:t>Bluewalker-6 / Spacemobile-006</a:t>
            </a:r>
          </a:p>
          <a:p>
            <a:endParaRPr lang="en-GB" noProof="0" dirty="0"/>
          </a:p>
          <a:p>
            <a:r>
              <a:rPr lang="en-GB" sz="2000" b="1" noProof="0" dirty="0"/>
              <a:t>Satellites Can be Detected during most of their passages.</a:t>
            </a:r>
          </a:p>
          <a:p>
            <a:pPr algn="ctr"/>
            <a:endParaRPr lang="en-GB" noProof="0" dirty="0"/>
          </a:p>
        </p:txBody>
      </p:sp>
      <p:pic>
        <p:nvPicPr>
          <p:cNvPr id="9" name="Picture 10">
            <a:extLst>
              <a:ext uri="{FF2B5EF4-FFF2-40B4-BE49-F238E27FC236}">
                <a16:creationId xmlns:a16="http://schemas.microsoft.com/office/drawing/2014/main" id="{E720B2EA-7C26-5640-210E-25CD9F86E6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237" y="293029"/>
            <a:ext cx="2982154" cy="241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24697C55-A30C-8ABC-04FA-BAC5786F82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7932" y="162169"/>
            <a:ext cx="2711610" cy="2673147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0A80B4C6-D244-9D82-6280-BE64EAD86C44}"/>
              </a:ext>
            </a:extLst>
          </p:cNvPr>
          <p:cNvSpPr txBox="1"/>
          <p:nvPr/>
        </p:nvSpPr>
        <p:spPr>
          <a:xfrm>
            <a:off x="5394237" y="1873457"/>
            <a:ext cx="305076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noProof="0">
                <a:solidFill>
                  <a:srgbClr val="FF0000"/>
                </a:solidFill>
              </a:rPr>
              <a:t>NORAD ID: 25544</a:t>
            </a:r>
          </a:p>
          <a:p>
            <a:r>
              <a:rPr lang="en-GB" sz="1600" b="1" noProof="0">
                <a:solidFill>
                  <a:srgbClr val="FF0000"/>
                </a:solidFill>
              </a:rPr>
              <a:t>ISS </a:t>
            </a:r>
            <a:r>
              <a:rPr lang="en-GB" sz="1600" noProof="0">
                <a:solidFill>
                  <a:srgbClr val="FF0000"/>
                </a:solidFill>
              </a:rPr>
              <a:t>at</a:t>
            </a:r>
            <a:r>
              <a:rPr lang="en-GB" sz="1600" b="1" noProof="0">
                <a:solidFill>
                  <a:srgbClr val="FF0000"/>
                </a:solidFill>
              </a:rPr>
              <a:t> </a:t>
            </a:r>
            <a:r>
              <a:rPr lang="en-GB" sz="1600" noProof="0">
                <a:solidFill>
                  <a:srgbClr val="FF0000"/>
                </a:solidFill>
              </a:rPr>
              <a:t>13:13 UTC </a:t>
            </a:r>
          </a:p>
          <a:p>
            <a:r>
              <a:rPr lang="en-GB" sz="1600" noProof="0">
                <a:solidFill>
                  <a:srgbClr val="FF0000"/>
                </a:solidFill>
              </a:rPr>
              <a:t>10/12/2025 </a:t>
            </a: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242C42C7-CB19-3854-C340-88EEE0B54E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46472" y="3151779"/>
            <a:ext cx="3050768" cy="2434221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D36E9233-82FD-1AD2-ECB6-8CAC8A109C01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9116371" y="3046660"/>
            <a:ext cx="2862554" cy="2644460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3A73AE67-6968-7417-0950-021B58C07ADE}"/>
              </a:ext>
            </a:extLst>
          </p:cNvPr>
          <p:cNvSpPr txBox="1"/>
          <p:nvPr/>
        </p:nvSpPr>
        <p:spPr>
          <a:xfrm>
            <a:off x="5290129" y="4789954"/>
            <a:ext cx="352445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noProof="0">
                <a:solidFill>
                  <a:srgbClr val="FF0000"/>
                </a:solidFill>
              </a:rPr>
              <a:t>NORAD ID : 67232</a:t>
            </a:r>
          </a:p>
          <a:p>
            <a:r>
              <a:rPr lang="en-GB" sz="1600" b="1" noProof="0">
                <a:solidFill>
                  <a:srgbClr val="FF0000"/>
                </a:solidFill>
              </a:rPr>
              <a:t>Spacemobile-006 </a:t>
            </a:r>
            <a:r>
              <a:rPr lang="en-GB" sz="1600" noProof="0">
                <a:solidFill>
                  <a:srgbClr val="FF0000"/>
                </a:solidFill>
              </a:rPr>
              <a:t>at</a:t>
            </a:r>
            <a:r>
              <a:rPr lang="en-GB" sz="1600" b="1" noProof="0">
                <a:solidFill>
                  <a:srgbClr val="FF0000"/>
                </a:solidFill>
              </a:rPr>
              <a:t> </a:t>
            </a:r>
            <a:r>
              <a:rPr lang="en-GB" sz="1600" noProof="0">
                <a:solidFill>
                  <a:srgbClr val="FF0000"/>
                </a:solidFill>
              </a:rPr>
              <a:t>07:40 UTC</a:t>
            </a:r>
          </a:p>
          <a:p>
            <a:r>
              <a:rPr lang="en-GB" sz="1600" noProof="0">
                <a:solidFill>
                  <a:srgbClr val="FF0000"/>
                </a:solidFill>
              </a:rPr>
              <a:t>10/04/2026 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875D7A8-CEBF-ED43-A027-E85A16672C7D}"/>
              </a:ext>
            </a:extLst>
          </p:cNvPr>
          <p:cNvSpPr/>
          <p:nvPr/>
        </p:nvSpPr>
        <p:spPr>
          <a:xfrm>
            <a:off x="7727968" y="1003268"/>
            <a:ext cx="457200" cy="41921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327118B-7545-514F-9FB5-11F7F9D22934}"/>
              </a:ext>
            </a:extLst>
          </p:cNvPr>
          <p:cNvSpPr/>
          <p:nvPr/>
        </p:nvSpPr>
        <p:spPr>
          <a:xfrm>
            <a:off x="7570798" y="3609911"/>
            <a:ext cx="457200" cy="41921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3286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2C59A-4DD1-43DC-ECE6-3C915238E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5">
            <a:extLst>
              <a:ext uri="{FF2B5EF4-FFF2-40B4-BE49-F238E27FC236}">
                <a16:creationId xmlns:a16="http://schemas.microsoft.com/office/drawing/2014/main" id="{FA6283E6-2B24-650B-A608-E046BA05B3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92" r="14766"/>
          <a:stretch>
            <a:fillRect/>
          </a:stretch>
        </p:blipFill>
        <p:spPr>
          <a:xfrm>
            <a:off x="6830159" y="120227"/>
            <a:ext cx="4461118" cy="2630550"/>
          </a:xfrm>
          <a:prstGeom prst="rect">
            <a:avLst/>
          </a:prstGeom>
        </p:spPr>
      </p:pic>
      <p:pic>
        <p:nvPicPr>
          <p:cNvPr id="15" name="Immagine 9">
            <a:extLst>
              <a:ext uri="{FF2B5EF4-FFF2-40B4-BE49-F238E27FC236}">
                <a16:creationId xmlns:a16="http://schemas.microsoft.com/office/drawing/2014/main" id="{D46DE2C2-53E2-1A6A-61D3-B3D003B4D5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5897" y="2750777"/>
            <a:ext cx="5990169" cy="3568612"/>
          </a:xfrm>
          <a:prstGeom prst="rect">
            <a:avLst/>
          </a:prstGeom>
        </p:spPr>
      </p:pic>
      <p:pic>
        <p:nvPicPr>
          <p:cNvPr id="11" name="Immagine 2">
            <a:extLst>
              <a:ext uri="{FF2B5EF4-FFF2-40B4-BE49-F238E27FC236}">
                <a16:creationId xmlns:a16="http://schemas.microsoft.com/office/drawing/2014/main" id="{86918777-C0D0-8E4D-BECB-16C9AD35504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343" r="22483" b="1798"/>
          <a:stretch>
            <a:fillRect/>
          </a:stretch>
        </p:blipFill>
        <p:spPr>
          <a:xfrm>
            <a:off x="1844894" y="2747125"/>
            <a:ext cx="3642729" cy="3697820"/>
          </a:xfrm>
          <a:prstGeom prst="rect">
            <a:avLst/>
          </a:prstGeom>
        </p:spPr>
      </p:pic>
      <p:sp>
        <p:nvSpPr>
          <p:cNvPr id="156" name="Rectangle 155">
            <a:extLst>
              <a:ext uri="{FF2B5EF4-FFF2-40B4-BE49-F238E27FC236}">
                <a16:creationId xmlns:a16="http://schemas.microsoft.com/office/drawing/2014/main" id="{C6E7E5CC-FCD4-3FA6-B7CB-736C0B109FBF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DAE6FD23-CDD1-F20B-076D-5F5277FDF243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ADF10877-1E6F-A28D-2A7C-FC4BCC3FE97E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EEDE6662-E6A6-E87D-805E-66B863050759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D8D6CDF4-B23D-2E56-CF3C-45FBBDECAFF4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5FDEA4CB-A26D-856C-0516-4C3215791D1C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Daytime observations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EBA1F22F-D4F1-B755-91FE-8A75E24A62A3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</a:rPr>
                <a:t>SL-16 Campaign</a:t>
              </a:r>
              <a:endParaRPr lang="en-GB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55896662-4590-538F-0BC8-1B021CCD8A7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BB5D468C-B59F-CCBB-30F8-20E14E0A16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81E793C9-ABBA-F724-F9C2-98061ABC9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6</a:t>
            </a:fld>
            <a:endParaRPr lang="en-GB" b="1" noProof="0">
              <a:solidFill>
                <a:schemeClr val="bg1"/>
              </a:solidFill>
            </a:endParaRPr>
          </a:p>
        </p:txBody>
      </p:sp>
      <p:graphicFrame>
        <p:nvGraphicFramePr>
          <p:cNvPr id="2" name="Tabella 7">
            <a:extLst>
              <a:ext uri="{FF2B5EF4-FFF2-40B4-BE49-F238E27FC236}">
                <a16:creationId xmlns:a16="http://schemas.microsoft.com/office/drawing/2014/main" id="{B547B727-9EF0-83FB-0D08-59B3F476CA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8960111"/>
              </p:ext>
            </p:extLst>
          </p:nvPr>
        </p:nvGraphicFramePr>
        <p:xfrm>
          <a:off x="117598" y="1102808"/>
          <a:ext cx="3013686" cy="148336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1506843">
                  <a:extLst>
                    <a:ext uri="{9D8B030D-6E8A-4147-A177-3AD203B41FA5}">
                      <a16:colId xmlns:a16="http://schemas.microsoft.com/office/drawing/2014/main" val="1074938502"/>
                    </a:ext>
                  </a:extLst>
                </a:gridCol>
                <a:gridCol w="1506843">
                  <a:extLst>
                    <a:ext uri="{9D8B030D-6E8A-4147-A177-3AD203B41FA5}">
                      <a16:colId xmlns:a16="http://schemas.microsoft.com/office/drawing/2014/main" val="394789280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noProof="0"/>
                        <a:t>Object  parameters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3D7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6802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/>
                        <a:t>Dry mass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noProof="0"/>
                        <a:t>8.9 tons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49487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/>
                        <a:t>Diameter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noProof="0"/>
                        <a:t>3.90 m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44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/>
                        <a:t>Length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noProof="0"/>
                        <a:t>11.047 m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8269694"/>
                  </a:ext>
                </a:extLst>
              </a:tr>
            </a:tbl>
          </a:graphicData>
        </a:graphic>
      </p:graphicFrame>
      <p:graphicFrame>
        <p:nvGraphicFramePr>
          <p:cNvPr id="9" name="Tabella 8">
            <a:extLst>
              <a:ext uri="{FF2B5EF4-FFF2-40B4-BE49-F238E27FC236}">
                <a16:creationId xmlns:a16="http://schemas.microsoft.com/office/drawing/2014/main" id="{163FE5E0-5B74-D485-7F6E-0A3B225DE9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4112064"/>
              </p:ext>
            </p:extLst>
          </p:nvPr>
        </p:nvGraphicFramePr>
        <p:xfrm>
          <a:off x="3350325" y="1102808"/>
          <a:ext cx="3290778" cy="148336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1645389">
                  <a:extLst>
                    <a:ext uri="{9D8B030D-6E8A-4147-A177-3AD203B41FA5}">
                      <a16:colId xmlns:a16="http://schemas.microsoft.com/office/drawing/2014/main" val="1074938502"/>
                    </a:ext>
                  </a:extLst>
                </a:gridCol>
                <a:gridCol w="1645389">
                  <a:extLst>
                    <a:ext uri="{9D8B030D-6E8A-4147-A177-3AD203B41FA5}">
                      <a16:colId xmlns:a16="http://schemas.microsoft.com/office/drawing/2014/main" val="394789280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noProof="0"/>
                        <a:t>Orbit  parameters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53D7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6802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kern="1200" noProof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Apogee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kern="1200" noProof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850.0 km  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44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kern="1200" noProof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Inclination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kern="1200" noProof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71.0 °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8269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kern="1200" noProof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Period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kern="1200" noProof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101.7 minutes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7209952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7964A492-B3FA-4B3E-0627-37A0A4B67C45}"/>
              </a:ext>
            </a:extLst>
          </p:cNvPr>
          <p:cNvSpPr txBox="1"/>
          <p:nvPr/>
        </p:nvSpPr>
        <p:spPr>
          <a:xfrm>
            <a:off x="147346" y="2931756"/>
            <a:ext cx="26883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/>
              <a:t>SL-16 observed passages during daytime</a:t>
            </a:r>
          </a:p>
        </p:txBody>
      </p:sp>
    </p:spTree>
    <p:extLst>
      <p:ext uri="{BB962C8B-B14F-4D97-AF65-F5344CB8AC3E}">
        <p14:creationId xmlns:p14="http://schemas.microsoft.com/office/powerpoint/2010/main" val="4103568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A59AC-7648-0DC5-5A0F-7E0AD5B21D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FC2ABBBA-7A50-6589-73EE-FC465B1D7826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C27958A0-5F91-8AC1-2B25-872794AB9AA7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879AFD21-8659-D7D1-D3DB-95C4159F0113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8572DBFA-9245-4A82-066B-010BA7671479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846D5598-9EED-B921-E727-0A306AC79D4F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B3D22EDE-56CE-1E77-E06B-20EB52012DE4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Cislunar observations</a:t>
              </a: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1557A7C7-FC42-C7B2-E13A-E4A2777EE1DE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  <a:latin typeface="Arial"/>
                  <a:ea typeface="Arial"/>
                  <a:cs typeface="Arial"/>
                  <a:sym typeface="Arial"/>
                </a:rPr>
                <a:t>Reference scenario</a:t>
              </a:r>
              <a:endParaRPr lang="en-GB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FA80A81E-6B91-92A6-C705-680A179D22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7A216BBA-2CE7-B01A-F554-5AE31EB40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7AACECA-B812-7742-8BD1-AC45EF3B0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7</a:t>
            </a:fld>
            <a:endParaRPr lang="en-GB" b="1" noProof="0">
              <a:solidFill>
                <a:schemeClr val="bg1"/>
              </a:solidFill>
            </a:endParaRPr>
          </a:p>
        </p:txBody>
      </p:sp>
      <p:sp>
        <p:nvSpPr>
          <p:cNvPr id="2" name="Text 1">
            <a:extLst>
              <a:ext uri="{FF2B5EF4-FFF2-40B4-BE49-F238E27FC236}">
                <a16:creationId xmlns:a16="http://schemas.microsoft.com/office/drawing/2014/main" id="{682D7085-A341-63F7-15BB-9D74C8FFFBF9}"/>
              </a:ext>
            </a:extLst>
          </p:cNvPr>
          <p:cNvSpPr/>
          <p:nvPr/>
        </p:nvSpPr>
        <p:spPr>
          <a:xfrm>
            <a:off x="734685" y="1238115"/>
            <a:ext cx="10482664" cy="981373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GB" sz="2400" noProof="0">
                <a:latin typeface="Aptos" pitchFamily="34" charset="0"/>
                <a:ea typeface="Aptos" pitchFamily="34" charset="-122"/>
                <a:cs typeface="Aptos" pitchFamily="34" charset="-120"/>
              </a:rPr>
              <a:t>The monitoring perimeter is expanding with lunar infrastructure, commercial services, and international exploration architectures.</a:t>
            </a:r>
            <a:endParaRPr lang="en-GB" sz="2400" noProof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BDC7C87-EE7B-16C3-56CC-902F2E2D755A}"/>
              </a:ext>
            </a:extLst>
          </p:cNvPr>
          <p:cNvGrpSpPr/>
          <p:nvPr/>
        </p:nvGrpSpPr>
        <p:grpSpPr>
          <a:xfrm>
            <a:off x="306231" y="2592559"/>
            <a:ext cx="5978402" cy="3283066"/>
            <a:chOff x="327333" y="3275759"/>
            <a:chExt cx="7551393" cy="328306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1E4928-226E-64DF-4C90-2B627979155D}"/>
                </a:ext>
              </a:extLst>
            </p:cNvPr>
            <p:cNvSpPr/>
            <p:nvPr/>
          </p:nvSpPr>
          <p:spPr>
            <a:xfrm>
              <a:off x="327333" y="3275759"/>
              <a:ext cx="7551393" cy="328306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/>
            </a:p>
          </p:txBody>
        </p:sp>
        <p:sp>
          <p:nvSpPr>
            <p:cNvPr id="9" name="Text 2">
              <a:extLst>
                <a:ext uri="{FF2B5EF4-FFF2-40B4-BE49-F238E27FC236}">
                  <a16:creationId xmlns:a16="http://schemas.microsoft.com/office/drawing/2014/main" id="{BCE4F56D-E2E1-6BCC-645D-A10B03373053}"/>
                </a:ext>
              </a:extLst>
            </p:cNvPr>
            <p:cNvSpPr/>
            <p:nvPr/>
          </p:nvSpPr>
          <p:spPr>
            <a:xfrm>
              <a:off x="607470" y="3275759"/>
              <a:ext cx="4114800" cy="32004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GB" b="1" noProof="0">
                  <a:latin typeface="Aptos" pitchFamily="34" charset="0"/>
                  <a:ea typeface="Aptos" pitchFamily="34" charset="-122"/>
                  <a:cs typeface="Aptos" pitchFamily="34" charset="-120"/>
                </a:rPr>
                <a:t>What changes for SST/SSA</a:t>
              </a:r>
              <a:endParaRPr lang="en-GB" noProof="0"/>
            </a:p>
          </p:txBody>
        </p:sp>
        <p:sp>
          <p:nvSpPr>
            <p:cNvPr id="10" name="Text 3">
              <a:extLst>
                <a:ext uri="{FF2B5EF4-FFF2-40B4-BE49-F238E27FC236}">
                  <a16:creationId xmlns:a16="http://schemas.microsoft.com/office/drawing/2014/main" id="{763EF8A5-D0A2-1EFD-4261-E6DB1994BC77}"/>
                </a:ext>
              </a:extLst>
            </p:cNvPr>
            <p:cNvSpPr/>
            <p:nvPr/>
          </p:nvSpPr>
          <p:spPr>
            <a:xfrm>
              <a:off x="803170" y="3666638"/>
              <a:ext cx="6767628" cy="2254234"/>
            </a:xfrm>
            <a:prstGeom prst="rect">
              <a:avLst/>
            </a:prstGeom>
            <a:noFill/>
            <a:ln/>
          </p:spPr>
          <p:txBody>
            <a:bodyPr wrap="square" lIns="254" tIns="254" rIns="254" bIns="254" rtlCol="0" anchor="t">
              <a:no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noProof="0">
                  <a:latin typeface="Aptos" pitchFamily="34" charset="0"/>
                  <a:ea typeface="Aptos" pitchFamily="34" charset="-122"/>
                  <a:cs typeface="Aptos" pitchFamily="34" charset="-120"/>
                </a:rPr>
                <a:t>Objects are fainter and farther: over GEO orbits, highly eccentric and lunar-orbit regimes.
Classical radar contribution decreases as range increases; optical assets become central.
Tracking cannot rely only on precise a priori ephemerides: discovery-to-cataloguing pipelines are needed.</a:t>
              </a:r>
              <a:endParaRPr lang="en-GB" sz="2000" noProof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7F181FF-0612-DC1D-E896-1AA82A528477}"/>
              </a:ext>
            </a:extLst>
          </p:cNvPr>
          <p:cNvGrpSpPr/>
          <p:nvPr/>
        </p:nvGrpSpPr>
        <p:grpSpPr>
          <a:xfrm>
            <a:off x="6402230" y="2592559"/>
            <a:ext cx="5758662" cy="3283066"/>
            <a:chOff x="6213598" y="2543576"/>
            <a:chExt cx="5758662" cy="328306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50F75E0-A3FB-1199-B65D-B60BC3851135}"/>
                </a:ext>
              </a:extLst>
            </p:cNvPr>
            <p:cNvSpPr/>
            <p:nvPr/>
          </p:nvSpPr>
          <p:spPr>
            <a:xfrm>
              <a:off x="6213598" y="2543576"/>
              <a:ext cx="5758662" cy="328306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/>
            </a:p>
          </p:txBody>
        </p:sp>
        <p:sp>
          <p:nvSpPr>
            <p:cNvPr id="15" name="Text 3">
              <a:extLst>
                <a:ext uri="{FF2B5EF4-FFF2-40B4-BE49-F238E27FC236}">
                  <a16:creationId xmlns:a16="http://schemas.microsoft.com/office/drawing/2014/main" id="{40DDDFBD-BDCE-C540-D7F1-7AAAAF7F9AC4}"/>
                </a:ext>
              </a:extLst>
            </p:cNvPr>
            <p:cNvSpPr/>
            <p:nvPr/>
          </p:nvSpPr>
          <p:spPr>
            <a:xfrm>
              <a:off x="6275579" y="2913588"/>
              <a:ext cx="5421558" cy="2863081"/>
            </a:xfrm>
            <a:prstGeom prst="rect">
              <a:avLst/>
            </a:prstGeom>
            <a:noFill/>
            <a:ln/>
          </p:spPr>
          <p:txBody>
            <a:bodyPr wrap="square" lIns="254" tIns="254" rIns="254" bIns="254" rtlCol="0" anchor="t">
              <a:no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000" noProof="0">
                  <a:latin typeface="Aptos" pitchFamily="34" charset="0"/>
                </a:rPr>
                <a:t>Artemis II completed a crewed lunar flyby on 1–10 Apr 2026.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000" noProof="0">
                  <a:latin typeface="Aptos" pitchFamily="34" charset="0"/>
                </a:rPr>
                <a:t>Artemis III is scheduled for 2027; Artemis IV is targeted for early 2028.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000" noProof="0">
                  <a:latin typeface="Aptos" pitchFamily="34" charset="0"/>
                </a:rPr>
                <a:t>NASA has already awarded 11  Commercial Lunar Payload Services (CLPS) lunar deliveries to 5 vendors, carrying &gt;50 payloads through Nov 2028.</a:t>
              </a:r>
            </a:p>
          </p:txBody>
        </p:sp>
        <p:sp>
          <p:nvSpPr>
            <p:cNvPr id="16" name="Text 2">
              <a:extLst>
                <a:ext uri="{FF2B5EF4-FFF2-40B4-BE49-F238E27FC236}">
                  <a16:creationId xmlns:a16="http://schemas.microsoft.com/office/drawing/2014/main" id="{FD7D31B0-F1E8-1607-B58C-EF7F7F002A34}"/>
                </a:ext>
              </a:extLst>
            </p:cNvPr>
            <p:cNvSpPr/>
            <p:nvPr/>
          </p:nvSpPr>
          <p:spPr>
            <a:xfrm>
              <a:off x="6467280" y="2543576"/>
              <a:ext cx="3257668" cy="32004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GB" b="1" noProof="0">
                  <a:latin typeface="Aptos" pitchFamily="34" charset="0"/>
                  <a:ea typeface="Aptos" pitchFamily="34" charset="-122"/>
                  <a:cs typeface="Aptos" pitchFamily="34" charset="-120"/>
                </a:rPr>
                <a:t>Current scenario</a:t>
              </a:r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919847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82161E-CDCF-D1F1-0189-F57192392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F9E55C34-C4F7-454E-D68E-6E6937519BBC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669833AA-5AA1-1665-E70F-8B698BEAB81E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C6ED0A3C-4B7F-045E-1E83-636536AD1F1F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E9F59C86-3570-0911-B649-F9CE2858BE17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E03337DA-C166-4EB3-2C1D-B6F5E8CF3F8F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53041604-EEF5-881F-E5A5-54054E065DCB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Cislunar observations</a:t>
              </a: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2AE604F1-8F23-3387-9D45-386529F59E02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</a:rPr>
                <a:t>Selected targets for observations tests</a:t>
              </a:r>
              <a:endParaRPr lang="en-GB" sz="2400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8059F263-7A83-61BF-4434-A5140404B8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5576B667-8592-CC0E-CB7C-8B01D7C940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C08BA34-D199-9F96-BF20-F672DEC32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8</a:t>
            </a:fld>
            <a:endParaRPr lang="en-GB" b="1" noProof="0">
              <a:solidFill>
                <a:schemeClr val="bg1"/>
              </a:solidFill>
            </a:endParaRPr>
          </a:p>
        </p:txBody>
      </p:sp>
      <p:graphicFrame>
        <p:nvGraphicFramePr>
          <p:cNvPr id="2" name="Tabella 1">
            <a:extLst>
              <a:ext uri="{FF2B5EF4-FFF2-40B4-BE49-F238E27FC236}">
                <a16:creationId xmlns:a16="http://schemas.microsoft.com/office/drawing/2014/main" id="{9E97774A-34F4-B8EC-82F8-1942A3F9FF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8670051"/>
              </p:ext>
            </p:extLst>
          </p:nvPr>
        </p:nvGraphicFramePr>
        <p:xfrm>
          <a:off x="231494" y="1196341"/>
          <a:ext cx="11729012" cy="5149706"/>
        </p:xfrm>
        <a:graphic>
          <a:graphicData uri="http://schemas.openxmlformats.org/drawingml/2006/table">
            <a:tbl>
              <a:tblPr/>
              <a:tblGrid>
                <a:gridCol w="1835432">
                  <a:extLst>
                    <a:ext uri="{9D8B030D-6E8A-4147-A177-3AD203B41FA5}">
                      <a16:colId xmlns:a16="http://schemas.microsoft.com/office/drawing/2014/main" val="1569007478"/>
                    </a:ext>
                  </a:extLst>
                </a:gridCol>
                <a:gridCol w="1247775">
                  <a:extLst>
                    <a:ext uri="{9D8B030D-6E8A-4147-A177-3AD203B41FA5}">
                      <a16:colId xmlns:a16="http://schemas.microsoft.com/office/drawing/2014/main" val="2009435943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781802943"/>
                    </a:ext>
                  </a:extLst>
                </a:gridCol>
                <a:gridCol w="952500">
                  <a:extLst>
                    <a:ext uri="{9D8B030D-6E8A-4147-A177-3AD203B41FA5}">
                      <a16:colId xmlns:a16="http://schemas.microsoft.com/office/drawing/2014/main" val="67612711"/>
                    </a:ext>
                  </a:extLst>
                </a:gridCol>
                <a:gridCol w="714375">
                  <a:extLst>
                    <a:ext uri="{9D8B030D-6E8A-4147-A177-3AD203B41FA5}">
                      <a16:colId xmlns:a16="http://schemas.microsoft.com/office/drawing/2014/main" val="270384559"/>
                    </a:ext>
                  </a:extLst>
                </a:gridCol>
                <a:gridCol w="752475">
                  <a:extLst>
                    <a:ext uri="{9D8B030D-6E8A-4147-A177-3AD203B41FA5}">
                      <a16:colId xmlns:a16="http://schemas.microsoft.com/office/drawing/2014/main" val="3506738789"/>
                    </a:ext>
                  </a:extLst>
                </a:gridCol>
                <a:gridCol w="752475">
                  <a:extLst>
                    <a:ext uri="{9D8B030D-6E8A-4147-A177-3AD203B41FA5}">
                      <a16:colId xmlns:a16="http://schemas.microsoft.com/office/drawing/2014/main" val="759115353"/>
                    </a:ext>
                  </a:extLst>
                </a:gridCol>
                <a:gridCol w="2562225">
                  <a:extLst>
                    <a:ext uri="{9D8B030D-6E8A-4147-A177-3AD203B41FA5}">
                      <a16:colId xmlns:a16="http://schemas.microsoft.com/office/drawing/2014/main" val="729443173"/>
                    </a:ext>
                  </a:extLst>
                </a:gridCol>
                <a:gridCol w="722633">
                  <a:extLst>
                    <a:ext uri="{9D8B030D-6E8A-4147-A177-3AD203B41FA5}">
                      <a16:colId xmlns:a16="http://schemas.microsoft.com/office/drawing/2014/main" val="1135347892"/>
                    </a:ext>
                  </a:extLst>
                </a:gridCol>
                <a:gridCol w="931822">
                  <a:extLst>
                    <a:ext uri="{9D8B030D-6E8A-4147-A177-3AD203B41FA5}">
                      <a16:colId xmlns:a16="http://schemas.microsoft.com/office/drawing/2014/main" val="760993354"/>
                    </a:ext>
                  </a:extLst>
                </a:gridCol>
              </a:tblGrid>
              <a:tr h="341140">
                <a:tc gridSpan="10"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600" b="1" noProof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CISLUNAR OBJECTS</a:t>
                      </a:r>
                      <a:endParaRPr lang="en-GB" sz="1400" b="1" noProof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3D7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5345730"/>
                  </a:ext>
                </a:extLst>
              </a:tr>
              <a:tr h="373193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Object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TYPE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STATUS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COSPAR ID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NORAD ID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ID Horizons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TLE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Horizons Ephemerides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Observed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b="1" noProof="0">
                          <a:effectLst/>
                          <a:latin typeface="+mn-lt"/>
                        </a:rPr>
                        <a:t>Observatory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9213302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ATLAS 5 CENTAUR R/B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Rocket Body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Uncontrolled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2009-017B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GB" sz="1100" b="0" noProof="0">
                          <a:effectLst/>
                          <a:latin typeface="+mn-lt"/>
                        </a:rPr>
                        <a:t>34714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UPDATED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Not Available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GALHASSIN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4757906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ARIANE 5 R/B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Rocket Body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Uncontrolled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199-9066B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25990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UPDATED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Not Available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SCUDO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8205296"/>
                  </a:ext>
                </a:extLst>
              </a:tr>
              <a:tr h="79740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CLUSTER II-FM5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Scientific Payload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Re-entry October 2025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2000-045A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GB" sz="1100" b="0" noProof="0">
                          <a:effectLst/>
                          <a:latin typeface="+mn-lt"/>
                        </a:rPr>
                        <a:t>26463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OLD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Not Available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kern="1200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SCUDO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8323472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ARIANE 44P+3 R/B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Rocket Body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Uncontrolled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1995-062B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23716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UPDATED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Not Available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 dirty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GALHASSIN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5999083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CZ-38 R/B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Rocket Body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Uncontrolled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2013-070B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39459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OLD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Not available 2021-05-31 21:36:00.001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5270581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CXO (Chandra Observatory)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X-Ray telescope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Active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1999-040B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25867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-151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UPDATED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Available until 2026-10-08 12:01:09.182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GALHASSIN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417945"/>
                  </a:ext>
                </a:extLst>
              </a:tr>
              <a:tr h="30109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CLUSTER II-FM7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Scientific Payload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End of life re-entry August 2026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2000-041A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26410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MID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CA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Not Available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1294904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TESS (CICERO 10)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6U CubeSat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Re-entry 2024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2018-088A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43690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OLD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Not Available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3808281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GEOTAIL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Scientific Payload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Deactivated 2022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1992-044A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22049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MID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CA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Not Available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5266719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MMS-1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Scientific Payload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Active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2015-011A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40482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-140482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UPDATED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 dirty="0">
                          <a:effectLst/>
                          <a:latin typeface="+mn-lt"/>
                        </a:rPr>
                        <a:t>Available until 2026-05-14 04:01:11.184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u="none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9636733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INTEGRAL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b="0" i="0" u="none" strike="noStrike" cap="none" noProof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Gamma-Ray telescope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Active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2002-048A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GB" sz="1100" b="0" noProof="0">
                          <a:effectLst/>
                          <a:latin typeface="+mn-lt"/>
                        </a:rPr>
                        <a:t>27540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GB" sz="1100" b="0" noProof="0">
                          <a:effectLst/>
                          <a:latin typeface="+mn-lt"/>
                        </a:rPr>
                        <a:t>-198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MID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CA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 dirty="0">
                          <a:effectLst/>
                          <a:latin typeface="+mn-lt"/>
                        </a:rPr>
                        <a:t>Available until 2026-05-12 08:14:13.262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4654504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CAPSTONE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25Kg CubeSat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Active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2022-070A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52914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-1176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OLD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 dirty="0">
                          <a:effectLst/>
                          <a:latin typeface="+mn-lt"/>
                        </a:rPr>
                        <a:t>Available until 2026-04-17 00:01:09.186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0206347"/>
                  </a:ext>
                </a:extLst>
              </a:tr>
              <a:tr h="236770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DANURI (KPLO)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Lunar Orbiter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Active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2022-094A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53365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-155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OLD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Available until 2026-10-31 20:05:53.142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379960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Chandrayaan 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Lunar Orbiter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Active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2019-042A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44441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-153 -152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VERY OLD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Available until 2019-09-06 20:28:00.000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3110349"/>
                  </a:ext>
                </a:extLst>
              </a:tr>
              <a:tr h="241918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LRO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Lunar Orbiter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Active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2009-031A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//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-85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Available until 2027-10-11 00:01:09.182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3807653"/>
                  </a:ext>
                </a:extLst>
              </a:tr>
              <a:tr h="234332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TESS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Telescope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Active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2018-038A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43435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-95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MID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CA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Available until 2027-10-06 13:01:09.182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1710088"/>
                  </a:ext>
                </a:extLst>
              </a:tr>
              <a:tr h="373193"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ARTEMIS II – Orion Integrity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Multi-Purpose Crew Vehicle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Re-entry April 2026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2026-069A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68538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-1024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OLD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>
                        <a:buNone/>
                      </a:pPr>
                      <a:r>
                        <a:rPr lang="en-GB" sz="1100" noProof="0">
                          <a:effectLst/>
                          <a:latin typeface="+mn-lt"/>
                        </a:rPr>
                        <a:t>Available until 2026-04-10 23:54:22.858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endParaRPr lang="en-GB" sz="1100" noProof="0">
                        <a:effectLst/>
                        <a:latin typeface="+mn-lt"/>
                      </a:endParaRP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>
                        <a:buNone/>
                      </a:pPr>
                      <a:r>
                        <a:rPr lang="en-GB" sz="1100" noProof="0" dirty="0">
                          <a:effectLst/>
                          <a:latin typeface="+mn-lt"/>
                        </a:rPr>
                        <a:t>SCUDO, GALHASSIN</a:t>
                      </a:r>
                    </a:p>
                  </a:txBody>
                  <a:tcPr marL="15379" marR="153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22012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0056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2BACB-83F3-B35E-D6BB-A20084F4E0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C1334528-DACD-C880-FBB2-0F0C05F30706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31B4A673-793C-BAFD-7AF3-6B5379EFDB1C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ABE860B0-EF09-4628-C3BF-837F5145D573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FFFEA014-E720-4A6A-9EAC-198BE1EB91DF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5A8CB135-F194-27C5-4F7F-895A05E0E1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14D85C31-C72C-C18E-138A-0ACBCDA408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D7A47FA-44BD-3B92-B6FF-D9119DE42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9</a:t>
            </a:fld>
            <a:endParaRPr lang="en-GB" b="1" noProof="0">
              <a:solidFill>
                <a:schemeClr val="bg1"/>
              </a:solidFill>
            </a:endParaRPr>
          </a:p>
        </p:txBody>
      </p:sp>
      <p:grpSp>
        <p:nvGrpSpPr>
          <p:cNvPr id="2" name="Google Shape;183;g2de63ba424b_0_12">
            <a:extLst>
              <a:ext uri="{FF2B5EF4-FFF2-40B4-BE49-F238E27FC236}">
                <a16:creationId xmlns:a16="http://schemas.microsoft.com/office/drawing/2014/main" id="{A309C12E-9000-ED29-843C-54371B386EC8}"/>
              </a:ext>
            </a:extLst>
          </p:cNvPr>
          <p:cNvGrpSpPr/>
          <p:nvPr/>
        </p:nvGrpSpPr>
        <p:grpSpPr>
          <a:xfrm>
            <a:off x="117597" y="0"/>
            <a:ext cx="18969601" cy="926409"/>
            <a:chOff x="-27" y="-24"/>
            <a:chExt cx="18969601" cy="926409"/>
          </a:xfrm>
        </p:grpSpPr>
        <p:sp>
          <p:nvSpPr>
            <p:cNvPr id="9" name="Google Shape;184;g2de63ba424b_0_12">
              <a:extLst>
                <a:ext uri="{FF2B5EF4-FFF2-40B4-BE49-F238E27FC236}">
                  <a16:creationId xmlns:a16="http://schemas.microsoft.com/office/drawing/2014/main" id="{7E03B5BD-2A50-6D1F-67C3-494BBA56484A}"/>
                </a:ext>
              </a:extLst>
            </p:cNvPr>
            <p:cNvSpPr txBox="1"/>
            <p:nvPr/>
          </p:nvSpPr>
          <p:spPr>
            <a:xfrm>
              <a:off x="-26" y="-24"/>
              <a:ext cx="18969600" cy="8679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25990 - ARIANE 5 R/B</a:t>
              </a:r>
            </a:p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" name="Google Shape;185;g2de63ba424b_0_12">
              <a:extLst>
                <a:ext uri="{FF2B5EF4-FFF2-40B4-BE49-F238E27FC236}">
                  <a16:creationId xmlns:a16="http://schemas.microsoft.com/office/drawing/2014/main" id="{AB6C4561-A08E-8FC5-00BC-80E83F80470E}"/>
                </a:ext>
              </a:extLst>
            </p:cNvPr>
            <p:cNvSpPr txBox="1"/>
            <p:nvPr/>
          </p:nvSpPr>
          <p:spPr>
            <a:xfrm>
              <a:off x="-27" y="538587"/>
              <a:ext cx="14050789" cy="38779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noProof="0">
                  <a:solidFill>
                    <a:srgbClr val="71151D"/>
                  </a:solidFill>
                </a:rPr>
                <a:t>Observations - 2025-06-04 SCUDO: Sapienza Coupled University Debris Observatory </a:t>
              </a:r>
              <a:r>
                <a:rPr lang="en-GB" noProof="0" err="1">
                  <a:solidFill>
                    <a:srgbClr val="71151D"/>
                  </a:solidFill>
                </a:rPr>
                <a:t>Collepardo</a:t>
              </a:r>
              <a:r>
                <a:rPr lang="en-GB" noProof="0">
                  <a:solidFill>
                    <a:srgbClr val="71151D"/>
                  </a:solidFill>
                </a:rPr>
                <a:t>, Italy</a:t>
              </a: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898D3DD2-2EE5-E8C6-1847-8362D6BBE64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7817" t="26864" r="22547" b="31206"/>
          <a:stretch>
            <a:fillRect/>
          </a:stretch>
        </p:blipFill>
        <p:spPr>
          <a:xfrm>
            <a:off x="1498408" y="1094633"/>
            <a:ext cx="2482947" cy="209744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85A1E55-C884-979F-A3F2-9C5B534162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0951" y="3049975"/>
            <a:ext cx="4094373" cy="306961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D1C4F06-8E01-661B-DA27-5FD91C89CF2F}"/>
              </a:ext>
            </a:extLst>
          </p:cNvPr>
          <p:cNvSpPr/>
          <p:nvPr/>
        </p:nvSpPr>
        <p:spPr>
          <a:xfrm>
            <a:off x="2472821" y="1931516"/>
            <a:ext cx="368079" cy="2738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4E634F7-79CF-3C7B-4109-10D93E96ECD7}"/>
              </a:ext>
            </a:extLst>
          </p:cNvPr>
          <p:cNvSpPr txBox="1"/>
          <p:nvPr/>
        </p:nvSpPr>
        <p:spPr>
          <a:xfrm>
            <a:off x="1498408" y="1094633"/>
            <a:ext cx="1447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rgbClr val="FF0000"/>
                </a:solidFill>
              </a:rPr>
              <a:t>Exp: 4s</a:t>
            </a:r>
          </a:p>
          <a:p>
            <a:r>
              <a:rPr lang="en-GB" noProof="0">
                <a:solidFill>
                  <a:srgbClr val="FF0000"/>
                </a:solidFill>
              </a:rPr>
              <a:t>Bin: 3x3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443E5E7-D9AF-29DC-C0F0-12EE10C2EEFF}"/>
              </a:ext>
            </a:extLst>
          </p:cNvPr>
          <p:cNvSpPr txBox="1"/>
          <p:nvPr/>
        </p:nvSpPr>
        <p:spPr>
          <a:xfrm>
            <a:off x="8530095" y="1039985"/>
            <a:ext cx="2936083" cy="206210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noProof="0">
                <a:latin typeface="Abadi" panose="020B0604020104020204" pitchFamily="34" charset="0"/>
              </a:rPr>
              <a:t>Observation</a:t>
            </a:r>
            <a:r>
              <a:rPr lang="en-GB" sz="1600" noProof="0">
                <a:latin typeface="Abadi" panose="020B0604020104020204" pitchFamily="34" charset="0"/>
              </a:rPr>
              <a:t>: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Observed: Descending to the perigee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El 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 27°-30°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Lunar Elong 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 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130°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Range 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 50’000 Km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Mean Magnitude 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 13.5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Phase Angle 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 50°</a:t>
            </a:r>
            <a:endParaRPr lang="en-GB" sz="1600" noProof="0">
              <a:solidFill>
                <a:schemeClr val="tx1"/>
              </a:solidFill>
              <a:latin typeface="Abadi" panose="020B0604020104020204" pitchFamily="34" charset="0"/>
            </a:endParaRPr>
          </a:p>
        </p:txBody>
      </p:sp>
      <p:pic>
        <p:nvPicPr>
          <p:cNvPr id="18" name="Immagine 12" descr="Immagine che contiene aria aperta, telescopio, cielo, albero&#10;&#10;Descrizione generata automaticamente">
            <a:extLst>
              <a:ext uri="{FF2B5EF4-FFF2-40B4-BE49-F238E27FC236}">
                <a16:creationId xmlns:a16="http://schemas.microsoft.com/office/drawing/2014/main" id="{850B53CD-866F-8F74-026E-2C0DBA64AA7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38" r="21444" b="6413"/>
          <a:stretch/>
        </p:blipFill>
        <p:spPr>
          <a:xfrm>
            <a:off x="146676" y="1356243"/>
            <a:ext cx="1277780" cy="139651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EA46666-52C1-478E-0DCF-C96B5EABAD7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90251" y="3049975"/>
            <a:ext cx="4011497" cy="3007477"/>
          </a:xfrm>
          <a:prstGeom prst="rect">
            <a:avLst/>
          </a:prstGeom>
        </p:spPr>
      </p:pic>
      <p:pic>
        <p:nvPicPr>
          <p:cNvPr id="20" name="Picture 2" descr="Spaceflight Now | Ariane Launch Report | Ariane 5 failure investigation  focuses on upper stage">
            <a:extLst>
              <a:ext uri="{FF2B5EF4-FFF2-40B4-BE49-F238E27FC236}">
                <a16:creationId xmlns:a16="http://schemas.microsoft.com/office/drawing/2014/main" id="{EF4921C7-B6B9-883C-2375-DBDFBC2AD8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232" y="1182073"/>
            <a:ext cx="1754326" cy="175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Immagine 14" descr="Immagine che contiene testo, cerchio, World, mappa&#10;&#10;Descrizione generata automaticamente">
            <a:extLst>
              <a:ext uri="{FF2B5EF4-FFF2-40B4-BE49-F238E27FC236}">
                <a16:creationId xmlns:a16="http://schemas.microsoft.com/office/drawing/2014/main" id="{B65CC79C-3D55-DBB4-D586-EBDB4D0E14E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5" y="1187763"/>
            <a:ext cx="403966" cy="40396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510980A-0997-5BFC-62E6-91FAEE08E454}"/>
              </a:ext>
            </a:extLst>
          </p:cNvPr>
          <p:cNvSpPr txBox="1"/>
          <p:nvPr/>
        </p:nvSpPr>
        <p:spPr>
          <a:xfrm>
            <a:off x="6517621" y="1182073"/>
            <a:ext cx="1842998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defRPr/>
            </a:lvl1pPr>
          </a:lstStyle>
          <a:p>
            <a:r>
              <a:rPr lang="en-GB" noProof="0"/>
              <a:t>Last stage of the Ariane 5 Rocket</a:t>
            </a:r>
          </a:p>
          <a:p>
            <a:endParaRPr lang="en-GB" noProof="0"/>
          </a:p>
          <a:p>
            <a:r>
              <a:rPr lang="en-GB" noProof="0"/>
              <a:t>Uncontrolled object</a:t>
            </a:r>
          </a:p>
          <a:p>
            <a:endParaRPr lang="en-GB" noProof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C118D3-4CBC-01F1-42BE-7E28397AF79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6675" y="3062851"/>
            <a:ext cx="4241051" cy="3179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151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C38E0-9360-1980-344D-3C0B59DED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6291BD4E-BF6A-373E-CBBD-E789C7AFEC94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93933F00-5E5E-F892-7EEC-69D7905FD28F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AAED8B89-3756-1939-A9B9-1624A56DA7D1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464F891C-FB32-BE8A-7893-950DDE3AB153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DB3DB014-F568-F20D-8712-6864E207AC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2477C9F3-D241-FFB8-0488-FE80082F3E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B570A52-4C99-C035-15BB-67048E519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10</a:t>
            </a:fld>
            <a:endParaRPr lang="en-GB" b="1" noProof="0">
              <a:solidFill>
                <a:schemeClr val="bg1"/>
              </a:solidFill>
            </a:endParaRPr>
          </a:p>
        </p:txBody>
      </p:sp>
      <p:grpSp>
        <p:nvGrpSpPr>
          <p:cNvPr id="2" name="Google Shape;183;g2de63ba424b_0_12">
            <a:extLst>
              <a:ext uri="{FF2B5EF4-FFF2-40B4-BE49-F238E27FC236}">
                <a16:creationId xmlns:a16="http://schemas.microsoft.com/office/drawing/2014/main" id="{EEAB8371-897C-0E85-24BB-CA42B453304F}"/>
              </a:ext>
            </a:extLst>
          </p:cNvPr>
          <p:cNvGrpSpPr/>
          <p:nvPr/>
        </p:nvGrpSpPr>
        <p:grpSpPr>
          <a:xfrm>
            <a:off x="117597" y="0"/>
            <a:ext cx="18969601" cy="926409"/>
            <a:chOff x="-27" y="-24"/>
            <a:chExt cx="18969601" cy="926409"/>
          </a:xfrm>
        </p:grpSpPr>
        <p:sp>
          <p:nvSpPr>
            <p:cNvPr id="9" name="Google Shape;184;g2de63ba424b_0_12">
              <a:extLst>
                <a:ext uri="{FF2B5EF4-FFF2-40B4-BE49-F238E27FC236}">
                  <a16:creationId xmlns:a16="http://schemas.microsoft.com/office/drawing/2014/main" id="{0A21F856-97BC-82CC-6741-2A57CC790E46}"/>
                </a:ext>
              </a:extLst>
            </p:cNvPr>
            <p:cNvSpPr txBox="1"/>
            <p:nvPr/>
          </p:nvSpPr>
          <p:spPr>
            <a:xfrm>
              <a:off x="-26" y="-24"/>
              <a:ext cx="18969600" cy="8679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26463 - CLUSTER II-FM5</a:t>
              </a:r>
            </a:p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" name="Google Shape;185;g2de63ba424b_0_12">
              <a:extLst>
                <a:ext uri="{FF2B5EF4-FFF2-40B4-BE49-F238E27FC236}">
                  <a16:creationId xmlns:a16="http://schemas.microsoft.com/office/drawing/2014/main" id="{413C213E-99E9-D61E-F182-B77CBB34AF74}"/>
                </a:ext>
              </a:extLst>
            </p:cNvPr>
            <p:cNvSpPr txBox="1"/>
            <p:nvPr/>
          </p:nvSpPr>
          <p:spPr>
            <a:xfrm>
              <a:off x="-27" y="538587"/>
              <a:ext cx="14050789" cy="38779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noProof="0">
                  <a:solidFill>
                    <a:srgbClr val="71151D"/>
                  </a:solidFill>
                </a:rPr>
                <a:t>Observations - 2025-07-21 SCUDO: Sapienza Coupled University Debris Observatory </a:t>
              </a:r>
              <a:r>
                <a:rPr lang="en-GB" noProof="0" err="1">
                  <a:solidFill>
                    <a:srgbClr val="71151D"/>
                  </a:solidFill>
                </a:rPr>
                <a:t>Collepardo</a:t>
              </a:r>
              <a:r>
                <a:rPr lang="en-GB" noProof="0">
                  <a:solidFill>
                    <a:srgbClr val="71151D"/>
                  </a:solidFill>
                </a:rPr>
                <a:t>, Italy</a:t>
              </a: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CA1710A0-E47E-AB6C-18C2-BE00D9504DC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505" t="33888" r="33473" b="34029"/>
          <a:stretch>
            <a:fillRect/>
          </a:stretch>
        </p:blipFill>
        <p:spPr>
          <a:xfrm>
            <a:off x="1479057" y="1105259"/>
            <a:ext cx="2196087" cy="220020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C8D6D31-7725-8DBD-A427-AE7E7B5706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11958" y="3053427"/>
            <a:ext cx="4050468" cy="303669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F2E0C0B-543F-D07E-2611-006AD4D69C8E}"/>
              </a:ext>
            </a:extLst>
          </p:cNvPr>
          <p:cNvSpPr/>
          <p:nvPr/>
        </p:nvSpPr>
        <p:spPr>
          <a:xfrm>
            <a:off x="2396621" y="1950566"/>
            <a:ext cx="368079" cy="2738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7F9CED-A27C-92DB-B3D3-B6F8A5EAD227}"/>
              </a:ext>
            </a:extLst>
          </p:cNvPr>
          <p:cNvSpPr txBox="1"/>
          <p:nvPr/>
        </p:nvSpPr>
        <p:spPr>
          <a:xfrm>
            <a:off x="1498408" y="1094633"/>
            <a:ext cx="1447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rgbClr val="FF0000"/>
                </a:solidFill>
              </a:rPr>
              <a:t>Exp: 15s</a:t>
            </a:r>
          </a:p>
          <a:p>
            <a:r>
              <a:rPr lang="en-GB" noProof="0">
                <a:solidFill>
                  <a:srgbClr val="FF0000"/>
                </a:solidFill>
              </a:rPr>
              <a:t>Bin: 2x2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A8AF00C-15C4-3A09-A04F-32A7AFFB1D28}"/>
              </a:ext>
            </a:extLst>
          </p:cNvPr>
          <p:cNvSpPr txBox="1"/>
          <p:nvPr/>
        </p:nvSpPr>
        <p:spPr>
          <a:xfrm>
            <a:off x="8530094" y="1053203"/>
            <a:ext cx="3290430" cy="206210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noProof="0">
                <a:latin typeface="Abadi" panose="020B0604020104020204" pitchFamily="34" charset="0"/>
              </a:rPr>
              <a:t>Observation</a:t>
            </a:r>
            <a:r>
              <a:rPr lang="en-GB" sz="1600" noProof="0">
                <a:latin typeface="Abadi" panose="020B0604020104020204" pitchFamily="34" charset="0"/>
              </a:rPr>
              <a:t>: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Observed: Ascending to the apogee</a:t>
            </a:r>
            <a:endParaRPr lang="en-GB" sz="1600" noProof="0">
              <a:latin typeface="Abadi" panose="020B0604020104020204" pitchFamily="34" charset="0"/>
            </a:endParaRP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El 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 30°-38°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Lunar Elong 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 86°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Range 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 56’000 Km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Mean Magnitude 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 15</a:t>
            </a:r>
          </a:p>
          <a:p>
            <a:pPr marL="361950" lvl="6" indent="-114300">
              <a:buFont typeface="Arial" panose="020B0604020202020204" pitchFamily="34" charset="0"/>
              <a:buChar char="•"/>
            </a:pP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Phase Angle 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</a:rPr>
              <a:t>=</a:t>
            </a:r>
            <a:r>
              <a:rPr lang="en-GB" sz="1600" noProof="0">
                <a:solidFill>
                  <a:schemeClr val="tx1"/>
                </a:solidFill>
                <a:latin typeface="Abadi" panose="020B0604020104020204" pitchFamily="34" charset="0"/>
                <a:sym typeface="Symbol" panose="05050102010706020507" pitchFamily="18" charset="2"/>
              </a:rPr>
              <a:t> 60°</a:t>
            </a:r>
            <a:endParaRPr lang="en-GB" sz="1600" noProof="0">
              <a:solidFill>
                <a:schemeClr val="tx1"/>
              </a:solidFill>
              <a:latin typeface="Abadi" panose="020B0604020104020204" pitchFamily="34" charset="0"/>
            </a:endParaRPr>
          </a:p>
        </p:txBody>
      </p:sp>
      <p:pic>
        <p:nvPicPr>
          <p:cNvPr id="18" name="Immagine 12" descr="Immagine che contiene aria aperta, telescopio, cielo, albero&#10;&#10;Descrizione generata automaticamente">
            <a:extLst>
              <a:ext uri="{FF2B5EF4-FFF2-40B4-BE49-F238E27FC236}">
                <a16:creationId xmlns:a16="http://schemas.microsoft.com/office/drawing/2014/main" id="{4B7A15E4-81AC-294B-F1C2-926EDCE3E9D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38" r="21444" b="6413"/>
          <a:stretch/>
        </p:blipFill>
        <p:spPr>
          <a:xfrm>
            <a:off x="146676" y="1356243"/>
            <a:ext cx="1277780" cy="139651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9" name="Immagine 14" descr="Immagine che contiene testo, cerchio, World, mappa&#10;&#10;Descrizione generata automaticamente">
            <a:extLst>
              <a:ext uri="{FF2B5EF4-FFF2-40B4-BE49-F238E27FC236}">
                <a16:creationId xmlns:a16="http://schemas.microsoft.com/office/drawing/2014/main" id="{5A036E63-3B33-BC9E-BA22-24AAFEF71B4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5" y="1187763"/>
            <a:ext cx="403966" cy="403966"/>
          </a:xfrm>
          <a:prstGeom prst="rect">
            <a:avLst/>
          </a:prstGeom>
        </p:spPr>
      </p:pic>
      <p:pic>
        <p:nvPicPr>
          <p:cNvPr id="20" name="Picture 2">
            <a:extLst>
              <a:ext uri="{FF2B5EF4-FFF2-40B4-BE49-F238E27FC236}">
                <a16:creationId xmlns:a16="http://schemas.microsoft.com/office/drawing/2014/main" id="{63FEE96E-886E-BB7A-28B7-E070926227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3821" y="1251679"/>
            <a:ext cx="2272180" cy="148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F169065-B735-DDF7-64F3-9C0793AE2D1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50468" y="3089656"/>
            <a:ext cx="3885956" cy="291335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86511D4-B57F-371F-35FF-6332A057F61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3079528"/>
            <a:ext cx="4050468" cy="303669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65709D6-4E4D-1189-57C1-B2CFDDEF8E94}"/>
              </a:ext>
            </a:extLst>
          </p:cNvPr>
          <p:cNvSpPr txBox="1"/>
          <p:nvPr/>
        </p:nvSpPr>
        <p:spPr>
          <a:xfrm>
            <a:off x="6178803" y="1066588"/>
            <a:ext cx="2272179" cy="20313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defRPr/>
            </a:lvl1pPr>
          </a:lstStyle>
          <a:p>
            <a:r>
              <a:rPr lang="en-GB" noProof="0"/>
              <a:t>Magnetospheric research project</a:t>
            </a:r>
          </a:p>
          <a:p>
            <a:endParaRPr lang="en-GB" noProof="0"/>
          </a:p>
          <a:p>
            <a:r>
              <a:rPr lang="en-GB" noProof="0"/>
              <a:t>Active @ observation time</a:t>
            </a:r>
            <a:br>
              <a:rPr lang="en-GB" noProof="0"/>
            </a:br>
            <a:r>
              <a:rPr lang="en-GB" noProof="0"/>
              <a:t>Re-Entry October 2025</a:t>
            </a:r>
          </a:p>
        </p:txBody>
      </p:sp>
    </p:spTree>
    <p:extLst>
      <p:ext uri="{BB962C8B-B14F-4D97-AF65-F5344CB8AC3E}">
        <p14:creationId xmlns:p14="http://schemas.microsoft.com/office/powerpoint/2010/main" val="1916751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94168A-A19E-00AC-0CD5-12DFFE4AF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848BD418-7385-9F24-9D33-5CD6CC50E0AE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FA5D3863-0A33-3FD9-7B4C-A4A8E7436041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F49F6AAF-B6A2-0172-8D03-30D8E562DEED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8A2192DC-8076-0ADB-B2E8-33EFBA75D1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A1DBB25A-7DCD-454D-1E35-086C1DBA6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02826" y="6460810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11</a:t>
            </a:fld>
            <a:endParaRPr lang="en-GB" b="1" noProof="0">
              <a:solidFill>
                <a:schemeClr val="bg1"/>
              </a:solidFill>
            </a:endParaRPr>
          </a:p>
        </p:txBody>
      </p:sp>
      <p:grpSp>
        <p:nvGrpSpPr>
          <p:cNvPr id="2" name="Google Shape;183;g2de63ba424b_0_12">
            <a:extLst>
              <a:ext uri="{FF2B5EF4-FFF2-40B4-BE49-F238E27FC236}">
                <a16:creationId xmlns:a16="http://schemas.microsoft.com/office/drawing/2014/main" id="{5AD06734-896C-AEE8-7EFB-55C754B530EC}"/>
              </a:ext>
            </a:extLst>
          </p:cNvPr>
          <p:cNvGrpSpPr/>
          <p:nvPr/>
        </p:nvGrpSpPr>
        <p:grpSpPr>
          <a:xfrm>
            <a:off x="117597" y="0"/>
            <a:ext cx="18969601" cy="926409"/>
            <a:chOff x="-27" y="-24"/>
            <a:chExt cx="18969601" cy="926409"/>
          </a:xfrm>
        </p:grpSpPr>
        <p:sp>
          <p:nvSpPr>
            <p:cNvPr id="9" name="Google Shape;184;g2de63ba424b_0_12">
              <a:extLst>
                <a:ext uri="{FF2B5EF4-FFF2-40B4-BE49-F238E27FC236}">
                  <a16:creationId xmlns:a16="http://schemas.microsoft.com/office/drawing/2014/main" id="{0482D75A-2881-BF94-1A72-3090678D539D}"/>
                </a:ext>
              </a:extLst>
            </p:cNvPr>
            <p:cNvSpPr txBox="1"/>
            <p:nvPr/>
          </p:nvSpPr>
          <p:spPr>
            <a:xfrm>
              <a:off x="-26" y="-24"/>
              <a:ext cx="18969600" cy="8679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Artemis 2 Mission – Integrity Observations</a:t>
              </a:r>
            </a:p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" name="Google Shape;185;g2de63ba424b_0_12">
              <a:extLst>
                <a:ext uri="{FF2B5EF4-FFF2-40B4-BE49-F238E27FC236}">
                  <a16:creationId xmlns:a16="http://schemas.microsoft.com/office/drawing/2014/main" id="{0C59161F-D64B-521F-7DE1-4D395F45201F}"/>
                </a:ext>
              </a:extLst>
            </p:cNvPr>
            <p:cNvSpPr txBox="1"/>
            <p:nvPr/>
          </p:nvSpPr>
          <p:spPr>
            <a:xfrm>
              <a:off x="-27" y="538587"/>
              <a:ext cx="14050789" cy="38779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noProof="0">
                  <a:solidFill>
                    <a:srgbClr val="71151D"/>
                  </a:solidFill>
                </a:rPr>
                <a:t>Observations</a:t>
              </a:r>
            </a:p>
          </p:txBody>
        </p:sp>
      </p:grpSp>
      <p:pic>
        <p:nvPicPr>
          <p:cNvPr id="15" name="Immagine 10">
            <a:extLst>
              <a:ext uri="{FF2B5EF4-FFF2-40B4-BE49-F238E27FC236}">
                <a16:creationId xmlns:a16="http://schemas.microsoft.com/office/drawing/2014/main" id="{AE138AC9-261A-2315-B325-D2C2B0C413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8618" y="1016135"/>
            <a:ext cx="4668173" cy="409689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8B3F9EB-9BED-1ACF-AB20-FC790A4E01BB}"/>
              </a:ext>
            </a:extLst>
          </p:cNvPr>
          <p:cNvSpPr/>
          <p:nvPr/>
        </p:nvSpPr>
        <p:spPr>
          <a:xfrm>
            <a:off x="8673881" y="3018763"/>
            <a:ext cx="425806" cy="31243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pic>
        <p:nvPicPr>
          <p:cNvPr id="17" name="Immagine 12" descr="Immagine che contiene aria aperta, telescopio, cielo, albero&#10;&#10;Descrizione generata automaticamente">
            <a:extLst>
              <a:ext uri="{FF2B5EF4-FFF2-40B4-BE49-F238E27FC236}">
                <a16:creationId xmlns:a16="http://schemas.microsoft.com/office/drawing/2014/main" id="{D37A1504-8707-11A2-8C24-17C50B40435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3" r="25004" b="6413"/>
          <a:stretch>
            <a:fillRect/>
          </a:stretch>
        </p:blipFill>
        <p:spPr>
          <a:xfrm>
            <a:off x="469225" y="1021873"/>
            <a:ext cx="2424223" cy="313358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C2B244B-E3A6-A6DE-A624-F413BAF1920D}"/>
              </a:ext>
            </a:extLst>
          </p:cNvPr>
          <p:cNvSpPr txBox="1"/>
          <p:nvPr/>
        </p:nvSpPr>
        <p:spPr>
          <a:xfrm>
            <a:off x="2893448" y="1016135"/>
            <a:ext cx="3659040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badi" panose="020B0604020104020204" pitchFamily="34" charset="0"/>
              </a:rPr>
              <a:t>SCUDO: </a:t>
            </a:r>
            <a:r>
              <a:rPr lang="en-GB" noProof="0">
                <a:latin typeface="Abadi" panose="020B0604020104020204" pitchFamily="34" charset="0"/>
              </a:rPr>
              <a:t>Sapienza Coupled University Debris Observatory </a:t>
            </a:r>
            <a:r>
              <a:rPr lang="en-GB" noProof="0" err="1">
                <a:latin typeface="Abadi" panose="020B0604020104020204" pitchFamily="34" charset="0"/>
              </a:rPr>
              <a:t>Collepardo</a:t>
            </a:r>
            <a:r>
              <a:rPr lang="en-GB" noProof="0">
                <a:latin typeface="Abadi" panose="020B0604020104020204" pitchFamily="34" charset="0"/>
              </a:rPr>
              <a:t> (FR), Italy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badi" panose="020B0604020104020204" pitchFamily="34" charset="0"/>
              </a:rPr>
              <a:t>Observed: </a:t>
            </a:r>
            <a:r>
              <a:rPr lang="en-GB" noProof="0">
                <a:latin typeface="Abadi" panose="020B0604020104020204" pitchFamily="34" charset="0"/>
              </a:rPr>
              <a:t>2026-04-10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badi" panose="020B0604020104020204" pitchFamily="34" charset="0"/>
              </a:rPr>
              <a:t>Time:</a:t>
            </a:r>
            <a:r>
              <a:rPr lang="en-GB" noProof="0">
                <a:latin typeface="Abadi" panose="020B0604020104020204" pitchFamily="34" charset="0"/>
              </a:rPr>
              <a:t> 03:04-04:00 UTC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badi" panose="020B0604020104020204" pitchFamily="34" charset="0"/>
              </a:rPr>
              <a:t>Telescope</a:t>
            </a:r>
            <a:r>
              <a:rPr lang="en-GB" noProof="0">
                <a:latin typeface="Abadi" panose="020B0604020104020204" pitchFamily="34" charset="0"/>
              </a:rPr>
              <a:t>: 1°x1° </a:t>
            </a:r>
            <a:r>
              <a:rPr lang="en-GB" noProof="0" err="1">
                <a:latin typeface="Abadi" panose="020B0604020104020204" pitchFamily="34" charset="0"/>
              </a:rPr>
              <a:t>FoV</a:t>
            </a:r>
            <a:r>
              <a:rPr lang="en-GB" noProof="0">
                <a:latin typeface="Abadi" panose="020B0604020104020204" pitchFamily="34" charset="0"/>
              </a:rPr>
              <a:t> 1200mm f4,8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badi" panose="020B0604020104020204" pitchFamily="34" charset="0"/>
              </a:rPr>
              <a:t>Stacked:</a:t>
            </a:r>
            <a:r>
              <a:rPr lang="en-GB" noProof="0">
                <a:latin typeface="Abadi" panose="020B0604020104020204" pitchFamily="34" charset="0"/>
              </a:rPr>
              <a:t> 128 frame @ 10s, clear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badi" panose="020B0604020104020204" pitchFamily="34" charset="0"/>
              </a:rPr>
              <a:t>Sidereal Tracking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noProof="0">
                <a:latin typeface="Abadi" panose="020B0604020104020204" pitchFamily="34" charset="0"/>
              </a:rPr>
              <a:t>Horizon JPL ephemerides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52CD8-EFCA-EB0B-E451-AB4D3EFF9317}"/>
              </a:ext>
            </a:extLst>
          </p:cNvPr>
          <p:cNvSpPr txBox="1"/>
          <p:nvPr/>
        </p:nvSpPr>
        <p:spPr>
          <a:xfrm>
            <a:off x="6798618" y="1016135"/>
            <a:ext cx="1998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rgbClr val="FF0000"/>
                </a:solidFill>
              </a:rPr>
              <a:t>Orion Integrity Artemis II</a:t>
            </a:r>
          </a:p>
        </p:txBody>
      </p:sp>
      <p:pic>
        <p:nvPicPr>
          <p:cNvPr id="20" name="Immagine 14" descr="Immagine che contiene testo, cerchio, World, mappa&#10;&#10;Descrizione generata automaticamente">
            <a:extLst>
              <a:ext uri="{FF2B5EF4-FFF2-40B4-BE49-F238E27FC236}">
                <a16:creationId xmlns:a16="http://schemas.microsoft.com/office/drawing/2014/main" id="{EFFC8908-93BF-FCC2-40DF-672F7AA5D12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6189" y="4269432"/>
            <a:ext cx="791103" cy="79110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64EF586-9FED-F6F0-142A-EFD551078B72}"/>
              </a:ext>
            </a:extLst>
          </p:cNvPr>
          <p:cNvSpPr txBox="1"/>
          <p:nvPr/>
        </p:nvSpPr>
        <p:spPr>
          <a:xfrm>
            <a:off x="6872711" y="4137205"/>
            <a:ext cx="3098244" cy="923330"/>
          </a:xfrm>
          <a:prstGeom prst="rect">
            <a:avLst/>
          </a:prstGeom>
          <a:solidFill>
            <a:schemeClr val="tx1">
              <a:lumMod val="65000"/>
              <a:lumOff val="35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noProof="0">
                <a:solidFill>
                  <a:srgbClr val="FF0000"/>
                </a:solidFill>
              </a:rPr>
              <a:t>Elong =</a:t>
            </a:r>
            <a:r>
              <a:rPr lang="en-GB" noProof="0">
                <a:solidFill>
                  <a:srgbClr val="FF0000"/>
                </a:solidFill>
                <a:sym typeface="Symbol" panose="05050102010706020507" pitchFamily="18" charset="2"/>
              </a:rPr>
              <a:t></a:t>
            </a:r>
            <a:r>
              <a:rPr lang="en-GB" noProof="0">
                <a:solidFill>
                  <a:srgbClr val="FF0000"/>
                </a:solidFill>
              </a:rPr>
              <a:t> 28 °</a:t>
            </a:r>
          </a:p>
          <a:p>
            <a:r>
              <a:rPr lang="en-GB" noProof="0">
                <a:solidFill>
                  <a:srgbClr val="FF0000"/>
                </a:solidFill>
              </a:rPr>
              <a:t>Distance =</a:t>
            </a:r>
            <a:r>
              <a:rPr lang="en-GB" noProof="0">
                <a:solidFill>
                  <a:srgbClr val="FF0000"/>
                </a:solidFill>
                <a:sym typeface="Symbol" panose="05050102010706020507" pitchFamily="18" charset="2"/>
              </a:rPr>
              <a:t></a:t>
            </a:r>
            <a:r>
              <a:rPr lang="en-GB" noProof="0">
                <a:solidFill>
                  <a:srgbClr val="FF0000"/>
                </a:solidFill>
              </a:rPr>
              <a:t> 180’000Km</a:t>
            </a:r>
          </a:p>
          <a:p>
            <a:r>
              <a:rPr lang="en-GB" noProof="0">
                <a:solidFill>
                  <a:srgbClr val="FF0000"/>
                </a:solidFill>
              </a:rPr>
              <a:t>El =</a:t>
            </a:r>
            <a:r>
              <a:rPr lang="en-GB" noProof="0">
                <a:solidFill>
                  <a:srgbClr val="FF0000"/>
                </a:solidFill>
                <a:sym typeface="Symbol" panose="05050102010706020507" pitchFamily="18" charset="2"/>
              </a:rPr>
              <a:t> 14°</a:t>
            </a:r>
            <a:endParaRPr lang="en-GB" noProof="0">
              <a:solidFill>
                <a:srgbClr val="FF0000"/>
              </a:solidFill>
            </a:endParaRPr>
          </a:p>
        </p:txBody>
      </p:sp>
      <p:pic>
        <p:nvPicPr>
          <p:cNvPr id="22" name="Immagine 10">
            <a:extLst>
              <a:ext uri="{FF2B5EF4-FFF2-40B4-BE49-F238E27FC236}">
                <a16:creationId xmlns:a16="http://schemas.microsoft.com/office/drawing/2014/main" id="{AE65269C-7D42-A355-3E11-6FDBE7891E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30650" t="36667" r="39699" b="33067"/>
          <a:stretch>
            <a:fillRect/>
          </a:stretch>
        </p:blipFill>
        <p:spPr>
          <a:xfrm>
            <a:off x="9819743" y="1798542"/>
            <a:ext cx="1384153" cy="1239973"/>
          </a:xfrm>
          <a:prstGeom prst="rect">
            <a:avLst/>
          </a:prstGeom>
          <a:ln w="19050">
            <a:solidFill>
              <a:srgbClr val="FF0000"/>
            </a:solidFill>
          </a:ln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8CA3B26-6548-7ACD-4F69-658179D19C69}"/>
              </a:ext>
            </a:extLst>
          </p:cNvPr>
          <p:cNvCxnSpPr>
            <a:cxnSpLocks/>
            <a:stCxn id="16" idx="0"/>
            <a:endCxn id="22" idx="1"/>
          </p:cNvCxnSpPr>
          <p:nvPr/>
        </p:nvCxnSpPr>
        <p:spPr>
          <a:xfrm flipV="1">
            <a:off x="8886784" y="2418529"/>
            <a:ext cx="932959" cy="60023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6ECF282-FD37-2696-5EA2-005E3994722E}"/>
              </a:ext>
            </a:extLst>
          </p:cNvPr>
          <p:cNvCxnSpPr>
            <a:stCxn id="16" idx="3"/>
            <a:endCxn id="22" idx="2"/>
          </p:cNvCxnSpPr>
          <p:nvPr/>
        </p:nvCxnSpPr>
        <p:spPr>
          <a:xfrm flipV="1">
            <a:off x="9099687" y="3038515"/>
            <a:ext cx="1412133" cy="13646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3BD74B6A-3A13-3BD4-EE23-7C7979082433}"/>
              </a:ext>
            </a:extLst>
          </p:cNvPr>
          <p:cNvGrpSpPr/>
          <p:nvPr/>
        </p:nvGrpSpPr>
        <p:grpSpPr>
          <a:xfrm>
            <a:off x="576762" y="4269604"/>
            <a:ext cx="5975726" cy="2068411"/>
            <a:chOff x="576762" y="4269604"/>
            <a:chExt cx="5975726" cy="2068411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A2BFD2A0-6F6D-1751-F439-0D23E744265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82" r="16527" b="48831"/>
            <a:stretch>
              <a:fillRect/>
            </a:stretch>
          </p:blipFill>
          <p:spPr>
            <a:xfrm>
              <a:off x="3338842" y="4269604"/>
              <a:ext cx="2811469" cy="2068411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F35C24F-7609-D8C9-630B-3654D1696AFD}"/>
                </a:ext>
              </a:extLst>
            </p:cNvPr>
            <p:cNvSpPr/>
            <p:nvPr/>
          </p:nvSpPr>
          <p:spPr>
            <a:xfrm>
              <a:off x="5830989" y="4990233"/>
              <a:ext cx="308344" cy="83057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/>
            </a:p>
          </p:txBody>
        </p: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1A13359A-91F6-A5AC-2692-060239F7A730}"/>
                </a:ext>
              </a:extLst>
            </p:cNvPr>
            <p:cNvCxnSpPr>
              <a:cxnSpLocks/>
            </p:cNvCxnSpPr>
            <p:nvPr/>
          </p:nvCxnSpPr>
          <p:spPr>
            <a:xfrm>
              <a:off x="5985161" y="4542188"/>
              <a:ext cx="96945" cy="211102"/>
            </a:xfrm>
            <a:prstGeom prst="straightConnector1">
              <a:avLst/>
            </a:prstGeom>
            <a:ln>
              <a:solidFill>
                <a:srgbClr val="FF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CD7AECF3-CAED-6B65-DA4B-32EA477BDC96}"/>
                </a:ext>
              </a:extLst>
            </p:cNvPr>
            <p:cNvSpPr txBox="1"/>
            <p:nvPr/>
          </p:nvSpPr>
          <p:spPr>
            <a:xfrm>
              <a:off x="5861006" y="4365301"/>
              <a:ext cx="691482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noProof="0">
                  <a:solidFill>
                    <a:schemeClr val="bg1"/>
                  </a:solidFill>
                </a:rPr>
                <a:t>2 m</a:t>
              </a:r>
            </a:p>
          </p:txBody>
        </p: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E25DC011-4072-20EC-694C-3C5C22AF93A5}"/>
                </a:ext>
              </a:extLst>
            </p:cNvPr>
            <p:cNvCxnSpPr>
              <a:cxnSpLocks/>
            </p:cNvCxnSpPr>
            <p:nvPr/>
          </p:nvCxnSpPr>
          <p:spPr>
            <a:xfrm>
              <a:off x="3623609" y="4542188"/>
              <a:ext cx="759974" cy="448045"/>
            </a:xfrm>
            <a:prstGeom prst="straightConnector1">
              <a:avLst/>
            </a:prstGeom>
            <a:ln>
              <a:solidFill>
                <a:srgbClr val="FF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B9B48086-F97A-0B07-4A56-55AE683D14C3}"/>
                </a:ext>
              </a:extLst>
            </p:cNvPr>
            <p:cNvSpPr txBox="1"/>
            <p:nvPr/>
          </p:nvSpPr>
          <p:spPr>
            <a:xfrm>
              <a:off x="4491507" y="6088872"/>
              <a:ext cx="691482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noProof="0">
                  <a:solidFill>
                    <a:schemeClr val="bg1"/>
                  </a:solidFill>
                </a:rPr>
                <a:t>19 m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4113F792-BFDD-F98A-A19A-A43C89CD68F8}"/>
                </a:ext>
              </a:extLst>
            </p:cNvPr>
            <p:cNvSpPr txBox="1"/>
            <p:nvPr/>
          </p:nvSpPr>
          <p:spPr>
            <a:xfrm rot="1766455">
              <a:off x="3847814" y="4629053"/>
              <a:ext cx="691482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noProof="0">
                  <a:solidFill>
                    <a:schemeClr val="bg1"/>
                  </a:solidFill>
                </a:rPr>
                <a:t>7,3 m</a:t>
              </a:r>
            </a:p>
          </p:txBody>
        </p:sp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C85025AD-03F3-00B6-EA87-CE2EE09E835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7122" t="11086" r="56505" b="22531"/>
            <a:stretch>
              <a:fillRect/>
            </a:stretch>
          </p:blipFill>
          <p:spPr>
            <a:xfrm>
              <a:off x="576762" y="4269604"/>
              <a:ext cx="2784740" cy="2068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127432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652EE-58B2-AB6F-B519-A0C9ECF60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F90FA420-B82C-D98F-440D-A0F12BFFDED0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B6E5E909-EAA1-EAD2-1E9D-ADE083EF1DD7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C4E47BFE-5347-7489-AD34-C2CFBFC8EF15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9C9082BD-B7B3-24BC-C93A-E168E12B1359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0847FD06-C272-D2B8-0557-E93FF5E9700E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414EAB1D-FC94-CCF6-3273-13853326DAEC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Real Time Tracking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51843698-B435-EAB7-E640-ED07C41F1B6E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</a:rPr>
                <a:t>State-of-the-art</a:t>
              </a:r>
              <a:endParaRPr lang="en-GB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D474BE62-FD1A-2BDE-0182-D91CDFB563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CD705301-72E1-D778-3BFD-D6D0D8F703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4F7B626-37D2-B8F4-1184-DADA891C0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12</a:t>
            </a:fld>
            <a:endParaRPr lang="en-GB" b="1" noProof="0">
              <a:solidFill>
                <a:schemeClr val="bg1"/>
              </a:solidFill>
            </a:endParaRPr>
          </a:p>
        </p:txBody>
      </p:sp>
      <p:grpSp>
        <p:nvGrpSpPr>
          <p:cNvPr id="2" name="Gruppo 64">
            <a:extLst>
              <a:ext uri="{FF2B5EF4-FFF2-40B4-BE49-F238E27FC236}">
                <a16:creationId xmlns:a16="http://schemas.microsoft.com/office/drawing/2014/main" id="{E26731CD-4650-259F-7F29-4F317A7188D2}"/>
              </a:ext>
            </a:extLst>
          </p:cNvPr>
          <p:cNvGrpSpPr/>
          <p:nvPr/>
        </p:nvGrpSpPr>
        <p:grpSpPr>
          <a:xfrm>
            <a:off x="997819" y="2303413"/>
            <a:ext cx="2057248" cy="1927470"/>
            <a:chOff x="848954" y="3511504"/>
            <a:chExt cx="1997519" cy="2196706"/>
          </a:xfrm>
        </p:grpSpPr>
        <p:grpSp>
          <p:nvGrpSpPr>
            <p:cNvPr id="9" name="Gruppo 56">
              <a:extLst>
                <a:ext uri="{FF2B5EF4-FFF2-40B4-BE49-F238E27FC236}">
                  <a16:creationId xmlns:a16="http://schemas.microsoft.com/office/drawing/2014/main" id="{5BEC164D-4CC4-8126-6E2E-202DC810DF73}"/>
                </a:ext>
              </a:extLst>
            </p:cNvPr>
            <p:cNvGrpSpPr/>
            <p:nvPr/>
          </p:nvGrpSpPr>
          <p:grpSpPr>
            <a:xfrm>
              <a:off x="996232" y="3726286"/>
              <a:ext cx="1698124" cy="1981924"/>
              <a:chOff x="462873" y="3009939"/>
              <a:chExt cx="2010743" cy="2109790"/>
            </a:xfrm>
          </p:grpSpPr>
          <p:sp>
            <p:nvSpPr>
              <p:cNvPr id="11" name="Rettangolo 1">
                <a:extLst>
                  <a:ext uri="{FF2B5EF4-FFF2-40B4-BE49-F238E27FC236}">
                    <a16:creationId xmlns:a16="http://schemas.microsoft.com/office/drawing/2014/main" id="{E89087AD-C1E8-7443-B81C-90691833E247}"/>
                  </a:ext>
                </a:extLst>
              </p:cNvPr>
              <p:cNvSpPr/>
              <p:nvPr/>
            </p:nvSpPr>
            <p:spPr>
              <a:xfrm>
                <a:off x="630425" y="3009939"/>
                <a:ext cx="1843191" cy="210979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noProof="0"/>
              </a:p>
            </p:txBody>
          </p:sp>
          <p:grpSp>
            <p:nvGrpSpPr>
              <p:cNvPr id="12" name="Gruppo 27">
                <a:extLst>
                  <a:ext uri="{FF2B5EF4-FFF2-40B4-BE49-F238E27FC236}">
                    <a16:creationId xmlns:a16="http://schemas.microsoft.com/office/drawing/2014/main" id="{65B95561-3386-2BD4-6CDA-CFA62EF011DB}"/>
                  </a:ext>
                </a:extLst>
              </p:cNvPr>
              <p:cNvGrpSpPr/>
              <p:nvPr/>
            </p:nvGrpSpPr>
            <p:grpSpPr>
              <a:xfrm>
                <a:off x="462873" y="3036435"/>
                <a:ext cx="1933766" cy="1992339"/>
                <a:chOff x="7915739" y="898252"/>
                <a:chExt cx="2355597" cy="1821926"/>
              </a:xfrm>
            </p:grpSpPr>
            <p:pic>
              <p:nvPicPr>
                <p:cNvPr id="17" name="Picture 4" descr="Cielo Stellato arte vettoriale, icone e grafica per il download gratuito">
                  <a:extLst>
                    <a:ext uri="{FF2B5EF4-FFF2-40B4-BE49-F238E27FC236}">
                      <a16:creationId xmlns:a16="http://schemas.microsoft.com/office/drawing/2014/main" id="{B27B4293-5C85-0407-2C90-F9003F8B5C29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169" b="25792"/>
                <a:stretch/>
              </p:blipFill>
              <p:spPr bwMode="auto">
                <a:xfrm>
                  <a:off x="9242474" y="898252"/>
                  <a:ext cx="1028862" cy="686802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cxnSp>
              <p:nvCxnSpPr>
                <p:cNvPr id="18" name="Connettore diritto 29">
                  <a:extLst>
                    <a:ext uri="{FF2B5EF4-FFF2-40B4-BE49-F238E27FC236}">
                      <a16:creationId xmlns:a16="http://schemas.microsoft.com/office/drawing/2014/main" id="{7A9E4CB3-8CF7-3BE4-D7FD-155D1311D99F}"/>
                    </a:ext>
                  </a:extLst>
                </p:cNvPr>
                <p:cNvCxnSpPr/>
                <p:nvPr/>
              </p:nvCxnSpPr>
              <p:spPr>
                <a:xfrm>
                  <a:off x="9689306" y="1171277"/>
                  <a:ext cx="214729" cy="249887"/>
                </a:xfrm>
                <a:prstGeom prst="line">
                  <a:avLst/>
                </a:prstGeom>
                <a:ln w="190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19" name="Elemento grafico 33" descr="Telescopio con riempimento a tinta unita">
                  <a:extLst>
                    <a:ext uri="{FF2B5EF4-FFF2-40B4-BE49-F238E27FC236}">
                      <a16:creationId xmlns:a16="http://schemas.microsoft.com/office/drawing/2014/main" id="{E00EBB1A-9CD3-934B-B50E-CC4276BDDFC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915739" y="1805778"/>
                  <a:ext cx="914400" cy="914400"/>
                </a:xfrm>
                <a:prstGeom prst="rect">
                  <a:avLst/>
                </a:prstGeom>
              </p:spPr>
            </p:pic>
          </p:grpSp>
          <p:cxnSp>
            <p:nvCxnSpPr>
              <p:cNvPr id="15" name="Connettore diritto 12">
                <a:extLst>
                  <a:ext uri="{FF2B5EF4-FFF2-40B4-BE49-F238E27FC236}">
                    <a16:creationId xmlns:a16="http://schemas.microsoft.com/office/drawing/2014/main" id="{9C96F27D-B61C-281C-0D44-7D2640E7CA76}"/>
                  </a:ext>
                </a:extLst>
              </p:cNvPr>
              <p:cNvCxnSpPr>
                <a:cxnSpLocks/>
                <a:endCxn id="17" idx="1"/>
              </p:cNvCxnSpPr>
              <p:nvPr/>
            </p:nvCxnSpPr>
            <p:spPr>
              <a:xfrm flipV="1">
                <a:off x="1130057" y="3411956"/>
                <a:ext cx="421965" cy="787731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Connettore diritto 16">
                <a:extLst>
                  <a:ext uri="{FF2B5EF4-FFF2-40B4-BE49-F238E27FC236}">
                    <a16:creationId xmlns:a16="http://schemas.microsoft.com/office/drawing/2014/main" id="{C2D350ED-BCC9-9960-9896-64FD46E3AD3B}"/>
                  </a:ext>
                </a:extLst>
              </p:cNvPr>
              <p:cNvCxnSpPr>
                <a:cxnSpLocks/>
                <a:endCxn id="17" idx="2"/>
              </p:cNvCxnSpPr>
              <p:nvPr/>
            </p:nvCxnSpPr>
            <p:spPr>
              <a:xfrm flipV="1">
                <a:off x="1083558" y="3787477"/>
                <a:ext cx="890773" cy="435025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0" name="Rettangolo con angoli arrotondati 57">
              <a:extLst>
                <a:ext uri="{FF2B5EF4-FFF2-40B4-BE49-F238E27FC236}">
                  <a16:creationId xmlns:a16="http://schemas.microsoft.com/office/drawing/2014/main" id="{25DE1199-F9BB-B8BF-8AF7-8A6E4BCD93FE}"/>
                </a:ext>
              </a:extLst>
            </p:cNvPr>
            <p:cNvSpPr/>
            <p:nvPr/>
          </p:nvSpPr>
          <p:spPr>
            <a:xfrm>
              <a:off x="848954" y="3511504"/>
              <a:ext cx="1997519" cy="2124600"/>
            </a:xfrm>
            <a:prstGeom prst="roundRect">
              <a:avLst>
                <a:gd name="adj" fmla="val 4856"/>
              </a:avLst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/>
            </a:p>
          </p:txBody>
        </p:sp>
      </p:grpSp>
      <p:sp>
        <p:nvSpPr>
          <p:cNvPr id="20" name="Rettangolo con angoli arrotondati 66">
            <a:extLst>
              <a:ext uri="{FF2B5EF4-FFF2-40B4-BE49-F238E27FC236}">
                <a16:creationId xmlns:a16="http://schemas.microsoft.com/office/drawing/2014/main" id="{95D3CEAB-E425-BE37-8953-4FD31D35A670}"/>
              </a:ext>
            </a:extLst>
          </p:cNvPr>
          <p:cNvSpPr/>
          <p:nvPr/>
        </p:nvSpPr>
        <p:spPr>
          <a:xfrm>
            <a:off x="3547583" y="2627746"/>
            <a:ext cx="7113107" cy="1228465"/>
          </a:xfrm>
          <a:prstGeom prst="roundRect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noProof="0">
                <a:solidFill>
                  <a:schemeClr val="tx1"/>
                </a:solidFill>
              </a:rPr>
              <a:t>STARE</a:t>
            </a:r>
            <a:r>
              <a:rPr lang="en-GB" sz="2400" b="1" i="0" noProof="0">
                <a:solidFill>
                  <a:schemeClr val="tx1"/>
                </a:solidFill>
                <a:effectLst/>
              </a:rPr>
              <a:t>: </a:t>
            </a:r>
            <a:r>
              <a:rPr lang="en-GB" sz="2400" i="0" noProof="0">
                <a:solidFill>
                  <a:schemeClr val="tx1"/>
                </a:solidFill>
                <a:effectLst/>
              </a:rPr>
              <a:t>the system remains fixed in an initial pointing direction waiting for the object to cross the field of view. </a:t>
            </a:r>
            <a:endParaRPr lang="en-GB" sz="2400" noProof="0">
              <a:solidFill>
                <a:schemeClr val="tx1"/>
              </a:solidFill>
            </a:endParaRPr>
          </a:p>
        </p:txBody>
      </p:sp>
      <p:sp>
        <p:nvSpPr>
          <p:cNvPr id="21" name="Rettangolo con angoli arrotondati 67">
            <a:extLst>
              <a:ext uri="{FF2B5EF4-FFF2-40B4-BE49-F238E27FC236}">
                <a16:creationId xmlns:a16="http://schemas.microsoft.com/office/drawing/2014/main" id="{9BBDC4D2-DA77-ABF8-79C7-8115B0260BE5}"/>
              </a:ext>
            </a:extLst>
          </p:cNvPr>
          <p:cNvSpPr/>
          <p:nvPr/>
        </p:nvSpPr>
        <p:spPr>
          <a:xfrm>
            <a:off x="3547583" y="4533598"/>
            <a:ext cx="7113107" cy="1553942"/>
          </a:xfrm>
          <a:prstGeom prst="roundRect">
            <a:avLst>
              <a:gd name="adj" fmla="val 2224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noProof="0">
                <a:solidFill>
                  <a:schemeClr val="tx1"/>
                </a:solidFill>
              </a:rPr>
              <a:t>CHASE: </a:t>
            </a:r>
            <a:r>
              <a:rPr lang="en-GB" sz="2400" noProof="0">
                <a:solidFill>
                  <a:schemeClr val="tx1"/>
                </a:solidFill>
              </a:rPr>
              <a:t>the system follows the object using the real time data acquired and integrate it in a control law to improve the tracking or follow the object without any a-priori orbital information.</a:t>
            </a:r>
          </a:p>
        </p:txBody>
      </p:sp>
      <p:sp>
        <p:nvSpPr>
          <p:cNvPr id="23" name="CasellaDiTesto 4">
            <a:extLst>
              <a:ext uri="{FF2B5EF4-FFF2-40B4-BE49-F238E27FC236}">
                <a16:creationId xmlns:a16="http://schemas.microsoft.com/office/drawing/2014/main" id="{7EDC51D3-BD1B-FCF6-41A2-16867944C9A1}"/>
              </a:ext>
            </a:extLst>
          </p:cNvPr>
          <p:cNvSpPr txBox="1"/>
          <p:nvPr/>
        </p:nvSpPr>
        <p:spPr>
          <a:xfrm>
            <a:off x="327333" y="1085844"/>
            <a:ext cx="1165347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i="0" noProof="0">
                <a:solidFill>
                  <a:srgbClr val="70141C"/>
                </a:solidFill>
                <a:effectLst/>
              </a:rPr>
              <a:t>The state of the art in real-time tracking orbital object with optical systems </a:t>
            </a:r>
            <a:r>
              <a:rPr lang="en-GB" sz="2000" i="0" noProof="0">
                <a:effectLst/>
              </a:rPr>
              <a:t>is refers mostly by the Stare and Chase strategy. The name of the stare and chase was coined after the merge of two observation strategies used in passive-optical systems namely survey and follow-up.</a:t>
            </a:r>
            <a:endParaRPr lang="en-GB" sz="2000" noProof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ABEEEF6-CE6D-AF18-E20D-58DC8E8E48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4994" y="4341238"/>
            <a:ext cx="2092778" cy="1988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13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A2483D-72B3-7346-F2C1-41123FEFB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B2BDA74A-F2D2-F52C-1C9D-CC86BEF60F02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B0C14FA7-DFF9-E1BC-AF97-A823B402D9F0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A522D412-158E-E5F4-A786-E96171EC672F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6C99AB8F-76BB-16DA-8AF3-951D2E3F18B2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57DCAF3A-80EA-A375-3277-24A11BDE1CAE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C181EE27-16F8-F5DF-B4AF-2D847385425A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>
                  <a:latin typeface="Arial"/>
                  <a:ea typeface="Arial"/>
                  <a:cs typeface="Arial"/>
                  <a:sym typeface="Arial"/>
                </a:rPr>
                <a:t>Real Time Tracking Pipeline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8A8A7D1B-B21D-454F-4ED2-13C374C3BEFB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</a:rPr>
                <a:t>Linear-Tracking</a:t>
              </a:r>
              <a:endParaRPr lang="en-GB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2EA7D52E-A6DC-8162-8162-1CFB0A362B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68432C61-8294-A7B0-1D86-D218ABE3F5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81912017-AB5C-F253-68BE-A2E6256D8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13</a:t>
            </a:fld>
            <a:endParaRPr lang="en-GB" b="1" noProof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A8F04B-58CB-CF1F-BFC7-9A4037EFC6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069" y="1160737"/>
            <a:ext cx="10732437" cy="511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3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105B87-CF79-0AB4-C3AF-90C2403CD6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CC201A16-2004-4A26-CFCF-A9AED79E274A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D63A9221-65BE-1897-A589-074C97EA76C1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4F59E1D1-1462-ABE1-FE5D-4112885B58EE}"/>
                </a:ext>
              </a:extLst>
            </p:cNvPr>
            <p:cNvPicPr preferRelativeResize="0"/>
            <p:nvPr/>
          </p:nvPicPr>
          <p:blipFill rotWithShape="1">
            <a:blip r:embed="rId2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B401F93D-0A98-93B2-E9C2-04F617D44925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B8ECB34B-A2C1-40AA-F9B7-D61D5621ECF3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A0ABE578-8BE3-AE58-1FBE-97D4B7EACC30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Real time tracking 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C2CF83DF-6ECE-74EA-AE19-B1ECD206FD8C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 dirty="0">
                  <a:solidFill>
                    <a:srgbClr val="71151D"/>
                  </a:solidFill>
                  <a:latin typeface="Arial"/>
                  <a:ea typeface="Arial"/>
                  <a:cs typeface="Arial"/>
                  <a:sym typeface="Arial"/>
                </a:rPr>
                <a:t>Real time detections and tracking</a:t>
              </a:r>
              <a:endParaRPr lang="en-GB" noProof="0" dirty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4F5B598-752C-F212-F2D2-0B82618252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9ACE61EA-CEFE-B9E4-68D8-EDE431D11B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51B12EE-EED7-460C-43C1-7511A2AA7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14</a:t>
            </a:fld>
            <a:endParaRPr lang="en-GB" b="1" noProof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0EC3597-FE42-60C2-21DC-9C3C203A15D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0188" r="49249" b="2097"/>
          <a:stretch>
            <a:fillRect/>
          </a:stretch>
        </p:blipFill>
        <p:spPr>
          <a:xfrm>
            <a:off x="1680942" y="1674169"/>
            <a:ext cx="3502759" cy="3448515"/>
          </a:xfrm>
          <a:prstGeom prst="rect">
            <a:avLst/>
          </a:prstGeom>
        </p:spPr>
      </p:pic>
      <p:pic>
        <p:nvPicPr>
          <p:cNvPr id="10" name="Picture 9" descr="A screenshot of a space telescope&#10;&#10;AI-generated content may be incorrect.">
            <a:extLst>
              <a:ext uri="{FF2B5EF4-FFF2-40B4-BE49-F238E27FC236}">
                <a16:creationId xmlns:a16="http://schemas.microsoft.com/office/drawing/2014/main" id="{3DDDCD8F-03F6-5DDC-9EF6-1B2200066F1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33625"/>
          <a:stretch>
            <a:fillRect/>
          </a:stretch>
        </p:blipFill>
        <p:spPr>
          <a:xfrm>
            <a:off x="7570798" y="1999646"/>
            <a:ext cx="4020768" cy="302882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5EF24F-5B81-FE2F-A790-0533B0836EF0}"/>
              </a:ext>
            </a:extLst>
          </p:cNvPr>
          <p:cNvSpPr txBox="1"/>
          <p:nvPr/>
        </p:nvSpPr>
        <p:spPr>
          <a:xfrm>
            <a:off x="190383" y="5343762"/>
            <a:ext cx="6334825" cy="92333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noProof="0" dirty="0"/>
              <a:t>Stare phase based on a survey method. </a:t>
            </a:r>
            <a:r>
              <a:rPr lang="en-GB" b="1" noProof="0" dirty="0"/>
              <a:t>First rea-time detection of uncatalogued object initialize the chase phase.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FBBE02-A013-8025-48DB-747EA0D1E829}"/>
              </a:ext>
            </a:extLst>
          </p:cNvPr>
          <p:cNvSpPr txBox="1"/>
          <p:nvPr/>
        </p:nvSpPr>
        <p:spPr>
          <a:xfrm>
            <a:off x="190383" y="1241149"/>
            <a:ext cx="6334825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noProof="0"/>
              <a:t>STARE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679BF4-A966-C20B-91BD-2F76830A84F9}"/>
              </a:ext>
            </a:extLst>
          </p:cNvPr>
          <p:cNvSpPr txBox="1"/>
          <p:nvPr/>
        </p:nvSpPr>
        <p:spPr>
          <a:xfrm>
            <a:off x="6690421" y="1241148"/>
            <a:ext cx="5196690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noProof="0"/>
              <a:t>CHASE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CE684F4D-9C1B-98F8-1670-20F435ED6F0D}"/>
              </a:ext>
            </a:extLst>
          </p:cNvPr>
          <p:cNvSpPr/>
          <p:nvPr/>
        </p:nvSpPr>
        <p:spPr>
          <a:xfrm>
            <a:off x="6783572" y="3398427"/>
            <a:ext cx="425302" cy="376131"/>
          </a:xfrm>
          <a:prstGeom prst="rightArrow">
            <a:avLst/>
          </a:prstGeom>
          <a:solidFill>
            <a:srgbClr val="70141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4C2CCC9-7F31-1D2A-D441-2EF27F1D9FA9}"/>
              </a:ext>
            </a:extLst>
          </p:cNvPr>
          <p:cNvSpPr txBox="1"/>
          <p:nvPr/>
        </p:nvSpPr>
        <p:spPr>
          <a:xfrm>
            <a:off x="6839163" y="5081472"/>
            <a:ext cx="5047947" cy="120032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noProof="0"/>
              <a:t>Chase phase start the real time follow up of the uncatalogued object. The video show the linear-tracking method based on a linear estimation for the next pointing.</a:t>
            </a:r>
            <a:endParaRPr lang="en-GB" b="1" noProof="0"/>
          </a:p>
        </p:txBody>
      </p:sp>
    </p:spTree>
    <p:extLst>
      <p:ext uri="{BB962C8B-B14F-4D97-AF65-F5344CB8AC3E}">
        <p14:creationId xmlns:p14="http://schemas.microsoft.com/office/powerpoint/2010/main" val="3701806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65BCF-CD38-B2DF-7CD9-C5457323F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B6540EBB-E7F5-623E-A6AE-2127783BF275}"/>
              </a:ext>
            </a:extLst>
          </p:cNvPr>
          <p:cNvGrpSpPr/>
          <p:nvPr/>
        </p:nvGrpSpPr>
        <p:grpSpPr>
          <a:xfrm>
            <a:off x="-13401" y="2242346"/>
            <a:ext cx="4341543" cy="3878730"/>
            <a:chOff x="4987903" y="1827203"/>
            <a:chExt cx="4341543" cy="387873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CC3E5FB1-295C-51A7-9A21-E702EF380C5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87903" y="1827203"/>
              <a:ext cx="4341543" cy="3254916"/>
            </a:xfrm>
            <a:prstGeom prst="rect">
              <a:avLst/>
            </a:prstGeom>
          </p:spPr>
        </p:pic>
        <p:sp>
          <p:nvSpPr>
            <p:cNvPr id="11" name="Right Brace 10">
              <a:extLst>
                <a:ext uri="{FF2B5EF4-FFF2-40B4-BE49-F238E27FC236}">
                  <a16:creationId xmlns:a16="http://schemas.microsoft.com/office/drawing/2014/main" id="{62C28DA6-974A-B4AD-C2C4-1B149092FF90}"/>
                </a:ext>
              </a:extLst>
            </p:cNvPr>
            <p:cNvSpPr/>
            <p:nvPr/>
          </p:nvSpPr>
          <p:spPr>
            <a:xfrm rot="5400000">
              <a:off x="5980940" y="4715849"/>
              <a:ext cx="358551" cy="1049922"/>
            </a:xfrm>
            <a:prstGeom prst="rightBrace">
              <a:avLst>
                <a:gd name="adj1" fmla="val 8332"/>
                <a:gd name="adj2" fmla="val 50000"/>
              </a:avLst>
            </a:prstGeom>
            <a:ln>
              <a:solidFill>
                <a:srgbClr val="70141C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noProof="0"/>
            </a:p>
          </p:txBody>
        </p:sp>
        <p:sp>
          <p:nvSpPr>
            <p:cNvPr id="16" name="Right Brace 15">
              <a:extLst>
                <a:ext uri="{FF2B5EF4-FFF2-40B4-BE49-F238E27FC236}">
                  <a16:creationId xmlns:a16="http://schemas.microsoft.com/office/drawing/2014/main" id="{036F1112-08FC-0FD2-B82E-D7A80251990E}"/>
                </a:ext>
              </a:extLst>
            </p:cNvPr>
            <p:cNvSpPr/>
            <p:nvPr/>
          </p:nvSpPr>
          <p:spPr>
            <a:xfrm rot="5400000">
              <a:off x="7046897" y="4893030"/>
              <a:ext cx="355398" cy="692403"/>
            </a:xfrm>
            <a:prstGeom prst="rightBrace">
              <a:avLst/>
            </a:prstGeom>
            <a:ln>
              <a:solidFill>
                <a:srgbClr val="70141C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noProof="0"/>
            </a:p>
          </p:txBody>
        </p:sp>
        <p:sp>
          <p:nvSpPr>
            <p:cNvPr id="17" name="Right Brace 16">
              <a:extLst>
                <a:ext uri="{FF2B5EF4-FFF2-40B4-BE49-F238E27FC236}">
                  <a16:creationId xmlns:a16="http://schemas.microsoft.com/office/drawing/2014/main" id="{434B4D9E-A3D9-055C-69D1-4A33FA4548FB}"/>
                </a:ext>
              </a:extLst>
            </p:cNvPr>
            <p:cNvSpPr/>
            <p:nvPr/>
          </p:nvSpPr>
          <p:spPr>
            <a:xfrm rot="5400000">
              <a:off x="8029203" y="4894607"/>
              <a:ext cx="358553" cy="692404"/>
            </a:xfrm>
            <a:prstGeom prst="rightBrace">
              <a:avLst/>
            </a:prstGeom>
            <a:ln>
              <a:solidFill>
                <a:srgbClr val="70141C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noProof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C175EBF7-D5E0-31EC-5866-CCEAF85E855A}"/>
                </a:ext>
              </a:extLst>
            </p:cNvPr>
            <p:cNvSpPr txBox="1"/>
            <p:nvPr/>
          </p:nvSpPr>
          <p:spPr>
            <a:xfrm>
              <a:off x="6025547" y="5398156"/>
              <a:ext cx="35539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noProof="0"/>
                <a:t>1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FF4D074-E095-FE4C-291F-3082450EA6EC}"/>
                </a:ext>
              </a:extLst>
            </p:cNvPr>
            <p:cNvSpPr txBox="1"/>
            <p:nvPr/>
          </p:nvSpPr>
          <p:spPr>
            <a:xfrm>
              <a:off x="7075470" y="5398155"/>
              <a:ext cx="35539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noProof="0"/>
                <a:t>2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C80AE7E2-F03D-BEB5-3573-744BD161BF2F}"/>
                </a:ext>
              </a:extLst>
            </p:cNvPr>
            <p:cNvSpPr txBox="1"/>
            <p:nvPr/>
          </p:nvSpPr>
          <p:spPr>
            <a:xfrm>
              <a:off x="8087625" y="5398155"/>
              <a:ext cx="35539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noProof="0"/>
                <a:t>3</a:t>
              </a:r>
            </a:p>
          </p:txBody>
        </p:sp>
      </p:grpSp>
      <p:sp>
        <p:nvSpPr>
          <p:cNvPr id="156" name="Rectangle 155">
            <a:extLst>
              <a:ext uri="{FF2B5EF4-FFF2-40B4-BE49-F238E27FC236}">
                <a16:creationId xmlns:a16="http://schemas.microsoft.com/office/drawing/2014/main" id="{74A00D80-1505-CE90-193D-31640920031C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7BC08BED-DBC9-0728-7D4F-0A0FBB2194BC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2BD50726-668B-176F-E954-F23826D261C9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91F88AD7-30F3-8577-AB17-8BCA2091E83E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4FDC3F48-4DDD-EB1F-56D8-5A8FCA67DB7C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3C5681A7-996A-1A1A-3E3D-E9DB12C7F758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Real time tracking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E3BFB5AC-18B3-8187-18EC-57DAE86C490C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</a:rPr>
                <a:t>Tracking maintenance</a:t>
              </a:r>
              <a:endParaRPr lang="en-GB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CE8C8FDF-95F0-2FB2-246C-2DBC2F57BF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75B5C93B-7CE1-D449-7EDB-A2D97B8AAF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A578EF2B-EFB9-7A99-374B-ED1F51EFC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15</a:t>
            </a:fld>
            <a:endParaRPr lang="en-GB" b="1" noProof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DDA45B-5C6E-181A-0C55-B2615AD6B4EB}"/>
              </a:ext>
            </a:extLst>
          </p:cNvPr>
          <p:cNvSpPr txBox="1"/>
          <p:nvPr/>
        </p:nvSpPr>
        <p:spPr>
          <a:xfrm>
            <a:off x="58799" y="1047681"/>
            <a:ext cx="12074402" cy="92333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noProof="0"/>
              <a:t>During the chasing phase</a:t>
            </a:r>
            <a:r>
              <a:rPr lang="en-GB" b="1" noProof="0"/>
              <a:t>, the measurements must be filtered </a:t>
            </a:r>
            <a:r>
              <a:rPr lang="en-GB" noProof="0"/>
              <a:t>to preserve track continuity, as </a:t>
            </a:r>
            <a:r>
              <a:rPr lang="en-GB" b="1" noProof="0"/>
              <a:t>other objects may enter the field of view </a:t>
            </a:r>
            <a:r>
              <a:rPr lang="en-GB" noProof="0"/>
              <a:t>together with the target. In addition, the target may be </a:t>
            </a:r>
            <a:r>
              <a:rPr lang="en-GB" b="1" noProof="0"/>
              <a:t>temporarily lost due to clouds or other external factors</a:t>
            </a:r>
            <a:r>
              <a:rPr lang="en-GB" noProof="0"/>
              <a:t> that degrade real-time detection performance. detection.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997BE9-9B22-E84F-0CD4-7359B1EC9096}"/>
              </a:ext>
            </a:extLst>
          </p:cNvPr>
          <p:cNvSpPr txBox="1"/>
          <p:nvPr/>
        </p:nvSpPr>
        <p:spPr>
          <a:xfrm>
            <a:off x="8975203" y="2353895"/>
            <a:ext cx="3134048" cy="353943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1600" noProof="0"/>
              <a:t>For this chasing phase we can see </a:t>
            </a:r>
            <a:r>
              <a:rPr lang="en-GB" sz="1600" b="1" noProof="0"/>
              <a:t>three different uncatalogued  target chased </a:t>
            </a:r>
            <a:r>
              <a:rPr lang="en-GB" sz="1600" noProof="0"/>
              <a:t>during the night. The maximum tracking time for each follow-up it is fixed to </a:t>
            </a:r>
            <a:r>
              <a:rPr lang="en-GB" sz="1600" b="1" noProof="0"/>
              <a:t>2 hours</a:t>
            </a:r>
            <a:r>
              <a:rPr lang="en-GB" sz="1600" noProof="0"/>
              <a:t>.</a:t>
            </a:r>
          </a:p>
          <a:p>
            <a:r>
              <a:rPr lang="en-GB" sz="1600" noProof="0"/>
              <a:t>For the </a:t>
            </a:r>
            <a:r>
              <a:rPr lang="en-GB" sz="1600" b="1" noProof="0"/>
              <a:t>1</a:t>
            </a:r>
            <a:r>
              <a:rPr lang="en-GB" sz="1600" b="1" baseline="30000" noProof="0"/>
              <a:t>st</a:t>
            </a:r>
            <a:r>
              <a:rPr lang="en-GB" sz="1600" b="1" noProof="0"/>
              <a:t>  and 2</a:t>
            </a:r>
            <a:r>
              <a:rPr lang="en-GB" sz="1600" b="1" baseline="30000" noProof="0"/>
              <a:t>nd</a:t>
            </a:r>
            <a:r>
              <a:rPr lang="en-GB" sz="1600" b="1" noProof="0"/>
              <a:t>  </a:t>
            </a:r>
            <a:r>
              <a:rPr lang="en-GB" sz="1600" noProof="0"/>
              <a:t>tracking we can see different lost of the target and the attempt procedure that try to spot again the target, due to high clouds in the </a:t>
            </a:r>
            <a:r>
              <a:rPr lang="en-GB" sz="1600" noProof="0" err="1"/>
              <a:t>FoV</a:t>
            </a:r>
            <a:r>
              <a:rPr lang="en-GB" sz="1600" noProof="0"/>
              <a:t>. The </a:t>
            </a:r>
            <a:r>
              <a:rPr lang="en-GB" sz="1600" b="1" noProof="0"/>
              <a:t>3</a:t>
            </a:r>
            <a:r>
              <a:rPr lang="en-GB" sz="1600" b="1" baseline="30000" noProof="0"/>
              <a:t>rd</a:t>
            </a:r>
            <a:r>
              <a:rPr lang="en-GB" sz="1600" noProof="0"/>
              <a:t>  tracking instead it is maintain without problem for over the length of the visibility.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6CA789CD-B9AF-85CD-22B9-CEA9039B72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087"/>
          <a:stretch>
            <a:fillRect/>
          </a:stretch>
        </p:blipFill>
        <p:spPr>
          <a:xfrm>
            <a:off x="5184129" y="5069770"/>
            <a:ext cx="2747583" cy="167713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D32EC7D-40E8-BE80-0081-829F1308BD9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064" r="51337"/>
          <a:stretch>
            <a:fillRect/>
          </a:stretch>
        </p:blipFill>
        <p:spPr>
          <a:xfrm>
            <a:off x="6859994" y="2601216"/>
            <a:ext cx="1920864" cy="1873702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75E5B59A-8C29-1732-7635-6C6D1B3A0FF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9" r="33109"/>
          <a:stretch>
            <a:fillRect/>
          </a:stretch>
        </p:blipFill>
        <p:spPr>
          <a:xfrm>
            <a:off x="4053879" y="2590980"/>
            <a:ext cx="2544494" cy="1894174"/>
          </a:xfrm>
          <a:prstGeom prst="rect">
            <a:avLst/>
          </a:prstGeom>
        </p:spPr>
      </p:pic>
      <p:sp>
        <p:nvSpPr>
          <p:cNvPr id="32" name="Arrow: Right 31">
            <a:extLst>
              <a:ext uri="{FF2B5EF4-FFF2-40B4-BE49-F238E27FC236}">
                <a16:creationId xmlns:a16="http://schemas.microsoft.com/office/drawing/2014/main" id="{2C075313-80CB-38FD-BE23-B09C7363181E}"/>
              </a:ext>
            </a:extLst>
          </p:cNvPr>
          <p:cNvSpPr/>
          <p:nvPr/>
        </p:nvSpPr>
        <p:spPr>
          <a:xfrm>
            <a:off x="6157890" y="3429217"/>
            <a:ext cx="542027" cy="321769"/>
          </a:xfrm>
          <a:prstGeom prst="rightArrow">
            <a:avLst/>
          </a:prstGeom>
          <a:solidFill>
            <a:srgbClr val="70141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1A1DF3F-EA9A-8190-9CAC-E53241BC749C}"/>
              </a:ext>
            </a:extLst>
          </p:cNvPr>
          <p:cNvSpPr txBox="1"/>
          <p:nvPr/>
        </p:nvSpPr>
        <p:spPr>
          <a:xfrm>
            <a:off x="4345708" y="2233104"/>
            <a:ext cx="45053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noProof="0"/>
              <a:t>Lost detection due to high clouds in the </a:t>
            </a:r>
            <a:r>
              <a:rPr lang="en-GB" sz="1600" b="1" noProof="0" err="1"/>
              <a:t>FoV</a:t>
            </a:r>
            <a:r>
              <a:rPr lang="en-GB" sz="1600" b="1" noProof="0"/>
              <a:t>.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74E2808-8657-6C6B-8E02-B993BFB86D0C}"/>
              </a:ext>
            </a:extLst>
          </p:cNvPr>
          <p:cNvSpPr txBox="1"/>
          <p:nvPr/>
        </p:nvSpPr>
        <p:spPr>
          <a:xfrm>
            <a:off x="4176238" y="4495231"/>
            <a:ext cx="4505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noProof="0"/>
              <a:t>Outlier detection very elongated galaxy. Discarded by measurements filtering</a:t>
            </a:r>
          </a:p>
        </p:txBody>
      </p:sp>
      <p:sp>
        <p:nvSpPr>
          <p:cNvPr id="35" name="Multiplication Sign 34">
            <a:extLst>
              <a:ext uri="{FF2B5EF4-FFF2-40B4-BE49-F238E27FC236}">
                <a16:creationId xmlns:a16="http://schemas.microsoft.com/office/drawing/2014/main" id="{4A7F0ED4-9CFA-ECE2-4633-C28C7BDA523C}"/>
              </a:ext>
            </a:extLst>
          </p:cNvPr>
          <p:cNvSpPr/>
          <p:nvPr/>
        </p:nvSpPr>
        <p:spPr>
          <a:xfrm>
            <a:off x="7698760" y="5049457"/>
            <a:ext cx="328391" cy="320273"/>
          </a:xfrm>
          <a:prstGeom prst="mathMultiply">
            <a:avLst>
              <a:gd name="adj1" fmla="val 7156"/>
            </a:avLst>
          </a:prstGeom>
          <a:solidFill>
            <a:srgbClr val="70141C"/>
          </a:solidFill>
          <a:ln>
            <a:solidFill>
              <a:srgbClr val="70141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22707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65BCF-CD38-B2DF-7CD9-C5457323F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74A00D80-1505-CE90-193D-31640920031C}"/>
              </a:ext>
            </a:extLst>
          </p:cNvPr>
          <p:cNvSpPr/>
          <p:nvPr/>
        </p:nvSpPr>
        <p:spPr>
          <a:xfrm>
            <a:off x="8450982" y="6381779"/>
            <a:ext cx="1139390" cy="476221"/>
          </a:xfrm>
          <a:prstGeom prst="rect">
            <a:avLst/>
          </a:prstGeom>
          <a:gradFill flip="none" rotWithShape="1">
            <a:gsLst>
              <a:gs pos="18000">
                <a:schemeClr val="bg1"/>
              </a:gs>
              <a:gs pos="45000">
                <a:srgbClr val="78A1D1"/>
              </a:gs>
              <a:gs pos="70000">
                <a:schemeClr val="tx1"/>
              </a:gs>
              <a:gs pos="99000">
                <a:schemeClr val="tx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grpSp>
        <p:nvGrpSpPr>
          <p:cNvPr id="3" name="Google Shape;178;g2de63ba424b_0_12">
            <a:extLst>
              <a:ext uri="{FF2B5EF4-FFF2-40B4-BE49-F238E27FC236}">
                <a16:creationId xmlns:a16="http://schemas.microsoft.com/office/drawing/2014/main" id="{7BC08BED-DBC9-0728-7D4F-0A0FBB2194BC}"/>
              </a:ext>
            </a:extLst>
          </p:cNvPr>
          <p:cNvGrpSpPr>
            <a:grpSpLocks noChangeAspect="1"/>
          </p:cNvGrpSpPr>
          <p:nvPr/>
        </p:nvGrpSpPr>
        <p:grpSpPr>
          <a:xfrm>
            <a:off x="117598" y="6381779"/>
            <a:ext cx="794786" cy="433412"/>
            <a:chOff x="0" y="0"/>
            <a:chExt cx="1894707" cy="999985"/>
          </a:xfrm>
        </p:grpSpPr>
        <p:pic>
          <p:nvPicPr>
            <p:cNvPr id="4" name="Google Shape;179;g2de63ba424b_0_12">
              <a:extLst>
                <a:ext uri="{FF2B5EF4-FFF2-40B4-BE49-F238E27FC236}">
                  <a16:creationId xmlns:a16="http://schemas.microsoft.com/office/drawing/2014/main" id="{2BD50726-668B-176F-E954-F23826D261C9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 r="74142"/>
            <a:stretch/>
          </p:blipFill>
          <p:spPr>
            <a:xfrm>
              <a:off x="1047469" y="0"/>
              <a:ext cx="847238" cy="98817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Google Shape;180;g2de63ba424b_0_12">
              <a:extLst>
                <a:ext uri="{FF2B5EF4-FFF2-40B4-BE49-F238E27FC236}">
                  <a16:creationId xmlns:a16="http://schemas.microsoft.com/office/drawing/2014/main" id="{91F88AD7-30F3-8577-AB17-8BCA2091E83E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0" y="0"/>
              <a:ext cx="999985" cy="99998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Google Shape;183;g2de63ba424b_0_12">
            <a:extLst>
              <a:ext uri="{FF2B5EF4-FFF2-40B4-BE49-F238E27FC236}">
                <a16:creationId xmlns:a16="http://schemas.microsoft.com/office/drawing/2014/main" id="{4FDC3F48-4DDD-EB1F-56D8-5A8FCA67DB7C}"/>
              </a:ext>
            </a:extLst>
          </p:cNvPr>
          <p:cNvGrpSpPr/>
          <p:nvPr/>
        </p:nvGrpSpPr>
        <p:grpSpPr>
          <a:xfrm>
            <a:off x="117598" y="0"/>
            <a:ext cx="10345063" cy="1055676"/>
            <a:chOff x="-26" y="-24"/>
            <a:chExt cx="10345063" cy="1055676"/>
          </a:xfrm>
        </p:grpSpPr>
        <p:sp>
          <p:nvSpPr>
            <p:cNvPr id="7" name="Google Shape;184;g2de63ba424b_0_12">
              <a:extLst>
                <a:ext uri="{FF2B5EF4-FFF2-40B4-BE49-F238E27FC236}">
                  <a16:creationId xmlns:a16="http://schemas.microsoft.com/office/drawing/2014/main" id="{3C5681A7-996A-1A1A-3E3D-E9DB12C7F758}"/>
                </a:ext>
              </a:extLst>
            </p:cNvPr>
            <p:cNvSpPr txBox="1"/>
            <p:nvPr/>
          </p:nvSpPr>
          <p:spPr>
            <a:xfrm>
              <a:off x="-26" y="-24"/>
              <a:ext cx="10345063" cy="6647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19988"/>
                </a:lnSpc>
                <a:buClr>
                  <a:srgbClr val="000000"/>
                </a:buClr>
                <a:buSzPts val="3572"/>
              </a:pPr>
              <a:r>
                <a:rPr lang="en-GB" sz="3600" noProof="0"/>
                <a:t>Real time tracking</a:t>
              </a:r>
              <a:endParaRPr lang="en-GB" sz="1100" noProof="0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185;g2de63ba424b_0_12">
              <a:extLst>
                <a:ext uri="{FF2B5EF4-FFF2-40B4-BE49-F238E27FC236}">
                  <a16:creationId xmlns:a16="http://schemas.microsoft.com/office/drawing/2014/main" id="{E3BFB5AC-18B3-8187-18EC-57DAE86C490C}"/>
                </a:ext>
              </a:extLst>
            </p:cNvPr>
            <p:cNvSpPr txBox="1"/>
            <p:nvPr/>
          </p:nvSpPr>
          <p:spPr>
            <a:xfrm>
              <a:off x="-26" y="538587"/>
              <a:ext cx="7453200" cy="5170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algn="l">
                <a:lnSpc>
                  <a:spcPct val="140011"/>
                </a:lnSpc>
                <a:buClr>
                  <a:srgbClr val="000000"/>
                </a:buClr>
                <a:buSzPts val="1717"/>
              </a:pPr>
              <a:r>
                <a:rPr lang="en-GB" sz="2400" noProof="0">
                  <a:solidFill>
                    <a:srgbClr val="71151D"/>
                  </a:solidFill>
                </a:rPr>
                <a:t>Real time data acquisition: light curve </a:t>
              </a:r>
              <a:endParaRPr lang="en-GB" noProof="0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CE8C8FDF-95F0-2FB2-246C-2DBC2F57BF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819" y="6381779"/>
            <a:ext cx="2743200" cy="365125"/>
          </a:xfrm>
        </p:spPr>
        <p:txBody>
          <a:bodyPr/>
          <a:lstStyle/>
          <a:p>
            <a:fld id="{5D84858F-D620-4789-A475-1A19705CCBC9}" type="datetime1">
              <a:rPr lang="en-GB" noProof="0" smtClean="0">
                <a:solidFill>
                  <a:schemeClr val="tx1"/>
                </a:solidFill>
              </a:rPr>
              <a:t>02/06/2026</a:t>
            </a:fld>
            <a:endParaRPr lang="en-GB" noProof="0">
              <a:solidFill>
                <a:schemeClr val="tx1"/>
              </a:solidFill>
            </a:endParaRP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75B5C93B-7CE1-D449-7EDB-A2D97B8AAF2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29446" y="6381780"/>
            <a:ext cx="2862554" cy="476220"/>
          </a:xfrm>
          <a:prstGeom prst="rect">
            <a:avLst/>
          </a:prstGeom>
          <a:gradFill flip="none" rotWithShape="1">
            <a:gsLst>
              <a:gs pos="24000">
                <a:schemeClr val="accent1">
                  <a:lumMod val="5000"/>
                  <a:lumOff val="95000"/>
                </a:schemeClr>
              </a:gs>
              <a:gs pos="76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A578EF2B-EFB9-7A99-374B-ED1F51EFC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1561" y="6444945"/>
            <a:ext cx="2605549" cy="365125"/>
          </a:xfrm>
        </p:spPr>
        <p:txBody>
          <a:bodyPr/>
          <a:lstStyle/>
          <a:p>
            <a:fld id="{6D61F5C6-2E74-442E-9306-41F4D37AEC25}" type="slidenum">
              <a:rPr lang="en-GB" b="1" noProof="0" smtClean="0">
                <a:solidFill>
                  <a:schemeClr val="bg1"/>
                </a:solidFill>
              </a:rPr>
              <a:t>16</a:t>
            </a:fld>
            <a:endParaRPr lang="en-GB" b="1" noProof="0">
              <a:solidFill>
                <a:schemeClr val="bg1"/>
              </a:solidFill>
            </a:endParaRPr>
          </a:p>
        </p:txBody>
      </p:sp>
      <p:pic>
        <p:nvPicPr>
          <p:cNvPr id="2" name="track-88">
            <a:hlinkClick r:id="" action="ppaction://media"/>
            <a:extLst>
              <a:ext uri="{FF2B5EF4-FFF2-40B4-BE49-F238E27FC236}">
                <a16:creationId xmlns:a16="http://schemas.microsoft.com/office/drawing/2014/main" id="{F405F2BB-5B66-36DB-21EE-01E929C8E3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1225" r="34206" b="2208"/>
          <a:stretch>
            <a:fillRect/>
          </a:stretch>
        </p:blipFill>
        <p:spPr>
          <a:xfrm>
            <a:off x="494248" y="1169328"/>
            <a:ext cx="6739210" cy="5103380"/>
          </a:xfrm>
          <a:prstGeom prst="rect">
            <a:avLst/>
          </a:prstGeom>
        </p:spPr>
      </p:pic>
      <p:pic>
        <p:nvPicPr>
          <p:cNvPr id="9" name="track-88_photometry">
            <a:hlinkClick r:id="" action="ppaction://media"/>
            <a:extLst>
              <a:ext uri="{FF2B5EF4-FFF2-40B4-BE49-F238E27FC236}">
                <a16:creationId xmlns:a16="http://schemas.microsoft.com/office/drawing/2014/main" id="{5061E415-A8C2-6B95-F09D-67D52488690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rcRect l="25104" t="6464" r="25672" b="6654"/>
          <a:stretch>
            <a:fillRect/>
          </a:stretch>
        </p:blipFill>
        <p:spPr>
          <a:xfrm>
            <a:off x="7352286" y="1203408"/>
            <a:ext cx="3450394" cy="1480465"/>
          </a:xfrm>
          <a:prstGeom prst="rect">
            <a:avLst/>
          </a:prstGeom>
        </p:spPr>
      </p:pic>
      <p:pic>
        <p:nvPicPr>
          <p:cNvPr id="10" name="Immagine 7">
            <a:extLst>
              <a:ext uri="{FF2B5EF4-FFF2-40B4-BE49-F238E27FC236}">
                <a16:creationId xmlns:a16="http://schemas.microsoft.com/office/drawing/2014/main" id="{15DEED8B-97C5-2EBC-F09B-957DE1C7314B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4899" t="3163" r="9065"/>
          <a:stretch>
            <a:fillRect/>
          </a:stretch>
        </p:blipFill>
        <p:spPr>
          <a:xfrm>
            <a:off x="5660066" y="2896364"/>
            <a:ext cx="4706680" cy="3272924"/>
          </a:xfrm>
          <a:prstGeom prst="rect">
            <a:avLst/>
          </a:prstGeom>
        </p:spPr>
      </p:pic>
      <p:cxnSp>
        <p:nvCxnSpPr>
          <p:cNvPr id="11" name="Connettore diritto 9">
            <a:extLst>
              <a:ext uri="{FF2B5EF4-FFF2-40B4-BE49-F238E27FC236}">
                <a16:creationId xmlns:a16="http://schemas.microsoft.com/office/drawing/2014/main" id="{DF6DF48F-589E-F43C-0490-71494EDDC0A4}"/>
              </a:ext>
            </a:extLst>
          </p:cNvPr>
          <p:cNvCxnSpPr>
            <a:cxnSpLocks/>
          </p:cNvCxnSpPr>
          <p:nvPr/>
        </p:nvCxnSpPr>
        <p:spPr>
          <a:xfrm>
            <a:off x="6175880" y="3069071"/>
            <a:ext cx="0" cy="2707212"/>
          </a:xfrm>
          <a:prstGeom prst="line">
            <a:avLst/>
          </a:prstGeom>
          <a:ln w="28575">
            <a:solidFill>
              <a:srgbClr val="84112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62076A67-4AFD-44A3-694D-79C959722704}"/>
              </a:ext>
            </a:extLst>
          </p:cNvPr>
          <p:cNvSpPr txBox="1"/>
          <p:nvPr/>
        </p:nvSpPr>
        <p:spPr>
          <a:xfrm>
            <a:off x="10462660" y="3961012"/>
            <a:ext cx="17293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/>
              <a:t>Tumbling uncatalogued object</a:t>
            </a:r>
          </a:p>
        </p:txBody>
      </p:sp>
    </p:spTree>
    <p:extLst>
      <p:ext uri="{BB962C8B-B14F-4D97-AF65-F5344CB8AC3E}">
        <p14:creationId xmlns:p14="http://schemas.microsoft.com/office/powerpoint/2010/main" val="79196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30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2.59259E-6 L 0.34375 -0.00162 " pathEditMode="relative" rAng="0" ptsTypes="AA">
                                      <p:cBhvr>
                                        <p:cTn id="10" dur="2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88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87">
          <a:extLst>
            <a:ext uri="{FF2B5EF4-FFF2-40B4-BE49-F238E27FC236}">
              <a16:creationId xmlns:a16="http://schemas.microsoft.com/office/drawing/2014/main" id="{59ACDEA9-9D5E-7613-E6AA-C478E9E070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33B3AE0-A91A-4650-5C46-008E501DA6BC}"/>
              </a:ext>
            </a:extLst>
          </p:cNvPr>
          <p:cNvGrpSpPr/>
          <p:nvPr/>
        </p:nvGrpSpPr>
        <p:grpSpPr>
          <a:xfrm>
            <a:off x="7423485" y="-831325"/>
            <a:ext cx="4983658" cy="8520650"/>
            <a:chOff x="7866737" y="-641805"/>
            <a:chExt cx="4281718" cy="8206473"/>
          </a:xfrm>
          <a:blipFill>
            <a:blip r:embed="rId3"/>
            <a:stretch>
              <a:fillRect l="-79" r="-79" b="-1145"/>
            </a:stretch>
          </a:blipFill>
        </p:grpSpPr>
        <p:sp>
          <p:nvSpPr>
            <p:cNvPr id="3" name="Hexagon 2">
              <a:extLst>
                <a:ext uri="{FF2B5EF4-FFF2-40B4-BE49-F238E27FC236}">
                  <a16:creationId xmlns:a16="http://schemas.microsoft.com/office/drawing/2014/main" id="{B8BBAAFE-3669-21FF-1BFE-985C8B893424}"/>
                </a:ext>
              </a:extLst>
            </p:cNvPr>
            <p:cNvSpPr/>
            <p:nvPr/>
          </p:nvSpPr>
          <p:spPr>
            <a:xfrm>
              <a:off x="7990108" y="3310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" name="Hexagon 3">
              <a:extLst>
                <a:ext uri="{FF2B5EF4-FFF2-40B4-BE49-F238E27FC236}">
                  <a16:creationId xmlns:a16="http://schemas.microsoft.com/office/drawing/2014/main" id="{2CD49E45-C9F6-F579-BE51-9B623808B265}"/>
                </a:ext>
              </a:extLst>
            </p:cNvPr>
            <p:cNvSpPr/>
            <p:nvPr/>
          </p:nvSpPr>
          <p:spPr>
            <a:xfrm>
              <a:off x="8665023" y="-30797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" name="Hexagon 4">
              <a:extLst>
                <a:ext uri="{FF2B5EF4-FFF2-40B4-BE49-F238E27FC236}">
                  <a16:creationId xmlns:a16="http://schemas.microsoft.com/office/drawing/2014/main" id="{5198D746-25CC-CC3C-326B-B14AB0C867E1}"/>
                </a:ext>
              </a:extLst>
            </p:cNvPr>
            <p:cNvSpPr/>
            <p:nvPr/>
          </p:nvSpPr>
          <p:spPr>
            <a:xfrm>
              <a:off x="9332681" y="6213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6" name="Hexagon 5">
              <a:extLst>
                <a:ext uri="{FF2B5EF4-FFF2-40B4-BE49-F238E27FC236}">
                  <a16:creationId xmlns:a16="http://schemas.microsoft.com/office/drawing/2014/main" id="{D3A32189-E249-F179-4CED-AFBDF87B8404}"/>
                </a:ext>
              </a:extLst>
            </p:cNvPr>
            <p:cNvSpPr/>
            <p:nvPr/>
          </p:nvSpPr>
          <p:spPr>
            <a:xfrm>
              <a:off x="7975594" y="78785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7" name="Hexagon 6">
              <a:extLst>
                <a:ext uri="{FF2B5EF4-FFF2-40B4-BE49-F238E27FC236}">
                  <a16:creationId xmlns:a16="http://schemas.microsoft.com/office/drawing/2014/main" id="{7794A515-1AB9-C51B-2873-A331091E2236}"/>
                </a:ext>
              </a:extLst>
            </p:cNvPr>
            <p:cNvSpPr/>
            <p:nvPr/>
          </p:nvSpPr>
          <p:spPr>
            <a:xfrm>
              <a:off x="8650509" y="44676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8" name="Hexagon 7">
              <a:extLst>
                <a:ext uri="{FF2B5EF4-FFF2-40B4-BE49-F238E27FC236}">
                  <a16:creationId xmlns:a16="http://schemas.microsoft.com/office/drawing/2014/main" id="{AF225576-BD1C-BBCB-518E-E253CEDB2C16}"/>
                </a:ext>
              </a:extLst>
            </p:cNvPr>
            <p:cNvSpPr/>
            <p:nvPr/>
          </p:nvSpPr>
          <p:spPr>
            <a:xfrm>
              <a:off x="9318167" y="81687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9" name="Hexagon 8">
              <a:extLst>
                <a:ext uri="{FF2B5EF4-FFF2-40B4-BE49-F238E27FC236}">
                  <a16:creationId xmlns:a16="http://schemas.microsoft.com/office/drawing/2014/main" id="{145E71C9-F9FD-B4EB-A608-767123243F7F}"/>
                </a:ext>
              </a:extLst>
            </p:cNvPr>
            <p:cNvSpPr/>
            <p:nvPr/>
          </p:nvSpPr>
          <p:spPr>
            <a:xfrm>
              <a:off x="7964706" y="154213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0" name="Hexagon 9">
              <a:extLst>
                <a:ext uri="{FF2B5EF4-FFF2-40B4-BE49-F238E27FC236}">
                  <a16:creationId xmlns:a16="http://schemas.microsoft.com/office/drawing/2014/main" id="{3B79B27F-FD7D-56FA-02EE-F64494B7A337}"/>
                </a:ext>
              </a:extLst>
            </p:cNvPr>
            <p:cNvSpPr/>
            <p:nvPr/>
          </p:nvSpPr>
          <p:spPr>
            <a:xfrm>
              <a:off x="8639621" y="120105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66648869-9B22-C026-6232-E7B43085FC2F}"/>
                </a:ext>
              </a:extLst>
            </p:cNvPr>
            <p:cNvSpPr/>
            <p:nvPr/>
          </p:nvSpPr>
          <p:spPr>
            <a:xfrm>
              <a:off x="9307279" y="157116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2" name="Hexagon 11">
              <a:extLst>
                <a:ext uri="{FF2B5EF4-FFF2-40B4-BE49-F238E27FC236}">
                  <a16:creationId xmlns:a16="http://schemas.microsoft.com/office/drawing/2014/main" id="{EAABDC20-264E-E5DC-FBD5-1B49808CE245}"/>
                </a:ext>
              </a:extLst>
            </p:cNvPr>
            <p:cNvSpPr/>
            <p:nvPr/>
          </p:nvSpPr>
          <p:spPr>
            <a:xfrm>
              <a:off x="7950192" y="228962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A9C481A2-3CAA-E1DF-E808-394AC5DA2390}"/>
                </a:ext>
              </a:extLst>
            </p:cNvPr>
            <p:cNvSpPr/>
            <p:nvPr/>
          </p:nvSpPr>
          <p:spPr>
            <a:xfrm>
              <a:off x="8625107" y="194854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D6C269D2-6FCD-B0BB-3B00-C0036EC34AB0}"/>
                </a:ext>
              </a:extLst>
            </p:cNvPr>
            <p:cNvSpPr/>
            <p:nvPr/>
          </p:nvSpPr>
          <p:spPr>
            <a:xfrm>
              <a:off x="9292765" y="231865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EAE81B54-BAF6-9215-AE30-0B058E0DAD2B}"/>
                </a:ext>
              </a:extLst>
            </p:cNvPr>
            <p:cNvSpPr/>
            <p:nvPr/>
          </p:nvSpPr>
          <p:spPr>
            <a:xfrm>
              <a:off x="7935678" y="305162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6" name="Hexagon 15">
              <a:extLst>
                <a:ext uri="{FF2B5EF4-FFF2-40B4-BE49-F238E27FC236}">
                  <a16:creationId xmlns:a16="http://schemas.microsoft.com/office/drawing/2014/main" id="{E4A87C0B-E813-BFAE-1D20-AA8145A0E118}"/>
                </a:ext>
              </a:extLst>
            </p:cNvPr>
            <p:cNvSpPr/>
            <p:nvPr/>
          </p:nvSpPr>
          <p:spPr>
            <a:xfrm>
              <a:off x="8610593" y="271054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7" name="Hexagon 16">
              <a:extLst>
                <a:ext uri="{FF2B5EF4-FFF2-40B4-BE49-F238E27FC236}">
                  <a16:creationId xmlns:a16="http://schemas.microsoft.com/office/drawing/2014/main" id="{DFA91DA5-2E9A-0778-473E-99AE6CFC2AF3}"/>
                </a:ext>
              </a:extLst>
            </p:cNvPr>
            <p:cNvSpPr/>
            <p:nvPr/>
          </p:nvSpPr>
          <p:spPr>
            <a:xfrm>
              <a:off x="9278251" y="3080655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8" name="Hexagon 17">
              <a:extLst>
                <a:ext uri="{FF2B5EF4-FFF2-40B4-BE49-F238E27FC236}">
                  <a16:creationId xmlns:a16="http://schemas.microsoft.com/office/drawing/2014/main" id="{1A60C589-7F2F-B90E-725C-464612D65940}"/>
                </a:ext>
              </a:extLst>
            </p:cNvPr>
            <p:cNvSpPr/>
            <p:nvPr/>
          </p:nvSpPr>
          <p:spPr>
            <a:xfrm>
              <a:off x="10007596" y="-30071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7DBDAC34-10BC-1929-8C56-0097E329E3FF}"/>
                </a:ext>
              </a:extLst>
            </p:cNvPr>
            <p:cNvSpPr/>
            <p:nvPr/>
          </p:nvSpPr>
          <p:spPr>
            <a:xfrm>
              <a:off x="10682511" y="-641805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261E70F7-34C5-5DB8-91B5-C0051A7FEE19}"/>
                </a:ext>
              </a:extLst>
            </p:cNvPr>
            <p:cNvSpPr/>
            <p:nvPr/>
          </p:nvSpPr>
          <p:spPr>
            <a:xfrm>
              <a:off x="11350169" y="-27169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1" name="Hexagon 20">
              <a:extLst>
                <a:ext uri="{FF2B5EF4-FFF2-40B4-BE49-F238E27FC236}">
                  <a16:creationId xmlns:a16="http://schemas.microsoft.com/office/drawing/2014/main" id="{B48D7A2B-EF31-3DDE-734A-199AFA12493D}"/>
                </a:ext>
              </a:extLst>
            </p:cNvPr>
            <p:cNvSpPr/>
            <p:nvPr/>
          </p:nvSpPr>
          <p:spPr>
            <a:xfrm>
              <a:off x="9993082" y="45402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2A083A46-5E2F-2557-85B1-0EE12D565A5E}"/>
                </a:ext>
              </a:extLst>
            </p:cNvPr>
            <p:cNvSpPr/>
            <p:nvPr/>
          </p:nvSpPr>
          <p:spPr>
            <a:xfrm>
              <a:off x="10667997" y="11293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3D132A8F-B1D6-9918-3A5C-47AA1BB4C907}"/>
                </a:ext>
              </a:extLst>
            </p:cNvPr>
            <p:cNvSpPr/>
            <p:nvPr/>
          </p:nvSpPr>
          <p:spPr>
            <a:xfrm>
              <a:off x="11335655" y="48305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5524BEDA-BF89-9180-95C4-87E480042771}"/>
                </a:ext>
              </a:extLst>
            </p:cNvPr>
            <p:cNvSpPr/>
            <p:nvPr/>
          </p:nvSpPr>
          <p:spPr>
            <a:xfrm>
              <a:off x="9982194" y="1208312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B5585615-C867-802A-99EA-FEF9CF732C1C}"/>
                </a:ext>
              </a:extLst>
            </p:cNvPr>
            <p:cNvSpPr/>
            <p:nvPr/>
          </p:nvSpPr>
          <p:spPr>
            <a:xfrm>
              <a:off x="10657109" y="86722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6" name="Hexagon 25">
              <a:extLst>
                <a:ext uri="{FF2B5EF4-FFF2-40B4-BE49-F238E27FC236}">
                  <a16:creationId xmlns:a16="http://schemas.microsoft.com/office/drawing/2014/main" id="{12BF65C6-0C88-A1D2-5F68-0026439DF0FB}"/>
                </a:ext>
              </a:extLst>
            </p:cNvPr>
            <p:cNvSpPr/>
            <p:nvPr/>
          </p:nvSpPr>
          <p:spPr>
            <a:xfrm>
              <a:off x="11324767" y="123734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7" name="Hexagon 26">
              <a:extLst>
                <a:ext uri="{FF2B5EF4-FFF2-40B4-BE49-F238E27FC236}">
                  <a16:creationId xmlns:a16="http://schemas.microsoft.com/office/drawing/2014/main" id="{B123D4C3-E402-389D-A260-5E1B891FE023}"/>
                </a:ext>
              </a:extLst>
            </p:cNvPr>
            <p:cNvSpPr/>
            <p:nvPr/>
          </p:nvSpPr>
          <p:spPr>
            <a:xfrm>
              <a:off x="9967680" y="195579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8" name="Hexagon 27">
              <a:extLst>
                <a:ext uri="{FF2B5EF4-FFF2-40B4-BE49-F238E27FC236}">
                  <a16:creationId xmlns:a16="http://schemas.microsoft.com/office/drawing/2014/main" id="{8D487569-B063-5918-8538-10596C393910}"/>
                </a:ext>
              </a:extLst>
            </p:cNvPr>
            <p:cNvSpPr/>
            <p:nvPr/>
          </p:nvSpPr>
          <p:spPr>
            <a:xfrm>
              <a:off x="10642595" y="161471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29" name="Hexagon 28">
              <a:extLst>
                <a:ext uri="{FF2B5EF4-FFF2-40B4-BE49-F238E27FC236}">
                  <a16:creationId xmlns:a16="http://schemas.microsoft.com/office/drawing/2014/main" id="{8484EBFF-2F00-2A8C-21DE-9E91B92E53E9}"/>
                </a:ext>
              </a:extLst>
            </p:cNvPr>
            <p:cNvSpPr/>
            <p:nvPr/>
          </p:nvSpPr>
          <p:spPr>
            <a:xfrm>
              <a:off x="11310253" y="198482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0" name="Hexagon 29">
              <a:extLst>
                <a:ext uri="{FF2B5EF4-FFF2-40B4-BE49-F238E27FC236}">
                  <a16:creationId xmlns:a16="http://schemas.microsoft.com/office/drawing/2014/main" id="{9383D15F-5908-F100-844A-52099C1EF443}"/>
                </a:ext>
              </a:extLst>
            </p:cNvPr>
            <p:cNvSpPr/>
            <p:nvPr/>
          </p:nvSpPr>
          <p:spPr>
            <a:xfrm>
              <a:off x="9953166" y="271780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1" name="Hexagon 30">
              <a:extLst>
                <a:ext uri="{FF2B5EF4-FFF2-40B4-BE49-F238E27FC236}">
                  <a16:creationId xmlns:a16="http://schemas.microsoft.com/office/drawing/2014/main" id="{70BACC51-B2AF-9D2A-1D0F-52C196BBF55E}"/>
                </a:ext>
              </a:extLst>
            </p:cNvPr>
            <p:cNvSpPr/>
            <p:nvPr/>
          </p:nvSpPr>
          <p:spPr>
            <a:xfrm>
              <a:off x="10628081" y="237671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2" name="Hexagon 31">
              <a:extLst>
                <a:ext uri="{FF2B5EF4-FFF2-40B4-BE49-F238E27FC236}">
                  <a16:creationId xmlns:a16="http://schemas.microsoft.com/office/drawing/2014/main" id="{D864BCCF-D97D-EC0C-29CD-F6B6062C796F}"/>
                </a:ext>
              </a:extLst>
            </p:cNvPr>
            <p:cNvSpPr/>
            <p:nvPr/>
          </p:nvSpPr>
          <p:spPr>
            <a:xfrm>
              <a:off x="11295739" y="274682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3" name="Hexagon 32">
              <a:extLst>
                <a:ext uri="{FF2B5EF4-FFF2-40B4-BE49-F238E27FC236}">
                  <a16:creationId xmlns:a16="http://schemas.microsoft.com/office/drawing/2014/main" id="{F4B0F7C1-79D5-AAE5-7677-1EBD1A4A237E}"/>
                </a:ext>
              </a:extLst>
            </p:cNvPr>
            <p:cNvSpPr/>
            <p:nvPr/>
          </p:nvSpPr>
          <p:spPr>
            <a:xfrm>
              <a:off x="7921167" y="380592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4" name="Hexagon 33">
              <a:extLst>
                <a:ext uri="{FF2B5EF4-FFF2-40B4-BE49-F238E27FC236}">
                  <a16:creationId xmlns:a16="http://schemas.microsoft.com/office/drawing/2014/main" id="{793646C3-44CC-5125-6825-B3BCFF047752}"/>
                </a:ext>
              </a:extLst>
            </p:cNvPr>
            <p:cNvSpPr/>
            <p:nvPr/>
          </p:nvSpPr>
          <p:spPr>
            <a:xfrm>
              <a:off x="8596082" y="3464835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5" name="Hexagon 34">
              <a:extLst>
                <a:ext uri="{FF2B5EF4-FFF2-40B4-BE49-F238E27FC236}">
                  <a16:creationId xmlns:a16="http://schemas.microsoft.com/office/drawing/2014/main" id="{606FD589-627F-55F8-57BF-BFA429B14B45}"/>
                </a:ext>
              </a:extLst>
            </p:cNvPr>
            <p:cNvSpPr/>
            <p:nvPr/>
          </p:nvSpPr>
          <p:spPr>
            <a:xfrm>
              <a:off x="9263740" y="383494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6" name="Hexagon 35">
              <a:extLst>
                <a:ext uri="{FF2B5EF4-FFF2-40B4-BE49-F238E27FC236}">
                  <a16:creationId xmlns:a16="http://schemas.microsoft.com/office/drawing/2014/main" id="{D45F55FB-ADBC-9317-2A28-B284C0F641D8}"/>
                </a:ext>
              </a:extLst>
            </p:cNvPr>
            <p:cNvSpPr/>
            <p:nvPr/>
          </p:nvSpPr>
          <p:spPr>
            <a:xfrm>
              <a:off x="7906653" y="456066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7" name="Hexagon 36">
              <a:extLst>
                <a:ext uri="{FF2B5EF4-FFF2-40B4-BE49-F238E27FC236}">
                  <a16:creationId xmlns:a16="http://schemas.microsoft.com/office/drawing/2014/main" id="{36CCC3B0-7A5C-0468-C54A-EAD91D4CD5CD}"/>
                </a:ext>
              </a:extLst>
            </p:cNvPr>
            <p:cNvSpPr/>
            <p:nvPr/>
          </p:nvSpPr>
          <p:spPr>
            <a:xfrm>
              <a:off x="8581568" y="421957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8" name="Hexagon 37">
              <a:extLst>
                <a:ext uri="{FF2B5EF4-FFF2-40B4-BE49-F238E27FC236}">
                  <a16:creationId xmlns:a16="http://schemas.microsoft.com/office/drawing/2014/main" id="{548C7344-491B-EE31-821E-DE5775185B9C}"/>
                </a:ext>
              </a:extLst>
            </p:cNvPr>
            <p:cNvSpPr/>
            <p:nvPr/>
          </p:nvSpPr>
          <p:spPr>
            <a:xfrm>
              <a:off x="9249226" y="458969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39" name="Hexagon 38">
              <a:extLst>
                <a:ext uri="{FF2B5EF4-FFF2-40B4-BE49-F238E27FC236}">
                  <a16:creationId xmlns:a16="http://schemas.microsoft.com/office/drawing/2014/main" id="{FCB32F53-91DC-494A-4030-E0CCFBE87828}"/>
                </a:ext>
              </a:extLst>
            </p:cNvPr>
            <p:cNvSpPr/>
            <p:nvPr/>
          </p:nvSpPr>
          <p:spPr>
            <a:xfrm>
              <a:off x="7895765" y="5314952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0" name="Hexagon 39">
              <a:extLst>
                <a:ext uri="{FF2B5EF4-FFF2-40B4-BE49-F238E27FC236}">
                  <a16:creationId xmlns:a16="http://schemas.microsoft.com/office/drawing/2014/main" id="{8D6536EA-F3C2-24C4-BA04-DBE8F2B76C5A}"/>
                </a:ext>
              </a:extLst>
            </p:cNvPr>
            <p:cNvSpPr/>
            <p:nvPr/>
          </p:nvSpPr>
          <p:spPr>
            <a:xfrm>
              <a:off x="8570680" y="497386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1" name="Hexagon 40">
              <a:extLst>
                <a:ext uri="{FF2B5EF4-FFF2-40B4-BE49-F238E27FC236}">
                  <a16:creationId xmlns:a16="http://schemas.microsoft.com/office/drawing/2014/main" id="{85EDF766-D676-F5D1-9A1A-5B3472F5E4BC}"/>
                </a:ext>
              </a:extLst>
            </p:cNvPr>
            <p:cNvSpPr/>
            <p:nvPr/>
          </p:nvSpPr>
          <p:spPr>
            <a:xfrm>
              <a:off x="9238338" y="534398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2" name="Hexagon 41">
              <a:extLst>
                <a:ext uri="{FF2B5EF4-FFF2-40B4-BE49-F238E27FC236}">
                  <a16:creationId xmlns:a16="http://schemas.microsoft.com/office/drawing/2014/main" id="{D96BFC17-1069-D5B5-133F-F2522E23948C}"/>
                </a:ext>
              </a:extLst>
            </p:cNvPr>
            <p:cNvSpPr/>
            <p:nvPr/>
          </p:nvSpPr>
          <p:spPr>
            <a:xfrm>
              <a:off x="7881251" y="606243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3" name="Hexagon 42">
              <a:extLst>
                <a:ext uri="{FF2B5EF4-FFF2-40B4-BE49-F238E27FC236}">
                  <a16:creationId xmlns:a16="http://schemas.microsoft.com/office/drawing/2014/main" id="{D2C7F479-3348-E23B-31E7-F828A508C4AC}"/>
                </a:ext>
              </a:extLst>
            </p:cNvPr>
            <p:cNvSpPr/>
            <p:nvPr/>
          </p:nvSpPr>
          <p:spPr>
            <a:xfrm>
              <a:off x="8556166" y="572135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4" name="Hexagon 43">
              <a:extLst>
                <a:ext uri="{FF2B5EF4-FFF2-40B4-BE49-F238E27FC236}">
                  <a16:creationId xmlns:a16="http://schemas.microsoft.com/office/drawing/2014/main" id="{6F469BC2-8DFD-72DE-137F-7877697BAEB6}"/>
                </a:ext>
              </a:extLst>
            </p:cNvPr>
            <p:cNvSpPr/>
            <p:nvPr/>
          </p:nvSpPr>
          <p:spPr>
            <a:xfrm>
              <a:off x="9223824" y="609146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5" name="Hexagon 44">
              <a:extLst>
                <a:ext uri="{FF2B5EF4-FFF2-40B4-BE49-F238E27FC236}">
                  <a16:creationId xmlns:a16="http://schemas.microsoft.com/office/drawing/2014/main" id="{E6E755E8-F7D9-E1E0-7E80-97708C1E31A3}"/>
                </a:ext>
              </a:extLst>
            </p:cNvPr>
            <p:cNvSpPr/>
            <p:nvPr/>
          </p:nvSpPr>
          <p:spPr>
            <a:xfrm>
              <a:off x="7866737" y="682444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6" name="Hexagon 45">
              <a:extLst>
                <a:ext uri="{FF2B5EF4-FFF2-40B4-BE49-F238E27FC236}">
                  <a16:creationId xmlns:a16="http://schemas.microsoft.com/office/drawing/2014/main" id="{EFD8D09E-E666-5419-6170-1F266CD6E0E7}"/>
                </a:ext>
              </a:extLst>
            </p:cNvPr>
            <p:cNvSpPr/>
            <p:nvPr/>
          </p:nvSpPr>
          <p:spPr>
            <a:xfrm>
              <a:off x="8541652" y="648335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7" name="Hexagon 46">
              <a:extLst>
                <a:ext uri="{FF2B5EF4-FFF2-40B4-BE49-F238E27FC236}">
                  <a16:creationId xmlns:a16="http://schemas.microsoft.com/office/drawing/2014/main" id="{A56A0CC5-DB78-6C4E-5F52-C2F48D7D89BE}"/>
                </a:ext>
              </a:extLst>
            </p:cNvPr>
            <p:cNvSpPr/>
            <p:nvPr/>
          </p:nvSpPr>
          <p:spPr>
            <a:xfrm>
              <a:off x="9209310" y="685346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8" name="Hexagon 47">
              <a:extLst>
                <a:ext uri="{FF2B5EF4-FFF2-40B4-BE49-F238E27FC236}">
                  <a16:creationId xmlns:a16="http://schemas.microsoft.com/office/drawing/2014/main" id="{BCDB3335-E375-75A9-7B6D-855D274F7C91}"/>
                </a:ext>
              </a:extLst>
            </p:cNvPr>
            <p:cNvSpPr/>
            <p:nvPr/>
          </p:nvSpPr>
          <p:spPr>
            <a:xfrm>
              <a:off x="9947728" y="3467332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49" name="Hexagon 48">
              <a:extLst>
                <a:ext uri="{FF2B5EF4-FFF2-40B4-BE49-F238E27FC236}">
                  <a16:creationId xmlns:a16="http://schemas.microsoft.com/office/drawing/2014/main" id="{6C9594E2-6DB3-03E0-CE6F-9FDBDD4C3452}"/>
                </a:ext>
              </a:extLst>
            </p:cNvPr>
            <p:cNvSpPr/>
            <p:nvPr/>
          </p:nvSpPr>
          <p:spPr>
            <a:xfrm>
              <a:off x="10622643" y="3126246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0" name="Hexagon 49">
              <a:extLst>
                <a:ext uri="{FF2B5EF4-FFF2-40B4-BE49-F238E27FC236}">
                  <a16:creationId xmlns:a16="http://schemas.microsoft.com/office/drawing/2014/main" id="{7C6AD1B7-9034-0C84-D213-1ACD727CE290}"/>
                </a:ext>
              </a:extLst>
            </p:cNvPr>
            <p:cNvSpPr/>
            <p:nvPr/>
          </p:nvSpPr>
          <p:spPr>
            <a:xfrm>
              <a:off x="11290301" y="349636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1" name="Hexagon 50">
              <a:extLst>
                <a:ext uri="{FF2B5EF4-FFF2-40B4-BE49-F238E27FC236}">
                  <a16:creationId xmlns:a16="http://schemas.microsoft.com/office/drawing/2014/main" id="{D842E680-EB33-4243-2DC4-86CB69F9AC51}"/>
                </a:ext>
              </a:extLst>
            </p:cNvPr>
            <p:cNvSpPr/>
            <p:nvPr/>
          </p:nvSpPr>
          <p:spPr>
            <a:xfrm>
              <a:off x="9933214" y="422207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2" name="Hexagon 51">
              <a:extLst>
                <a:ext uri="{FF2B5EF4-FFF2-40B4-BE49-F238E27FC236}">
                  <a16:creationId xmlns:a16="http://schemas.microsoft.com/office/drawing/2014/main" id="{C27B9736-5AEA-4574-6863-5E88668E656B}"/>
                </a:ext>
              </a:extLst>
            </p:cNvPr>
            <p:cNvSpPr/>
            <p:nvPr/>
          </p:nvSpPr>
          <p:spPr>
            <a:xfrm>
              <a:off x="10608129" y="388098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3" name="Hexagon 52">
              <a:extLst>
                <a:ext uri="{FF2B5EF4-FFF2-40B4-BE49-F238E27FC236}">
                  <a16:creationId xmlns:a16="http://schemas.microsoft.com/office/drawing/2014/main" id="{FA0A4169-8DDD-3524-9C51-5E02A24E886B}"/>
                </a:ext>
              </a:extLst>
            </p:cNvPr>
            <p:cNvSpPr/>
            <p:nvPr/>
          </p:nvSpPr>
          <p:spPr>
            <a:xfrm>
              <a:off x="11275787" y="4251102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4" name="Hexagon 53">
              <a:extLst>
                <a:ext uri="{FF2B5EF4-FFF2-40B4-BE49-F238E27FC236}">
                  <a16:creationId xmlns:a16="http://schemas.microsoft.com/office/drawing/2014/main" id="{E27B4234-E9E9-78F9-FB24-8454B8069AFD}"/>
                </a:ext>
              </a:extLst>
            </p:cNvPr>
            <p:cNvSpPr/>
            <p:nvPr/>
          </p:nvSpPr>
          <p:spPr>
            <a:xfrm>
              <a:off x="9922326" y="4976363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5" name="Hexagon 54">
              <a:extLst>
                <a:ext uri="{FF2B5EF4-FFF2-40B4-BE49-F238E27FC236}">
                  <a16:creationId xmlns:a16="http://schemas.microsoft.com/office/drawing/2014/main" id="{DADE193D-AE4C-DD76-229B-0E5435C0AE92}"/>
                </a:ext>
              </a:extLst>
            </p:cNvPr>
            <p:cNvSpPr/>
            <p:nvPr/>
          </p:nvSpPr>
          <p:spPr>
            <a:xfrm>
              <a:off x="10597241" y="4635277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6" name="Hexagon 55">
              <a:extLst>
                <a:ext uri="{FF2B5EF4-FFF2-40B4-BE49-F238E27FC236}">
                  <a16:creationId xmlns:a16="http://schemas.microsoft.com/office/drawing/2014/main" id="{77AA8562-B581-EE74-4574-BA556207165D}"/>
                </a:ext>
              </a:extLst>
            </p:cNvPr>
            <p:cNvSpPr/>
            <p:nvPr/>
          </p:nvSpPr>
          <p:spPr>
            <a:xfrm>
              <a:off x="11264899" y="500539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7" name="Hexagon 56">
              <a:extLst>
                <a:ext uri="{FF2B5EF4-FFF2-40B4-BE49-F238E27FC236}">
                  <a16:creationId xmlns:a16="http://schemas.microsoft.com/office/drawing/2014/main" id="{424D8039-C291-9A67-8857-1B0520821504}"/>
                </a:ext>
              </a:extLst>
            </p:cNvPr>
            <p:cNvSpPr/>
            <p:nvPr/>
          </p:nvSpPr>
          <p:spPr>
            <a:xfrm>
              <a:off x="9907812" y="5723850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8" name="Hexagon 57">
              <a:extLst>
                <a:ext uri="{FF2B5EF4-FFF2-40B4-BE49-F238E27FC236}">
                  <a16:creationId xmlns:a16="http://schemas.microsoft.com/office/drawing/2014/main" id="{D751DA3C-37A3-D0DE-1F9E-47B46AD6DDE7}"/>
                </a:ext>
              </a:extLst>
            </p:cNvPr>
            <p:cNvSpPr/>
            <p:nvPr/>
          </p:nvSpPr>
          <p:spPr>
            <a:xfrm>
              <a:off x="10582727" y="5382764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59" name="Hexagon 58">
              <a:extLst>
                <a:ext uri="{FF2B5EF4-FFF2-40B4-BE49-F238E27FC236}">
                  <a16:creationId xmlns:a16="http://schemas.microsoft.com/office/drawing/2014/main" id="{3103902B-4799-B6D1-758D-3A719E54315F}"/>
                </a:ext>
              </a:extLst>
            </p:cNvPr>
            <p:cNvSpPr/>
            <p:nvPr/>
          </p:nvSpPr>
          <p:spPr>
            <a:xfrm>
              <a:off x="11250385" y="5752878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60" name="Hexagon 59">
              <a:extLst>
                <a:ext uri="{FF2B5EF4-FFF2-40B4-BE49-F238E27FC236}">
                  <a16:creationId xmlns:a16="http://schemas.microsoft.com/office/drawing/2014/main" id="{468B0682-4E29-D351-B816-C03B9C1657D8}"/>
                </a:ext>
              </a:extLst>
            </p:cNvPr>
            <p:cNvSpPr/>
            <p:nvPr/>
          </p:nvSpPr>
          <p:spPr>
            <a:xfrm>
              <a:off x="9893298" y="6485851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61" name="Hexagon 60">
              <a:extLst>
                <a:ext uri="{FF2B5EF4-FFF2-40B4-BE49-F238E27FC236}">
                  <a16:creationId xmlns:a16="http://schemas.microsoft.com/office/drawing/2014/main" id="{43844A59-2BD6-6643-DCC5-7B1F618B2F18}"/>
                </a:ext>
              </a:extLst>
            </p:cNvPr>
            <p:cNvSpPr/>
            <p:nvPr/>
          </p:nvSpPr>
          <p:spPr>
            <a:xfrm>
              <a:off x="10568213" y="6144765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  <p:sp>
          <p:nvSpPr>
            <p:cNvPr id="62" name="Hexagon 61">
              <a:extLst>
                <a:ext uri="{FF2B5EF4-FFF2-40B4-BE49-F238E27FC236}">
                  <a16:creationId xmlns:a16="http://schemas.microsoft.com/office/drawing/2014/main" id="{380D0AD6-C5FD-446A-E86B-93D53313B55C}"/>
                </a:ext>
              </a:extLst>
            </p:cNvPr>
            <p:cNvSpPr/>
            <p:nvPr/>
          </p:nvSpPr>
          <p:spPr>
            <a:xfrm>
              <a:off x="11235871" y="6514879"/>
              <a:ext cx="798286" cy="711200"/>
            </a:xfrm>
            <a:prstGeom prst="hexag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it-IT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noProof="0"/>
            </a:p>
          </p:txBody>
        </p:sp>
      </p:grpSp>
      <p:pic>
        <p:nvPicPr>
          <p:cNvPr id="63" name="Google Shape;151;p27">
            <a:extLst>
              <a:ext uri="{FF2B5EF4-FFF2-40B4-BE49-F238E27FC236}">
                <a16:creationId xmlns:a16="http://schemas.microsoft.com/office/drawing/2014/main" id="{163ACF52-2449-DA11-BCE7-855998F13884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2681" y="5513893"/>
            <a:ext cx="1200563" cy="12056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Picture 128">
            <a:extLst>
              <a:ext uri="{FF2B5EF4-FFF2-40B4-BE49-F238E27FC236}">
                <a16:creationId xmlns:a16="http://schemas.microsoft.com/office/drawing/2014/main" id="{7E4D29B6-70E0-AF19-6903-BF637BEA3D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3304" y="5281274"/>
            <a:ext cx="3744278" cy="1555527"/>
          </a:xfrm>
          <a:prstGeom prst="rect">
            <a:avLst/>
          </a:prstGeom>
        </p:spPr>
      </p:pic>
      <p:sp>
        <p:nvSpPr>
          <p:cNvPr id="130" name="TextBox 129">
            <a:extLst>
              <a:ext uri="{FF2B5EF4-FFF2-40B4-BE49-F238E27FC236}">
                <a16:creationId xmlns:a16="http://schemas.microsoft.com/office/drawing/2014/main" id="{139EE7E2-5ED4-EDEC-F4D9-46168C89A507}"/>
              </a:ext>
            </a:extLst>
          </p:cNvPr>
          <p:cNvSpPr txBox="1"/>
          <p:nvPr/>
        </p:nvSpPr>
        <p:spPr>
          <a:xfrm>
            <a:off x="553903" y="541273"/>
            <a:ext cx="6202278" cy="847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lnSpc>
                <a:spcPts val="2700"/>
              </a:lnSpc>
              <a:buNone/>
            </a:pPr>
            <a:r>
              <a:rPr lang="en-GB" sz="4400" b="0" i="0" noProof="0">
                <a:solidFill>
                  <a:srgbClr val="E8EAED"/>
                </a:solidFill>
                <a:effectLst/>
                <a:latin typeface="inherit"/>
              </a:rPr>
              <a:t>Thank you for your attention</a:t>
            </a:r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E5B551B3-0049-0916-D596-0E8FF03B7305}"/>
              </a:ext>
            </a:extLst>
          </p:cNvPr>
          <p:cNvSpPr txBox="1"/>
          <p:nvPr/>
        </p:nvSpPr>
        <p:spPr>
          <a:xfrm>
            <a:off x="2066873" y="1895865"/>
            <a:ext cx="317633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noProof="0">
                <a:solidFill>
                  <a:schemeClr val="bg1"/>
                </a:solidFill>
              </a:rPr>
              <a:t>Matteo Rossetti</a:t>
            </a:r>
          </a:p>
          <a:p>
            <a:pPr algn="ctr"/>
            <a:r>
              <a:rPr lang="en-GB" sz="2800" noProof="0">
                <a:solidFill>
                  <a:schemeClr val="bg1"/>
                </a:solidFill>
              </a:rPr>
              <a:t>Andrea Ederle</a:t>
            </a:r>
          </a:p>
          <a:p>
            <a:pPr algn="ctr"/>
            <a:endParaRPr lang="en-GB" sz="2800" noProof="0">
              <a:solidFill>
                <a:schemeClr val="bg1"/>
              </a:solidFill>
            </a:endParaRPr>
          </a:p>
          <a:p>
            <a:pPr algn="ctr"/>
            <a:r>
              <a:rPr lang="en-GB" sz="2800" noProof="0">
                <a:solidFill>
                  <a:schemeClr val="bg1"/>
                </a:solidFill>
              </a:rPr>
              <a:t>Lorenzo Cimino</a:t>
            </a:r>
          </a:p>
          <a:p>
            <a:pPr algn="ctr"/>
            <a:r>
              <a:rPr lang="en-GB" sz="2800" noProof="0">
                <a:solidFill>
                  <a:schemeClr val="bg1"/>
                </a:solidFill>
              </a:rPr>
              <a:t>Lorenzo Mariani</a:t>
            </a:r>
          </a:p>
          <a:p>
            <a:pPr algn="ctr"/>
            <a:r>
              <a:rPr lang="en-GB" sz="2800" noProof="0">
                <a:solidFill>
                  <a:schemeClr val="bg1"/>
                </a:solidFill>
              </a:rPr>
              <a:t>Fabrizio </a:t>
            </a:r>
            <a:r>
              <a:rPr lang="en-GB" sz="2800" noProof="0" err="1">
                <a:solidFill>
                  <a:schemeClr val="bg1"/>
                </a:solidFill>
              </a:rPr>
              <a:t>Piergentili</a:t>
            </a:r>
            <a:endParaRPr lang="en-GB" sz="2800" noProof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0839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01802068F1F5CB41B35373BD764B647B" ma:contentTypeVersion="3" ma:contentTypeDescription="Creare un nuovo documento." ma:contentTypeScope="" ma:versionID="55ae78c09b0e4727b1100263918b81f6">
  <xsd:schema xmlns:xsd="http://www.w3.org/2001/XMLSchema" xmlns:xs="http://www.w3.org/2001/XMLSchema" xmlns:p="http://schemas.microsoft.com/office/2006/metadata/properties" xmlns:ns2="1f0bbd44-85fe-47ce-adf0-7b95ed572eca" targetNamespace="http://schemas.microsoft.com/office/2006/metadata/properties" ma:root="true" ma:fieldsID="270e699e70cf33dcf2ecb44ae20ed0cb" ns2:_="">
    <xsd:import namespace="1f0bbd44-85fe-47ce-adf0-7b95ed572ec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0bbd44-85fe-47ce-adf0-7b95ed572e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i contenuto"/>
        <xsd:element ref="dc:title" minOccurs="0" maxOccurs="1" ma:index="4" ma:displayName="Tito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AC125F7-F19B-4359-88B9-9A03E13ADB3D}">
  <ds:schemaRefs>
    <ds:schemaRef ds:uri="http://schemas.microsoft.com/office/2006/metadata/properties"/>
    <ds:schemaRef ds:uri="1f0bbd44-85fe-47ce-adf0-7b95ed572eca"/>
    <ds:schemaRef ds:uri="http://purl.org/dc/dcmitype/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974364F-0088-42EE-A625-09746BFCD3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7B89122-8CFE-4EF2-B38C-60E90597B92C}">
  <ds:schemaRefs>
    <ds:schemaRef ds:uri="1f0bbd44-85fe-47ce-adf0-7b95ed572ec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1434</Words>
  <Application>Microsoft Office PowerPoint</Application>
  <PresentationFormat>Widescreen</PresentationFormat>
  <Paragraphs>339</Paragraphs>
  <Slides>17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Abadi</vt:lpstr>
      <vt:lpstr>Aptos</vt:lpstr>
      <vt:lpstr>Aptos Display</vt:lpstr>
      <vt:lpstr>Arial</vt:lpstr>
      <vt:lpstr>Balthazar</vt:lpstr>
      <vt:lpstr>inherit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matteo rossetti</dc:creator>
  <cp:lastModifiedBy>matteo rossetti</cp:lastModifiedBy>
  <cp:revision>1</cp:revision>
  <dcterms:created xsi:type="dcterms:W3CDTF">2026-05-30T17:45:20Z</dcterms:created>
  <dcterms:modified xsi:type="dcterms:W3CDTF">2026-06-02T19:21:47Z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0x01010001802068F1F5CB41B35373BD764B647B</vt:lpwstr>
  </property>
</Properties>
</file>