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webextensions/webextension3.xml" ContentType="application/vnd.ms-office.webextension+xml"/>
  <Override PartName="/ppt/webextensions/webextension4.xml" ContentType="application/vnd.ms-office.webextension+xml"/>
  <Override PartName="/ppt/webextensions/webextension5.xml" ContentType="application/vnd.ms-office.webextension+xml"/>
  <Override PartName="/ppt/webextensions/webextension6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98" r:id="rId4"/>
    <p:sldMasterId id="2147483715" r:id="rId5"/>
  </p:sldMasterIdLst>
  <p:notesMasterIdLst>
    <p:notesMasterId r:id="rId18"/>
  </p:notesMasterIdLst>
  <p:handoutMasterIdLst>
    <p:handoutMasterId r:id="rId19"/>
  </p:handoutMasterIdLst>
  <p:sldIdLst>
    <p:sldId id="888" r:id="rId6"/>
    <p:sldId id="926" r:id="rId7"/>
    <p:sldId id="948" r:id="rId8"/>
    <p:sldId id="946" r:id="rId9"/>
    <p:sldId id="915" r:id="rId10"/>
    <p:sldId id="945" r:id="rId11"/>
    <p:sldId id="927" r:id="rId12"/>
    <p:sldId id="917" r:id="rId13"/>
    <p:sldId id="950" r:id="rId14"/>
    <p:sldId id="951" r:id="rId15"/>
    <p:sldId id="919" r:id="rId16"/>
    <p:sldId id="258" r:id="rId17"/>
  </p:sldIdLst>
  <p:sldSz cx="9144000" cy="5143500" type="screen16x9"/>
  <p:notesSz cx="6858000" cy="9144000"/>
  <p:embeddedFontLst>
    <p:embeddedFont>
      <p:font typeface="Graphik Bold" panose="020B0803030202060203" charset="0"/>
      <p:bold r:id="rId20"/>
    </p:embeddedFont>
    <p:embeddedFont>
      <p:font typeface="Graphik Extralight" panose="020B0303030202060203" charset="0"/>
      <p:regular r:id="rId21"/>
    </p:embeddedFont>
    <p:embeddedFont>
      <p:font typeface="Graphik Regular" panose="020B0503030202060203" charset="0"/>
      <p:regular r:id="rId22"/>
    </p:embeddedFont>
    <p:embeddedFont>
      <p:font typeface="Graphik Thin" panose="020B0203030202060203" charset="0"/>
      <p:regular r:id="rId23"/>
    </p:embeddedFont>
    <p:embeddedFont>
      <p:font typeface="Muli" panose="020B0604020202020204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Sección de resumen" id="{8FA9E76D-455C-4D79-BA5B-BC0AF763CC2A}">
          <p14:sldIdLst>
            <p14:sldId id="888"/>
            <p14:sldId id="926"/>
            <p14:sldId id="948"/>
            <p14:sldId id="946"/>
            <p14:sldId id="915"/>
            <p14:sldId id="945"/>
            <p14:sldId id="927"/>
            <p14:sldId id="917"/>
            <p14:sldId id="950"/>
            <p14:sldId id="951"/>
            <p14:sldId id="919"/>
            <p14:sldId id="258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699"/>
    <a:srgbClr val="004A99"/>
    <a:srgbClr val="517D33"/>
    <a:srgbClr val="193BE7"/>
    <a:srgbClr val="1B7B9D"/>
    <a:srgbClr val="D09E00"/>
    <a:srgbClr val="CB8905"/>
    <a:srgbClr val="6172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1C936C8-383B-4A84-9CDB-DAC348C40C49}">
  <a:tblStyle styleId="{A1C936C8-383B-4A84-9CDB-DAC348C40C4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89" autoAdjust="0"/>
    <p:restoredTop sz="85593" autoAdjust="0"/>
  </p:normalViewPr>
  <p:slideViewPr>
    <p:cSldViewPr snapToGrid="0">
      <p:cViewPr varScale="1">
        <p:scale>
          <a:sx n="125" d="100"/>
          <a:sy n="125" d="100"/>
        </p:scale>
        <p:origin x="1266" y="96"/>
      </p:cViewPr>
      <p:guideLst/>
    </p:cSldViewPr>
  </p:slideViewPr>
  <p:outlineViewPr>
    <p:cViewPr>
      <p:scale>
        <a:sx n="33" d="100"/>
        <a:sy n="33" d="100"/>
      </p:scale>
      <p:origin x="0" y="-11756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392"/>
    </p:cViewPr>
  </p:sorterViewPr>
  <p:notesViewPr>
    <p:cSldViewPr snapToGrid="0">
      <p:cViewPr varScale="1">
        <p:scale>
          <a:sx n="94" d="100"/>
          <a:sy n="94" d="100"/>
        </p:scale>
        <p:origin x="2736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7.fntdata"/><Relationship Id="rId3" Type="http://schemas.openxmlformats.org/officeDocument/2006/relationships/customXml" Target="../customXml/item3.xml"/><Relationship Id="rId21" Type="http://schemas.openxmlformats.org/officeDocument/2006/relationships/font" Target="fonts/font2.fntdata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font" Target="fonts/font6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font" Target="fonts/font1.fntdata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font" Target="fonts/font5.fntdata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font" Target="fonts/font4.fntdata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handoutMaster" Target="handoutMasters/handoutMaster1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lucida\usuarios\DPEVOL\CHEOPS_web\HOME\ENLACES\MENU_GENERAL\DOCUMENTOS\INTA_MOC\INTA.working\50%20-%20Presentaciones\2026-09-10%20ZDWeek_AEE\ComparisonChart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bg2">
                    <a:lumMod val="50000"/>
                  </a:schemeClr>
                </a:solidFill>
                <a:latin typeface="Graphik Regular" panose="020B0503030202060203" charset="0"/>
                <a:ea typeface="+mn-ea"/>
                <a:cs typeface="+mn-cs"/>
              </a:defRPr>
            </a:pPr>
            <a:r>
              <a:rPr lang="es-ES" b="1" dirty="0">
                <a:solidFill>
                  <a:schemeClr val="bg2">
                    <a:lumMod val="50000"/>
                  </a:schemeClr>
                </a:solidFill>
                <a:latin typeface="Graphik Regular" panose="020B0503030202060203" charset="0"/>
              </a:rPr>
              <a:t>Time </a:t>
            </a:r>
            <a:r>
              <a:rPr lang="es-ES" b="1" dirty="0" err="1">
                <a:solidFill>
                  <a:schemeClr val="bg2">
                    <a:lumMod val="50000"/>
                  </a:schemeClr>
                </a:solidFill>
                <a:latin typeface="Graphik Regular" panose="020B0503030202060203" charset="0"/>
              </a:rPr>
              <a:t>to</a:t>
            </a:r>
            <a:r>
              <a:rPr lang="es-ES" b="1" dirty="0">
                <a:solidFill>
                  <a:schemeClr val="bg2">
                    <a:lumMod val="50000"/>
                  </a:schemeClr>
                </a:solidFill>
                <a:latin typeface="Graphik Regular" panose="020B0503030202060203" charset="0"/>
              </a:rPr>
              <a:t> </a:t>
            </a:r>
            <a:r>
              <a:rPr lang="es-ES" b="1" dirty="0" err="1">
                <a:solidFill>
                  <a:schemeClr val="bg2">
                    <a:lumMod val="50000"/>
                  </a:schemeClr>
                </a:solidFill>
                <a:latin typeface="Graphik Regular" panose="020B0503030202060203" charset="0"/>
              </a:rPr>
              <a:t>re-entry</a:t>
            </a:r>
            <a:r>
              <a:rPr lang="es-ES" b="1" dirty="0">
                <a:solidFill>
                  <a:schemeClr val="bg2">
                    <a:lumMod val="50000"/>
                  </a:schemeClr>
                </a:solidFill>
                <a:latin typeface="Graphik Regular" panose="020B0503030202060203" charset="0"/>
              </a:rPr>
              <a:t> after </a:t>
            </a:r>
            <a:r>
              <a:rPr lang="es-ES" b="1" dirty="0" err="1">
                <a:solidFill>
                  <a:schemeClr val="bg2">
                    <a:lumMod val="50000"/>
                  </a:schemeClr>
                </a:solidFill>
                <a:latin typeface="Graphik Regular" panose="020B0503030202060203" charset="0"/>
              </a:rPr>
              <a:t>disposal</a:t>
            </a:r>
            <a:endParaRPr lang="es-ES" b="1" baseline="0" dirty="0">
              <a:solidFill>
                <a:schemeClr val="bg2">
                  <a:lumMod val="50000"/>
                </a:schemeClr>
              </a:solidFill>
              <a:latin typeface="Graphik Regular" panose="020B0503030202060203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bg2">
                  <a:lumMod val="50000"/>
                </a:schemeClr>
              </a:solidFill>
              <a:latin typeface="Graphik Regular" panose="020B0503030202060203" charset="0"/>
              <a:ea typeface="+mn-ea"/>
              <a:cs typeface="+mn-cs"/>
            </a:defRPr>
          </a:pPr>
          <a:endParaRPr lang="es-E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chemeClr val="accent6">
                  <a:lumMod val="75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AD2F-4D2C-B3E5-BAC9E8C27000}"/>
              </c:ext>
            </c:extLst>
          </c:dPt>
          <c:dPt>
            <c:idx val="1"/>
            <c:invertIfNegative val="0"/>
            <c:bubble3D val="0"/>
            <c:spPr>
              <a:solidFill>
                <a:schemeClr val="tx2">
                  <a:lumMod val="75000"/>
                  <a:lumOff val="25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AD2F-4D2C-B3E5-BAC9E8C27000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AD2F-4D2C-B3E5-BAC9E8C27000}"/>
              </c:ext>
            </c:extLst>
          </c:dPt>
          <c:dLbls>
            <c:dLbl>
              <c:idx val="0"/>
              <c:layout>
                <c:manualLayout>
                  <c:x val="8.2135523613963042E-3"/>
                  <c:y val="-9.9044911052785078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D2F-4D2C-B3E5-BAC9E8C27000}"/>
                </c:ext>
              </c:extLst>
            </c:dLbl>
            <c:dLbl>
              <c:idx val="1"/>
              <c:layout>
                <c:manualLayout>
                  <c:x val="1.9164955509924708E-2"/>
                  <c:y val="-1.7290755322251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D2F-4D2C-B3E5-BAC9E8C27000}"/>
                </c:ext>
              </c:extLst>
            </c:dLbl>
            <c:dLbl>
              <c:idx val="2"/>
              <c:layout>
                <c:manualLayout>
                  <c:x val="1.6427104722792608E-2"/>
                  <c:y val="-1.03470399533391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D2F-4D2C-B3E5-BAC9E8C2700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Hoja1!$D$9:$D$11</c:f>
              <c:strCache>
                <c:ptCount val="3"/>
                <c:pt idx="0">
                  <c:v>Proposed Concept
(Controlled Elliptic)</c:v>
                </c:pt>
                <c:pt idx="1">
                  <c:v>Current Concept
(Passive Circular)</c:v>
                </c:pt>
                <c:pt idx="2">
                  <c:v>Original Concept
(Passive Elliptic)</c:v>
                </c:pt>
              </c:strCache>
            </c:strRef>
          </c:cat>
          <c:val>
            <c:numRef>
              <c:f>Hoja1!$E$9:$E$11</c:f>
              <c:numCache>
                <c:formatCode>General</c:formatCode>
                <c:ptCount val="3"/>
                <c:pt idx="0">
                  <c:v>0</c:v>
                </c:pt>
                <c:pt idx="1">
                  <c:v>1</c:v>
                </c:pt>
                <c:pt idx="2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D2F-4D2C-B3E5-BAC9E8C270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07453616"/>
        <c:axId val="2138065072"/>
        <c:axId val="0"/>
      </c:bar3DChart>
      <c:catAx>
        <c:axId val="2074536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Graphik Regular" panose="020B0503030202060203" charset="0"/>
                <a:ea typeface="+mn-ea"/>
                <a:cs typeface="+mn-cs"/>
              </a:defRPr>
            </a:pPr>
            <a:endParaRPr lang="es-ES"/>
          </a:p>
        </c:txPr>
        <c:crossAx val="2138065072"/>
        <c:crosses val="autoZero"/>
        <c:auto val="1"/>
        <c:lblAlgn val="ctr"/>
        <c:lblOffset val="100"/>
        <c:noMultiLvlLbl val="0"/>
      </c:catAx>
      <c:valAx>
        <c:axId val="2138065072"/>
        <c:scaling>
          <c:orientation val="minMax"/>
          <c:max val="5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Graphik Regular" panose="020B0503030202060203" charset="0"/>
                    <a:ea typeface="+mn-ea"/>
                    <a:cs typeface="+mn-cs"/>
                  </a:defRPr>
                </a:pPr>
                <a:r>
                  <a:rPr lang="es-ES" b="1" dirty="0">
                    <a:latin typeface="Graphik Regular" panose="020B0503030202060203" charset="0"/>
                  </a:rPr>
                  <a:t>Years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Graphik Regular" panose="020B0503030202060203" charset="0"/>
                  <a:ea typeface="+mn-ea"/>
                  <a:cs typeface="+mn-cs"/>
                </a:defRPr>
              </a:pPr>
              <a:endParaRPr lang="es-E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207453616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49F3EEF3-B979-C84D-EF6A-B1B0C0AD09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CA1C4F7-011D-8E85-E3F5-BBEDAD9D69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A10AE4-410B-4F5E-B073-9DEF3B0BF22F}" type="datetimeFigureOut">
              <a:rPr lang="es-ES" smtClean="0"/>
              <a:t>01/09/2026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11E7E52-2FBD-0995-7E8E-4AF22B2497B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7AFFA659-AEE7-0ABE-6B4E-08417029F55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ACFF6C-1E8B-4A42-BD35-630DDBA6A382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78877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41022428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638769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587726-3882-266E-32AC-47DE01C0AF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609D2997-356D-B117-55AE-B96A43EB55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B6A42FFA-A152-2AB6-F2A2-8E3A098EA1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8" indent="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8B8D8E"/>
              </a:buClr>
              <a:buSzPts val="1800"/>
              <a:buNone/>
              <a:tabLst>
                <a:tab pos="228600" algn="l"/>
              </a:tabLst>
            </a:pPr>
            <a:endParaRPr lang="en-US" sz="1600" b="0" i="0" u="none" strike="noStrike" kern="1200" cap="none" dirty="0">
              <a:solidFill>
                <a:srgbClr val="003699"/>
              </a:solidFill>
              <a:latin typeface="Graphik Regular" panose="020B0503030202060203" charset="0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625275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C527E8-6FD5-B213-793C-2B4D9A89E4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6158A95-95B4-9EB8-2729-D3A1112238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s-ES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2E3A27CF-3AA5-909E-CA70-A4C73E7066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963774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s-ES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endParaRPr lang="es-ES" sz="1100" dirty="0"/>
          </a:p>
        </p:txBody>
      </p:sp>
    </p:spTree>
    <p:extLst>
      <p:ext uri="{BB962C8B-B14F-4D97-AF65-F5344CB8AC3E}">
        <p14:creationId xmlns:p14="http://schemas.microsoft.com/office/powerpoint/2010/main" val="10901335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606A04-E28A-21AD-2B32-C55DBBF18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2D07ADE6-5E77-1898-D277-F307553955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s-ES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3EBB36FD-1398-2784-4E41-2DDA866F7E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8907261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846944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212721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431078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0641F3-6C50-F8DA-4760-82BB31BD38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3C77557B-2FA3-EDAF-BDF5-47C6FD7867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s-ES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460B268E-B2E3-A010-D218-5705A83C1C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132602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871935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número de diapositiva 2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‹Nº›</a:t>
            </a:fld>
            <a:endParaRPr lang="es-ES" dirty="0"/>
          </a:p>
        </p:txBody>
      </p:sp>
      <p:pic>
        <p:nvPicPr>
          <p:cNvPr id="5" name="Imagen 4" descr="Diagrama&#10;&#10;Descripción generada automáticamente">
            <a:extLst>
              <a:ext uri="{FF2B5EF4-FFF2-40B4-BE49-F238E27FC236}">
                <a16:creationId xmlns:a16="http://schemas.microsoft.com/office/drawing/2014/main" id="{F790FF2A-37E1-8982-96C9-758E50949B2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11275" y="1311275"/>
            <a:ext cx="6521450" cy="2520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535821"/>
      </p:ext>
    </p:extLst>
  </p:cSld>
  <p:clrMapOvr>
    <a:masterClrMapping/>
  </p:clrMapOvr>
  <p:transition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6571045"/>
      </p:ext>
    </p:extLst>
  </p:cSld>
  <p:clrMapOvr>
    <a:masterClrMapping/>
  </p:clrMapOvr>
  <p:transition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004A99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127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EBDA17-7920-48AC-99B4-9C31B6F5DFAE}" type="datetimeFigureOut">
              <a:rPr lang="es-ES" smtClean="0"/>
              <a:pPr/>
              <a:t>01/09/2026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1C09DF-63DF-4C8C-B235-7D0336A846D0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22196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89360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CB0F30-2EAE-CC3B-6013-2D46036247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</p:spPr>
        <p:txBody>
          <a:bodyPr anchor="b"/>
          <a:lstStyle>
            <a:lvl1pPr algn="ctr">
              <a:defRPr sz="4400"/>
            </a:lvl1pPr>
          </a:lstStyle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0205B43-298B-D411-EDD3-9D5DC0CDB9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dirty="0"/>
              <a:t>Haga clic para modificar el estilo de subtítulo del patrón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364A835-4F14-AEFF-948D-6D8150ED01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005D5-EA5C-4913-89C5-1FABFBFA7AC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655668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140052-B85D-3799-9FAC-15516D75C9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8B39D6F-DBF6-D35F-9900-12F505FAEE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8AF154-5E21-798D-9978-88AABE7A6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005D5-EA5C-4913-89C5-1FABFBFA7AC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6492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F25E12-F0B7-6CBC-6822-E874AFC8C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2990" y="1282700"/>
            <a:ext cx="7447598" cy="213995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8034E1C-25EF-5576-5C24-3F1363D4CC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05840" y="3441700"/>
            <a:ext cx="7504748" cy="11255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5B3600-A34D-8A6E-C726-97D4E137F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005D5-EA5C-4913-89C5-1FABFBFA7AC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1833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31C649-9D41-F086-825D-AB4547B1FB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4589BA9-711B-40A5-1217-7DD0F439F6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34414" y="1370013"/>
            <a:ext cx="3461385" cy="326231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F6D45D8-F67E-24C3-1035-8D785DBA5F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965741B-7762-90CF-643A-3C67140CD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005D5-EA5C-4913-89C5-1FABFBFA7AC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62098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5C9AFF-95D6-9A92-49F0-D03E7418B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6003" y="234633"/>
            <a:ext cx="7886700" cy="99377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9F15254-6405-C8FB-8D51-B4D1523898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36003" y="1220470"/>
            <a:ext cx="3868737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5CFAE54-7F90-9EDC-E158-1DB0CA911B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36003" y="1839595"/>
            <a:ext cx="3868737" cy="276225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51DB767-354B-DABA-54FB-C905BE68EC5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34915" y="1220470"/>
            <a:ext cx="3887788" cy="619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75FB3E2-F4F2-2915-8382-53DDC60E14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34915" y="1839595"/>
            <a:ext cx="3887788" cy="276225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FA6899F-42C8-417F-AB2E-AF5FB8C1B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005D5-EA5C-4913-89C5-1FABFBFA7AC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24281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0ABD5B-B5CD-29EB-81F1-A8816A90F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F6F00D7-B1D5-2412-FC41-09C7E750A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005D5-EA5C-4913-89C5-1FABFBFA7AC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30714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08730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8B26B9-ADFF-4E19-21A0-6136CDE9EA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8213" y="741363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ECAC14F-1F2D-3A1A-A2F3-7BB33A12AC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82098" y="734061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ABB2FE1-2756-D6B7-0BAD-84054967C7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38213" y="1941513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EA777FD-9DCB-AA8F-82E5-62A183CB54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28675" y="5201602"/>
            <a:ext cx="2057400" cy="274637"/>
          </a:xfrm>
        </p:spPr>
        <p:txBody>
          <a:bodyPr/>
          <a:lstStyle/>
          <a:p>
            <a:fld id="{719005D5-EA5C-4913-89C5-1FABFBFA7AC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137509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A3CBBF-2C9D-7E42-ABC0-A94ADBE46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1713" y="40005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C896F0E-F235-3DA1-0D25-A2648FF85C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154805" y="404178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9C91702-0C48-6643-B1C8-E37F67725B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01713" y="1600200"/>
            <a:ext cx="2949575" cy="28590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1989E5B-E25F-B31B-152F-C3F5EA37B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005D5-EA5C-4913-89C5-1FABFBFA7AC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28797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402E6C9-4096-CF83-7F88-247FECD25E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6150F74-CF6F-0D19-8482-19D9EB2763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1173A54-029E-DA54-57FB-6EC6908E8A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005D5-EA5C-4913-89C5-1FABFBFA7AC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601488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CF0ADE0-F82F-AAD7-CFBD-5AF56E8443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A33F5F0-65AC-7489-400B-9F2C3C943C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9772428-8EAE-DCA4-1292-414E46814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005D5-EA5C-4913-89C5-1FABFBFA7AC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85941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 userDrawn="1">
  <p:cSld name="Quote">
    <p:bg>
      <p:bgPr>
        <a:blipFill dpi="0" rotWithShape="1">
          <a:blip r:embed="rId2">
            <a:alphaModFix amt="43000"/>
            <a:grayscl/>
          </a:blip>
          <a:srcRect/>
          <a:stretch>
            <a:fillRect/>
          </a:stretch>
        </a:blip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4;p3"/>
          <p:cNvSpPr/>
          <p:nvPr userDrawn="1"/>
        </p:nvSpPr>
        <p:spPr>
          <a:xfrm>
            <a:off x="0" y="8734"/>
            <a:ext cx="9144000" cy="5143500"/>
          </a:xfrm>
          <a:prstGeom prst="rect">
            <a:avLst/>
          </a:prstGeom>
          <a:solidFill>
            <a:srgbClr val="FFFFFF">
              <a:alpha val="265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" name="Google Shape;14;p3"/>
          <p:cNvSpPr/>
          <p:nvPr userDrawn="1"/>
        </p:nvSpPr>
        <p:spPr>
          <a:xfrm>
            <a:off x="0" y="8734"/>
            <a:ext cx="9144000" cy="5143500"/>
          </a:xfrm>
          <a:prstGeom prst="rect">
            <a:avLst/>
          </a:prstGeom>
          <a:solidFill>
            <a:srgbClr val="FFFFFF">
              <a:alpha val="265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4297634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buNone/>
              <a:defRPr>
                <a:solidFill>
                  <a:srgbClr val="00B2FF"/>
                </a:solidFill>
              </a:defRPr>
            </a:lvl1pPr>
            <a:lvl2pPr lvl="1" algn="ctr">
              <a:buNone/>
              <a:defRPr>
                <a:solidFill>
                  <a:srgbClr val="00B2FF"/>
                </a:solidFill>
              </a:defRPr>
            </a:lvl2pPr>
            <a:lvl3pPr lvl="2" algn="ctr">
              <a:buNone/>
              <a:defRPr>
                <a:solidFill>
                  <a:srgbClr val="00B2FF"/>
                </a:solidFill>
              </a:defRPr>
            </a:lvl3pPr>
            <a:lvl4pPr lvl="3" algn="ctr">
              <a:buNone/>
              <a:defRPr>
                <a:solidFill>
                  <a:srgbClr val="00B2FF"/>
                </a:solidFill>
              </a:defRPr>
            </a:lvl4pPr>
            <a:lvl5pPr lvl="4" algn="ctr">
              <a:buNone/>
              <a:defRPr>
                <a:solidFill>
                  <a:srgbClr val="00B2FF"/>
                </a:solidFill>
              </a:defRPr>
            </a:lvl5pPr>
            <a:lvl6pPr lvl="5" algn="ctr">
              <a:buNone/>
              <a:defRPr>
                <a:solidFill>
                  <a:srgbClr val="00B2FF"/>
                </a:solidFill>
              </a:defRPr>
            </a:lvl6pPr>
            <a:lvl7pPr lvl="6" algn="ctr">
              <a:buNone/>
              <a:defRPr>
                <a:solidFill>
                  <a:srgbClr val="00B2FF"/>
                </a:solidFill>
              </a:defRPr>
            </a:lvl7pPr>
            <a:lvl8pPr lvl="7" algn="ctr">
              <a:buNone/>
              <a:defRPr>
                <a:solidFill>
                  <a:srgbClr val="00B2FF"/>
                </a:solidFill>
              </a:defRPr>
            </a:lvl8pPr>
            <a:lvl9pPr lvl="8" algn="ctr">
              <a:buNone/>
              <a:defRPr>
                <a:solidFill>
                  <a:srgbClr val="00B2FF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 dirty="0"/>
          </a:p>
        </p:txBody>
      </p:sp>
      <p:pic>
        <p:nvPicPr>
          <p:cNvPr id="10" name="Imagen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8424" y="4144780"/>
            <a:ext cx="1423509" cy="866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5989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userDrawn="1">
  <p:cSld name="Title + 1 column">
    <p:bg>
      <p:bgPr>
        <a:blipFill dpi="0" rotWithShape="1">
          <a:blip r:embed="rId2">
            <a:alphaModFix amt="40000"/>
            <a:lum/>
          </a:blip>
          <a:srcRect/>
          <a:stretch>
            <a:fillRect t="-11000" b="-11000"/>
          </a:stretch>
        </a:blip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4;p3"/>
          <p:cNvSpPr/>
          <p:nvPr userDrawn="1"/>
        </p:nvSpPr>
        <p:spPr>
          <a:xfrm>
            <a:off x="0" y="-49"/>
            <a:ext cx="9144000" cy="5143500"/>
          </a:xfrm>
          <a:prstGeom prst="rect">
            <a:avLst/>
          </a:prstGeom>
          <a:solidFill>
            <a:srgbClr val="FFFFFF">
              <a:alpha val="265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" name="Google Shape;14;p3"/>
          <p:cNvSpPr/>
          <p:nvPr userDrawn="1"/>
        </p:nvSpPr>
        <p:spPr>
          <a:xfrm>
            <a:off x="0" y="8734"/>
            <a:ext cx="9144000" cy="5143500"/>
          </a:xfrm>
          <a:prstGeom prst="rect">
            <a:avLst/>
          </a:prstGeom>
          <a:solidFill>
            <a:srgbClr val="FFFFFF">
              <a:alpha val="2654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529670" y="4749851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 dirty="0"/>
          </a:p>
        </p:txBody>
      </p:sp>
      <p:pic>
        <p:nvPicPr>
          <p:cNvPr id="7" name="Imagen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2534" y="4201421"/>
            <a:ext cx="1423509" cy="866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757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userDrawn="1">
  <p:cSld name="Title and body">
    <p:bg>
      <p:bgRef idx="1001">
        <a:schemeClr val="bg2"/>
      </p:bgRef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87952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29670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Muli"/>
                <a:ea typeface="Muli"/>
                <a:cs typeface="Muli"/>
                <a:sym typeface="Mul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‹Nº›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6122476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12" r:id="rId1"/>
    <p:sldLayoutId id="2147483727" r:id="rId2"/>
    <p:sldLayoutId id="2147483734" r:id="rId3"/>
    <p:sldLayoutId id="2147483743" r:id="rId4"/>
    <p:sldLayoutId id="2147483745" r:id="rId5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283EB6BD-E2FD-78D4-9110-242B6F34A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405" y="101600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6072710-779B-3413-961A-378C4FDC46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4405" y="1281431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1D6F720-B944-07DB-F54F-5564C3AC23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726555" y="4767262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lang="es-ES" sz="1800" kern="1200" smtClean="0">
                <a:solidFill>
                  <a:srgbClr val="003699"/>
                </a:solidFill>
                <a:latin typeface="Graphik Thin" panose="020B0203030202060203" pitchFamily="34" charset="0"/>
                <a:ea typeface="+mn-ea"/>
                <a:cs typeface="+mn-cs"/>
              </a:defRPr>
            </a:lvl1pPr>
          </a:lstStyle>
          <a:p>
            <a:fld id="{719005D5-EA5C-4913-89C5-1FABFBFA7ACC}" type="slidenum">
              <a:rPr lang="es-ES" smtClean="0"/>
              <a:pPr/>
              <a:t>‹Nº›</a:t>
            </a:fld>
            <a:endParaRPr lang="es-ES" dirty="0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34DB254E-8F26-E196-AD32-78C569EA9141}"/>
              </a:ext>
            </a:extLst>
          </p:cNvPr>
          <p:cNvSpPr/>
          <p:nvPr userDrawn="1"/>
        </p:nvSpPr>
        <p:spPr>
          <a:xfrm>
            <a:off x="8229" y="0"/>
            <a:ext cx="908216" cy="5143500"/>
          </a:xfrm>
          <a:prstGeom prst="rect">
            <a:avLst/>
          </a:prstGeom>
          <a:solidFill>
            <a:srgbClr val="004A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35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718185DC-BBB4-E325-384B-E0A1C2017E2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47"/>
          <a:stretch/>
        </p:blipFill>
        <p:spPr>
          <a:xfrm>
            <a:off x="8229" y="0"/>
            <a:ext cx="902037" cy="1840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465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6" r:id="rId1"/>
    <p:sldLayoutId id="2147483717" r:id="rId2"/>
    <p:sldLayoutId id="2147483718" r:id="rId3"/>
    <p:sldLayoutId id="2147483719" r:id="rId4"/>
    <p:sldLayoutId id="2147483720" r:id="rId5"/>
    <p:sldLayoutId id="2147483721" r:id="rId6"/>
    <p:sldLayoutId id="2147483722" r:id="rId7"/>
    <p:sldLayoutId id="2147483723" r:id="rId8"/>
    <p:sldLayoutId id="2147483724" r:id="rId9"/>
    <p:sldLayoutId id="2147483725" r:id="rId10"/>
    <p:sldLayoutId id="2147483726" r:id="rId11"/>
    <p:sldLayoutId id="2147483735" r:id="rId12"/>
    <p:sldLayoutId id="2147483736" r:id="rId13"/>
    <p:sldLayoutId id="2147483737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s-ES" sz="4000" kern="1200" dirty="0" smtClean="0">
          <a:solidFill>
            <a:srgbClr val="003699"/>
          </a:solidFill>
          <a:latin typeface="Graphik Bold" panose="020B08030302020602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3699"/>
          </a:solidFill>
          <a:latin typeface="Graphik Extralight" panose="020B030303020206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3699"/>
          </a:solidFill>
          <a:latin typeface="Graphik Thin" panose="020B020303020206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3699"/>
          </a:solidFill>
          <a:latin typeface="Graphik Thin" panose="020B020303020206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3699"/>
          </a:solidFill>
          <a:latin typeface="Graphik Thin" panose="020B020303020206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3699"/>
          </a:solidFill>
          <a:latin typeface="Graphik Thin" panose="020B020303020206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hyperlink" Target="mailto:mfuetab@inta.es" TargetMode="Externa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g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8.jpeg"/><Relationship Id="rId7" Type="http://schemas.microsoft.com/office/2007/relationships/hdphoto" Target="../media/hdphoto3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microsoft.com/office/2007/relationships/hdphoto" Target="../media/hdphoto2.wdp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8.jpg"/><Relationship Id="rId7" Type="http://schemas.openxmlformats.org/officeDocument/2006/relationships/image" Target="../media/image21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11" Type="http://schemas.openxmlformats.org/officeDocument/2006/relationships/image" Target="../media/image24.jpg"/><Relationship Id="rId5" Type="http://schemas.openxmlformats.org/officeDocument/2006/relationships/image" Target="../media/image19.svg"/><Relationship Id="rId10" Type="http://schemas.openxmlformats.org/officeDocument/2006/relationships/image" Target="../media/image9.png"/><Relationship Id="rId4" Type="http://schemas.openxmlformats.org/officeDocument/2006/relationships/image" Target="../media/image8.jpeg"/><Relationship Id="rId9" Type="http://schemas.openxmlformats.org/officeDocument/2006/relationships/image" Target="../media/image2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Imagen en blanco y negro de la luna&#10;&#10;Descripción generada automáticamente con confianza baja">
            <a:extLst>
              <a:ext uri="{FF2B5EF4-FFF2-40B4-BE49-F238E27FC236}">
                <a16:creationId xmlns:a16="http://schemas.microsoft.com/office/drawing/2014/main" id="{A6D4FDB8-1724-A342-40B0-DD5274F60E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45" y="0"/>
            <a:ext cx="9129155" cy="5143500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E4994C93-D160-11F6-15B5-ACA55D0E96C4}"/>
              </a:ext>
            </a:extLst>
          </p:cNvPr>
          <p:cNvSpPr txBox="1"/>
          <p:nvPr/>
        </p:nvSpPr>
        <p:spPr>
          <a:xfrm>
            <a:off x="682604" y="4476484"/>
            <a:ext cx="29963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noProof="0" dirty="0">
                <a:solidFill>
                  <a:schemeClr val="bg1"/>
                </a:solidFill>
                <a:latin typeface="+mn-lt"/>
              </a:rPr>
              <a:t>CHEOPS-INTA-OPS-PRE-072</a:t>
            </a:r>
          </a:p>
          <a:p>
            <a:r>
              <a:rPr lang="en-US" sz="1600" b="1" dirty="0">
                <a:solidFill>
                  <a:schemeClr val="bg1"/>
                </a:solidFill>
                <a:latin typeface="+mn-lt"/>
              </a:rPr>
              <a:t>Zero Debris Week 2026</a:t>
            </a:r>
            <a:endParaRPr lang="en-US" sz="1600" b="1" noProof="0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4" name="Imagen 3" descr="Diagrama">
            <a:extLst>
              <a:ext uri="{FF2B5EF4-FFF2-40B4-BE49-F238E27FC236}">
                <a16:creationId xmlns:a16="http://schemas.microsoft.com/office/drawing/2014/main" id="{84D8D546-5DF2-6873-4F9E-6C0119AFB7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231" y="203875"/>
            <a:ext cx="1820538" cy="703752"/>
          </a:xfrm>
          <a:prstGeom prst="rect">
            <a:avLst/>
          </a:prstGeom>
        </p:spPr>
      </p:pic>
      <p:sp>
        <p:nvSpPr>
          <p:cNvPr id="6" name="Rectángulo: esquinas redondeadas 9">
            <a:extLst>
              <a:ext uri="{FF2B5EF4-FFF2-40B4-BE49-F238E27FC236}">
                <a16:creationId xmlns:a16="http://schemas.microsoft.com/office/drawing/2014/main" id="{D674A3C7-521B-0192-F918-BF8B72576F15}"/>
              </a:ext>
            </a:extLst>
          </p:cNvPr>
          <p:cNvSpPr/>
          <p:nvPr/>
        </p:nvSpPr>
        <p:spPr>
          <a:xfrm>
            <a:off x="7053943" y="4629382"/>
            <a:ext cx="1241578" cy="23077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noProof="0" dirty="0"/>
              <a:t>2026/09/10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0FCEE86-1671-F94F-25F9-65FAA2DA83EB}"/>
              </a:ext>
            </a:extLst>
          </p:cNvPr>
          <p:cNvSpPr txBox="1"/>
          <p:nvPr/>
        </p:nvSpPr>
        <p:spPr>
          <a:xfrm>
            <a:off x="907460" y="1472532"/>
            <a:ext cx="495211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179388" algn="l"/>
              </a:tabLst>
            </a:pPr>
            <a:r>
              <a:rPr lang="en-US" sz="2800" b="1" noProof="0" dirty="0">
                <a:solidFill>
                  <a:schemeClr val="bg1">
                    <a:lumMod val="95000"/>
                  </a:schemeClr>
                </a:solidFill>
                <a:latin typeface="Graphik Bold" panose="020B0803030202060203" charset="0"/>
                <a:sym typeface="Raleway"/>
              </a:rPr>
              <a:t>CHEOPS Adaptation </a:t>
            </a:r>
          </a:p>
          <a:p>
            <a:pPr>
              <a:tabLst>
                <a:tab pos="179388" algn="l"/>
              </a:tabLst>
            </a:pPr>
            <a:r>
              <a:rPr lang="en-US" sz="2800" b="1" noProof="0" dirty="0">
                <a:solidFill>
                  <a:schemeClr val="bg1">
                    <a:lumMod val="95000"/>
                  </a:schemeClr>
                </a:solidFill>
                <a:latin typeface="Graphik Bold" panose="020B0803030202060203" charset="0"/>
                <a:sym typeface="Raleway"/>
              </a:rPr>
              <a:t>to the Zero Debris Era</a:t>
            </a:r>
          </a:p>
        </p:txBody>
      </p:sp>
      <p:pic>
        <p:nvPicPr>
          <p:cNvPr id="8" name="Picture 2" descr="ESA - Cheops logo">
            <a:extLst>
              <a:ext uri="{FF2B5EF4-FFF2-40B4-BE49-F238E27FC236}">
                <a16:creationId xmlns:a16="http://schemas.microsoft.com/office/drawing/2014/main" id="{A1B60D32-9ED0-B5C6-2B8A-406B81FE716B}"/>
              </a:ext>
            </a:extLst>
          </p:cNvPr>
          <p:cNvPicPr/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9357" l="2500" r="100000">
                        <a14:foregroundMark x1="51198" y1="29307" x2="55052" y2="47534"/>
                        <a14:foregroundMark x1="37292" y1="30236" x2="30156" y2="75482"/>
                        <a14:foregroundMark x1="39219" y1="86133" x2="42448" y2="84346"/>
                        <a14:foregroundMark x1="22708" y1="72409" x2="22708" y2="66619"/>
                        <a14:foregroundMark x1="22708" y1="65761" x2="22708" y2="65761"/>
                        <a14:foregroundMark x1="20156" y1="32452" x2="26927" y2="29807"/>
                        <a14:foregroundMark x1="38229" y1="24446" x2="38229" y2="24446"/>
                        <a14:foregroundMark x1="38906" y1="23588" x2="38906" y2="23588"/>
                        <a14:foregroundMark x1="37604" y1="23588" x2="39219" y2="23588"/>
                        <a14:foregroundMark x1="31458" y1="22659" x2="31771" y2="24875"/>
                        <a14:foregroundMark x1="31771" y1="23159" x2="31771" y2="20872"/>
                        <a14:foregroundMark x1="37917" y1="87491" x2="47969" y2="84846"/>
                        <a14:foregroundMark x1="54427" y1="83917" x2="48906" y2="83917"/>
                        <a14:foregroundMark x1="45990" y1="87491" x2="43073" y2="87491"/>
                        <a14:foregroundMark x1="31146" y1="21372" x2="32083" y2="22230"/>
                        <a14:foregroundMark x1="33385" y1="85704" x2="50208" y2="84846"/>
                        <a14:foregroundMark x1="49583" y1="86562" x2="45990" y2="87491"/>
                        <a14:foregroundMark x1="44063" y1="88349" x2="38906" y2="88349"/>
                        <a14:foregroundMark x1="49219" y1="87491" x2="35000" y2="86133"/>
                        <a14:foregroundMark x1="46979" y1="87491" x2="44740" y2="89278"/>
                        <a14:foregroundMark x1="34375" y1="87062" x2="37604" y2="8792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5521" y="4476484"/>
            <a:ext cx="736600" cy="536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751B7753-0AE8-F4B0-1551-6775C6319C10}"/>
              </a:ext>
            </a:extLst>
          </p:cNvPr>
          <p:cNvSpPr txBox="1"/>
          <p:nvPr/>
        </p:nvSpPr>
        <p:spPr>
          <a:xfrm>
            <a:off x="907460" y="2707851"/>
            <a:ext cx="461772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4138" indent="0"/>
            <a:r>
              <a:rPr lang="es-ES" sz="1600" dirty="0">
                <a:solidFill>
                  <a:schemeClr val="bg1"/>
                </a:solidFill>
                <a:latin typeface="Graphik Regular" panose="020B0503030202060203" pitchFamily="34" charset="0"/>
              </a:rPr>
              <a:t>María Fuentes (</a:t>
            </a:r>
            <a:r>
              <a:rPr lang="es-ES" sz="1600" dirty="0">
                <a:solidFill>
                  <a:schemeClr val="bg1"/>
                </a:solidFill>
                <a:latin typeface="Graphik Regular" panose="020B0503030202060203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mfuetab@inta.es</a:t>
            </a:r>
            <a:r>
              <a:rPr lang="es-ES" sz="1600" dirty="0">
                <a:solidFill>
                  <a:schemeClr val="bg1"/>
                </a:solidFill>
                <a:latin typeface="Graphik Regular" panose="020B0503030202060203" pitchFamily="34" charset="0"/>
              </a:rPr>
              <a:t>) </a:t>
            </a:r>
          </a:p>
          <a:p>
            <a:pPr marL="84138" indent="0"/>
            <a:r>
              <a:rPr lang="es-ES" sz="1600" dirty="0">
                <a:solidFill>
                  <a:schemeClr val="bg1"/>
                </a:solidFill>
                <a:latin typeface="Graphik Regular" panose="020B0503030202060203" pitchFamily="34" charset="0"/>
              </a:rPr>
              <a:t>Anthony Maldonado, David Modrego, Eva Vega, María José González-Bonilla, María Fuentes, Naiara Fernández de Bobadilla, Nuria Alfaro</a:t>
            </a:r>
          </a:p>
        </p:txBody>
      </p:sp>
    </p:spTree>
    <p:extLst>
      <p:ext uri="{BB962C8B-B14F-4D97-AF65-F5344CB8AC3E}">
        <p14:creationId xmlns:p14="http://schemas.microsoft.com/office/powerpoint/2010/main" val="3035625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10E311-312C-F8DD-C5FB-2F15FCB89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F4D8858A-FC96-72A5-4692-99178DABC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CHEOPS </a:t>
            </a:r>
            <a:r>
              <a:rPr lang="es-ES" dirty="0" err="1"/>
              <a:t>mission</a:t>
            </a:r>
            <a:endParaRPr lang="es-ES" dirty="0"/>
          </a:p>
        </p:txBody>
      </p:sp>
      <p:pic>
        <p:nvPicPr>
          <p:cNvPr id="6" name="Picture 2" descr="ESA - Cheops logo">
            <a:extLst>
              <a:ext uri="{FF2B5EF4-FFF2-40B4-BE49-F238E27FC236}">
                <a16:creationId xmlns:a16="http://schemas.microsoft.com/office/drawing/2014/main" id="{242EDC07-C913-B956-17B3-9D4A7A7FF6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138" y="4608161"/>
            <a:ext cx="736862" cy="536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542BA87D-FFB5-F8FE-2D12-EA0167863EE0}"/>
              </a:ext>
            </a:extLst>
          </p:cNvPr>
          <p:cNvSpPr txBox="1"/>
          <p:nvPr/>
        </p:nvSpPr>
        <p:spPr>
          <a:xfrm>
            <a:off x="1135310" y="1290568"/>
            <a:ext cx="4935705" cy="28190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8" indent="-28575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8B8D8E"/>
              </a:buClr>
              <a:buSzPts val="1800"/>
              <a:buBlip>
                <a:blip r:embed="rId4"/>
              </a:buBlip>
              <a:tabLst>
                <a:tab pos="228600" algn="l"/>
              </a:tabLst>
            </a:pPr>
            <a:r>
              <a:rPr lang="es-ES" sz="1600" b="1" kern="1200" dirty="0">
                <a:solidFill>
                  <a:srgbClr val="003699"/>
                </a:solidFill>
                <a:latin typeface="Graphik Regular" panose="020B0503030202060203" charset="0"/>
                <a:ea typeface="+mn-ea"/>
                <a:cs typeface="+mn-cs"/>
              </a:rPr>
              <a:t>CHEOPS</a:t>
            </a:r>
            <a:r>
              <a:rPr lang="es-ES" sz="1600" kern="1200" dirty="0">
                <a:solidFill>
                  <a:srgbClr val="003699"/>
                </a:solidFill>
                <a:latin typeface="Graphik Regular" panose="020B0503030202060203" charset="0"/>
                <a:ea typeface="+mn-ea"/>
                <a:cs typeface="+mn-cs"/>
              </a:rPr>
              <a:t> </a:t>
            </a:r>
            <a:r>
              <a:rPr lang="en-US" sz="1600" kern="1200" dirty="0">
                <a:solidFill>
                  <a:srgbClr val="003699"/>
                </a:solidFill>
                <a:latin typeface="Graphik Regular" panose="020B0503030202060203" charset="0"/>
                <a:ea typeface="+mn-ea"/>
                <a:cs typeface="+mn-cs"/>
              </a:rPr>
              <a:t>(</a:t>
            </a:r>
            <a:r>
              <a:rPr lang="en-US" sz="1600" kern="1200" dirty="0" err="1">
                <a:solidFill>
                  <a:srgbClr val="003699"/>
                </a:solidFill>
                <a:latin typeface="Graphik Regular" panose="020B0503030202060203" charset="0"/>
                <a:ea typeface="+mn-ea"/>
                <a:cs typeface="+mn-cs"/>
              </a:rPr>
              <a:t>CHaracterising</a:t>
            </a:r>
            <a:r>
              <a:rPr lang="en-US" sz="1600" kern="1200" dirty="0">
                <a:solidFill>
                  <a:srgbClr val="003699"/>
                </a:solidFill>
                <a:latin typeface="Graphik Regular" panose="020B0503030202060203" charset="0"/>
                <a:ea typeface="+mn-ea"/>
                <a:cs typeface="+mn-cs"/>
              </a:rPr>
              <a:t> </a:t>
            </a:r>
            <a:r>
              <a:rPr lang="en-US" sz="1600" kern="1200" dirty="0" err="1">
                <a:solidFill>
                  <a:srgbClr val="003699"/>
                </a:solidFill>
                <a:latin typeface="Graphik Regular" panose="020B0503030202060203" charset="0"/>
                <a:ea typeface="+mn-ea"/>
                <a:cs typeface="+mn-cs"/>
              </a:rPr>
              <a:t>ExOPlanet</a:t>
            </a:r>
            <a:r>
              <a:rPr lang="en-US" sz="1600" kern="1200" dirty="0">
                <a:solidFill>
                  <a:srgbClr val="003699"/>
                </a:solidFill>
                <a:latin typeface="Graphik Regular" panose="020B0503030202060203" charset="0"/>
                <a:ea typeface="+mn-ea"/>
                <a:cs typeface="+mn-cs"/>
              </a:rPr>
              <a:t> Satellite) is an ESA mission dedicated to study already-known </a:t>
            </a:r>
            <a:r>
              <a:rPr lang="en-US" sz="1600" b="1" kern="1200" dirty="0">
                <a:solidFill>
                  <a:srgbClr val="003699"/>
                </a:solidFill>
                <a:latin typeface="Graphik Regular" panose="020B0503030202060203" charset="0"/>
                <a:ea typeface="+mn-ea"/>
                <a:cs typeface="+mn-cs"/>
              </a:rPr>
              <a:t>exoplanets</a:t>
            </a:r>
          </a:p>
          <a:p>
            <a:pPr marL="285750" lvl="8" indent="-28575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8B8D8E"/>
              </a:buClr>
              <a:buSzPts val="1800"/>
              <a:buBlip>
                <a:blip r:embed="rId4"/>
              </a:buBlip>
              <a:tabLst>
                <a:tab pos="228600" algn="l"/>
              </a:tabLst>
            </a:pPr>
            <a:r>
              <a:rPr lang="en-US" sz="1600" b="1" kern="1200" dirty="0">
                <a:solidFill>
                  <a:srgbClr val="003699"/>
                </a:solidFill>
                <a:latin typeface="Graphik Regular" panose="020B0503030202060203" charset="0"/>
                <a:ea typeface="+mn-ea"/>
                <a:cs typeface="+mn-cs"/>
              </a:rPr>
              <a:t>Sun-synchronous</a:t>
            </a:r>
            <a:r>
              <a:rPr lang="en-US" sz="1600" kern="1200" dirty="0">
                <a:solidFill>
                  <a:srgbClr val="003699"/>
                </a:solidFill>
                <a:latin typeface="Graphik Regular" panose="020B0503030202060203" charset="0"/>
                <a:ea typeface="+mn-ea"/>
                <a:cs typeface="+mn-cs"/>
              </a:rPr>
              <a:t> orbit at a height of </a:t>
            </a:r>
            <a:r>
              <a:rPr lang="en-US" sz="1600" b="1" kern="1200" dirty="0">
                <a:solidFill>
                  <a:srgbClr val="003699"/>
                </a:solidFill>
                <a:latin typeface="Graphik Regular" panose="020B0503030202060203" charset="0"/>
                <a:ea typeface="+mn-ea"/>
                <a:cs typeface="+mn-cs"/>
              </a:rPr>
              <a:t>690</a:t>
            </a:r>
            <a:r>
              <a:rPr lang="en-US" sz="1600" kern="1200" dirty="0">
                <a:solidFill>
                  <a:srgbClr val="003699"/>
                </a:solidFill>
                <a:latin typeface="Graphik Regular" panose="020B0503030202060203" charset="0"/>
                <a:ea typeface="+mn-ea"/>
                <a:cs typeface="+mn-cs"/>
              </a:rPr>
              <a:t> km</a:t>
            </a:r>
            <a:endParaRPr lang="es-ES" sz="1600" kern="1200" dirty="0">
              <a:solidFill>
                <a:srgbClr val="003699"/>
              </a:solidFill>
              <a:latin typeface="Graphik Regular" panose="020B0503030202060203" charset="0"/>
              <a:ea typeface="+mn-ea"/>
              <a:cs typeface="+mn-cs"/>
            </a:endParaRPr>
          </a:p>
          <a:p>
            <a:pPr marL="285750" lvl="8" indent="-28575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8B8D8E"/>
              </a:buClr>
              <a:buSzPts val="1800"/>
              <a:buBlip>
                <a:blip r:embed="rId4"/>
              </a:buBlip>
              <a:tabLst>
                <a:tab pos="228600" algn="l"/>
              </a:tabLst>
            </a:pPr>
            <a:r>
              <a:rPr lang="en-US" sz="1600" b="1" kern="1200" dirty="0">
                <a:solidFill>
                  <a:srgbClr val="003699"/>
                </a:solidFill>
                <a:latin typeface="Graphik Regular" panose="020B0503030202060203" charset="0"/>
                <a:ea typeface="+mn-ea"/>
                <a:cs typeface="+mn-cs"/>
              </a:rPr>
              <a:t>Mission Operations Centre (MOC) </a:t>
            </a:r>
            <a:r>
              <a:rPr lang="en-US" sz="1600" kern="1200" dirty="0">
                <a:solidFill>
                  <a:srgbClr val="003699"/>
                </a:solidFill>
                <a:latin typeface="Graphik Regular" panose="020B0503030202060203" charset="0"/>
                <a:ea typeface="+mn-ea"/>
                <a:cs typeface="+mn-cs"/>
              </a:rPr>
              <a:t>located at </a:t>
            </a:r>
            <a:r>
              <a:rPr lang="en-US" sz="1600" b="1" kern="1200" dirty="0">
                <a:solidFill>
                  <a:srgbClr val="003699"/>
                </a:solidFill>
                <a:latin typeface="Graphik Regular" panose="020B0503030202060203" charset="0"/>
                <a:ea typeface="+mn-ea"/>
                <a:cs typeface="+mn-cs"/>
              </a:rPr>
              <a:t>National Institute of Aerospace Technology (INTA) </a:t>
            </a:r>
            <a:r>
              <a:rPr lang="en-US" sz="1600" kern="1200" dirty="0">
                <a:solidFill>
                  <a:srgbClr val="003699"/>
                </a:solidFill>
                <a:latin typeface="Graphik Regular" panose="020B0503030202060203" charset="0"/>
                <a:ea typeface="+mn-ea"/>
                <a:cs typeface="+mn-cs"/>
              </a:rPr>
              <a:t>in Madrid</a:t>
            </a:r>
          </a:p>
          <a:p>
            <a:pPr lvl="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8B8D8E"/>
              </a:buClr>
              <a:tabLst>
                <a:tab pos="228600" algn="l"/>
              </a:tabLst>
            </a:pPr>
            <a:endParaRPr lang="en-US" sz="1200" dirty="0">
              <a:solidFill>
                <a:srgbClr val="3174AE"/>
              </a:solidFill>
              <a:latin typeface="Graphik Regular" panose="020B0503030202060203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2" name="Imagen 51" descr="Cheops satellite">
            <a:extLst>
              <a:ext uri="{FF2B5EF4-FFF2-40B4-BE49-F238E27FC236}">
                <a16:creationId xmlns:a16="http://schemas.microsoft.com/office/drawing/2014/main" id="{57356F5D-E61C-0DAC-F5AB-660844BAAD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5790" y="1358024"/>
            <a:ext cx="2271578" cy="2271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3239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A40F3-76BF-C8E7-9DC3-2B8F31B579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rupo 56">
            <a:extLst>
              <a:ext uri="{FF2B5EF4-FFF2-40B4-BE49-F238E27FC236}">
                <a16:creationId xmlns:a16="http://schemas.microsoft.com/office/drawing/2014/main" id="{9D138B0C-507D-0D2A-849B-6B5525BB5545}"/>
              </a:ext>
            </a:extLst>
          </p:cNvPr>
          <p:cNvGrpSpPr/>
          <p:nvPr/>
        </p:nvGrpSpPr>
        <p:grpSpPr>
          <a:xfrm>
            <a:off x="4656269" y="3203112"/>
            <a:ext cx="72000" cy="756000"/>
            <a:chOff x="3867015" y="2187181"/>
            <a:chExt cx="72000" cy="888050"/>
          </a:xfrm>
        </p:grpSpPr>
        <p:cxnSp>
          <p:nvCxnSpPr>
            <p:cNvPr id="58" name="Conector recto 57">
              <a:extLst>
                <a:ext uri="{FF2B5EF4-FFF2-40B4-BE49-F238E27FC236}">
                  <a16:creationId xmlns:a16="http://schemas.microsoft.com/office/drawing/2014/main" id="{E85DBEF2-DB77-BDA0-3008-63701AF235C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902102" y="2187181"/>
              <a:ext cx="913" cy="81605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Elipse 58">
              <a:extLst>
                <a:ext uri="{FF2B5EF4-FFF2-40B4-BE49-F238E27FC236}">
                  <a16:creationId xmlns:a16="http://schemas.microsoft.com/office/drawing/2014/main" id="{EB755A64-A482-A466-C69E-E97742900651}"/>
                </a:ext>
              </a:extLst>
            </p:cNvPr>
            <p:cNvSpPr/>
            <p:nvPr/>
          </p:nvSpPr>
          <p:spPr>
            <a:xfrm>
              <a:off x="3867015" y="3003231"/>
              <a:ext cx="72000" cy="72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  <p:grpSp>
        <p:nvGrpSpPr>
          <p:cNvPr id="52" name="Grupo 51">
            <a:extLst>
              <a:ext uri="{FF2B5EF4-FFF2-40B4-BE49-F238E27FC236}">
                <a16:creationId xmlns:a16="http://schemas.microsoft.com/office/drawing/2014/main" id="{44E33ED3-38A8-0270-E216-3B1C522B92C1}"/>
              </a:ext>
            </a:extLst>
          </p:cNvPr>
          <p:cNvGrpSpPr/>
          <p:nvPr/>
        </p:nvGrpSpPr>
        <p:grpSpPr>
          <a:xfrm>
            <a:off x="5404061" y="3203112"/>
            <a:ext cx="72000" cy="756000"/>
            <a:chOff x="3867015" y="2187181"/>
            <a:chExt cx="72000" cy="888050"/>
          </a:xfrm>
        </p:grpSpPr>
        <p:cxnSp>
          <p:nvCxnSpPr>
            <p:cNvPr id="53" name="Conector recto 52">
              <a:extLst>
                <a:ext uri="{FF2B5EF4-FFF2-40B4-BE49-F238E27FC236}">
                  <a16:creationId xmlns:a16="http://schemas.microsoft.com/office/drawing/2014/main" id="{F64485F4-F97F-235D-9BE0-3EDAD2146CE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902102" y="2187181"/>
              <a:ext cx="913" cy="81605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Elipse 53">
              <a:extLst>
                <a:ext uri="{FF2B5EF4-FFF2-40B4-BE49-F238E27FC236}">
                  <a16:creationId xmlns:a16="http://schemas.microsoft.com/office/drawing/2014/main" id="{B98B1409-2F77-2A4D-A955-A5D54F3CFD90}"/>
                </a:ext>
              </a:extLst>
            </p:cNvPr>
            <p:cNvSpPr/>
            <p:nvPr/>
          </p:nvSpPr>
          <p:spPr>
            <a:xfrm>
              <a:off x="3867015" y="3003231"/>
              <a:ext cx="72000" cy="72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  <p:grpSp>
        <p:nvGrpSpPr>
          <p:cNvPr id="28" name="Grupo 27">
            <a:extLst>
              <a:ext uri="{FF2B5EF4-FFF2-40B4-BE49-F238E27FC236}">
                <a16:creationId xmlns:a16="http://schemas.microsoft.com/office/drawing/2014/main" id="{118F8A98-9120-346B-3757-58F3C30C8D36}"/>
              </a:ext>
            </a:extLst>
          </p:cNvPr>
          <p:cNvGrpSpPr/>
          <p:nvPr/>
        </p:nvGrpSpPr>
        <p:grpSpPr>
          <a:xfrm>
            <a:off x="6700080" y="1893576"/>
            <a:ext cx="72000" cy="1044000"/>
            <a:chOff x="3867928" y="2115181"/>
            <a:chExt cx="72000" cy="888050"/>
          </a:xfrm>
        </p:grpSpPr>
        <p:cxnSp>
          <p:nvCxnSpPr>
            <p:cNvPr id="29" name="Conector recto 28">
              <a:extLst>
                <a:ext uri="{FF2B5EF4-FFF2-40B4-BE49-F238E27FC236}">
                  <a16:creationId xmlns:a16="http://schemas.microsoft.com/office/drawing/2014/main" id="{97093E87-9750-4AEF-A217-921E6DCA8EA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903015" y="2187181"/>
              <a:ext cx="913" cy="816050"/>
            </a:xfrm>
            <a:prstGeom prst="line">
              <a:avLst/>
            </a:prstGeom>
            <a:ln w="19050">
              <a:solidFill>
                <a:srgbClr val="003699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Elipse 29">
              <a:extLst>
                <a:ext uri="{FF2B5EF4-FFF2-40B4-BE49-F238E27FC236}">
                  <a16:creationId xmlns:a16="http://schemas.microsoft.com/office/drawing/2014/main" id="{B22F9D5C-BC61-63B8-4BE4-34395094D8E5}"/>
                </a:ext>
              </a:extLst>
            </p:cNvPr>
            <p:cNvSpPr/>
            <p:nvPr/>
          </p:nvSpPr>
          <p:spPr>
            <a:xfrm>
              <a:off x="3867928" y="2115181"/>
              <a:ext cx="72000" cy="72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003699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  <p:grpSp>
        <p:nvGrpSpPr>
          <p:cNvPr id="31" name="Grupo 30">
            <a:extLst>
              <a:ext uri="{FF2B5EF4-FFF2-40B4-BE49-F238E27FC236}">
                <a16:creationId xmlns:a16="http://schemas.microsoft.com/office/drawing/2014/main" id="{4DBAAB59-65A1-C1D5-9B3C-82E2CC498FEB}"/>
              </a:ext>
            </a:extLst>
          </p:cNvPr>
          <p:cNvGrpSpPr/>
          <p:nvPr/>
        </p:nvGrpSpPr>
        <p:grpSpPr>
          <a:xfrm>
            <a:off x="8873826" y="1900923"/>
            <a:ext cx="72000" cy="1188000"/>
            <a:chOff x="3867928" y="2115181"/>
            <a:chExt cx="72000" cy="888050"/>
          </a:xfrm>
        </p:grpSpPr>
        <p:cxnSp>
          <p:nvCxnSpPr>
            <p:cNvPr id="32" name="Conector recto 31">
              <a:extLst>
                <a:ext uri="{FF2B5EF4-FFF2-40B4-BE49-F238E27FC236}">
                  <a16:creationId xmlns:a16="http://schemas.microsoft.com/office/drawing/2014/main" id="{9A2C9F66-566D-6D68-02FF-85C8F3A6104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903015" y="2187181"/>
              <a:ext cx="913" cy="816050"/>
            </a:xfrm>
            <a:prstGeom prst="line">
              <a:avLst/>
            </a:prstGeom>
            <a:ln w="19050">
              <a:solidFill>
                <a:srgbClr val="003699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Elipse 32">
              <a:extLst>
                <a:ext uri="{FF2B5EF4-FFF2-40B4-BE49-F238E27FC236}">
                  <a16:creationId xmlns:a16="http://schemas.microsoft.com/office/drawing/2014/main" id="{DA86BE66-0254-9266-7034-860A6E1795AE}"/>
                </a:ext>
              </a:extLst>
            </p:cNvPr>
            <p:cNvSpPr/>
            <p:nvPr/>
          </p:nvSpPr>
          <p:spPr>
            <a:xfrm>
              <a:off x="3867928" y="2115181"/>
              <a:ext cx="72000" cy="72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003699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  <p:grpSp>
        <p:nvGrpSpPr>
          <p:cNvPr id="23" name="Grupo 22">
            <a:extLst>
              <a:ext uri="{FF2B5EF4-FFF2-40B4-BE49-F238E27FC236}">
                <a16:creationId xmlns:a16="http://schemas.microsoft.com/office/drawing/2014/main" id="{42102CC6-9D08-A09E-6107-A6B125C5E7A9}"/>
              </a:ext>
            </a:extLst>
          </p:cNvPr>
          <p:cNvGrpSpPr/>
          <p:nvPr/>
        </p:nvGrpSpPr>
        <p:grpSpPr>
          <a:xfrm>
            <a:off x="3816028" y="1903847"/>
            <a:ext cx="72000" cy="1044000"/>
            <a:chOff x="3867928" y="2115181"/>
            <a:chExt cx="72000" cy="888050"/>
          </a:xfrm>
        </p:grpSpPr>
        <p:cxnSp>
          <p:nvCxnSpPr>
            <p:cNvPr id="25" name="Conector recto 24">
              <a:extLst>
                <a:ext uri="{FF2B5EF4-FFF2-40B4-BE49-F238E27FC236}">
                  <a16:creationId xmlns:a16="http://schemas.microsoft.com/office/drawing/2014/main" id="{73E2A867-1669-95FD-BBBB-F6055E295AB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903015" y="2187181"/>
              <a:ext cx="913" cy="816050"/>
            </a:xfrm>
            <a:prstGeom prst="line">
              <a:avLst/>
            </a:prstGeom>
            <a:ln w="19050">
              <a:solidFill>
                <a:srgbClr val="003699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Elipse 25">
              <a:extLst>
                <a:ext uri="{FF2B5EF4-FFF2-40B4-BE49-F238E27FC236}">
                  <a16:creationId xmlns:a16="http://schemas.microsoft.com/office/drawing/2014/main" id="{45D9C9AE-B379-439C-02C2-3DAEF162A743}"/>
                </a:ext>
              </a:extLst>
            </p:cNvPr>
            <p:cNvSpPr/>
            <p:nvPr/>
          </p:nvSpPr>
          <p:spPr>
            <a:xfrm>
              <a:off x="3867928" y="2115181"/>
              <a:ext cx="72000" cy="72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003699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  <p:grpSp>
        <p:nvGrpSpPr>
          <p:cNvPr id="13" name="Grupo 12">
            <a:extLst>
              <a:ext uri="{FF2B5EF4-FFF2-40B4-BE49-F238E27FC236}">
                <a16:creationId xmlns:a16="http://schemas.microsoft.com/office/drawing/2014/main" id="{88EB5FE1-395A-3CAB-F751-A91CB8744CCB}"/>
              </a:ext>
            </a:extLst>
          </p:cNvPr>
          <p:cNvGrpSpPr/>
          <p:nvPr/>
        </p:nvGrpSpPr>
        <p:grpSpPr>
          <a:xfrm>
            <a:off x="1200379" y="1924508"/>
            <a:ext cx="72000" cy="1044000"/>
            <a:chOff x="3867928" y="2115181"/>
            <a:chExt cx="72000" cy="888050"/>
          </a:xfrm>
        </p:grpSpPr>
        <p:cxnSp>
          <p:nvCxnSpPr>
            <p:cNvPr id="15" name="Conector recto 14">
              <a:extLst>
                <a:ext uri="{FF2B5EF4-FFF2-40B4-BE49-F238E27FC236}">
                  <a16:creationId xmlns:a16="http://schemas.microsoft.com/office/drawing/2014/main" id="{059CE17A-F69C-3F8A-5D30-AC302ABEF3E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903015" y="2187181"/>
              <a:ext cx="913" cy="816050"/>
            </a:xfrm>
            <a:prstGeom prst="line">
              <a:avLst/>
            </a:prstGeom>
            <a:ln w="19050">
              <a:solidFill>
                <a:srgbClr val="003699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Elipse 15">
              <a:extLst>
                <a:ext uri="{FF2B5EF4-FFF2-40B4-BE49-F238E27FC236}">
                  <a16:creationId xmlns:a16="http://schemas.microsoft.com/office/drawing/2014/main" id="{0248E8E7-0660-D351-9B85-5A8D5E468868}"/>
                </a:ext>
              </a:extLst>
            </p:cNvPr>
            <p:cNvSpPr/>
            <p:nvPr/>
          </p:nvSpPr>
          <p:spPr>
            <a:xfrm>
              <a:off x="3867928" y="2115181"/>
              <a:ext cx="72000" cy="72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003699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  <p:grpSp>
        <p:nvGrpSpPr>
          <p:cNvPr id="110" name="Grupo 109">
            <a:extLst>
              <a:ext uri="{FF2B5EF4-FFF2-40B4-BE49-F238E27FC236}">
                <a16:creationId xmlns:a16="http://schemas.microsoft.com/office/drawing/2014/main" id="{0A97B66C-9CCF-1DE0-ED9A-CA9B287C90B3}"/>
              </a:ext>
            </a:extLst>
          </p:cNvPr>
          <p:cNvGrpSpPr/>
          <p:nvPr/>
        </p:nvGrpSpPr>
        <p:grpSpPr>
          <a:xfrm>
            <a:off x="2709347" y="3214028"/>
            <a:ext cx="72000" cy="756000"/>
            <a:chOff x="3867015" y="2187181"/>
            <a:chExt cx="72000" cy="888050"/>
          </a:xfrm>
        </p:grpSpPr>
        <p:cxnSp>
          <p:nvCxnSpPr>
            <p:cNvPr id="114" name="Conector recto 113">
              <a:extLst>
                <a:ext uri="{FF2B5EF4-FFF2-40B4-BE49-F238E27FC236}">
                  <a16:creationId xmlns:a16="http://schemas.microsoft.com/office/drawing/2014/main" id="{F4435A87-44ED-9B85-98EF-D400F1052BB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902102" y="2187181"/>
              <a:ext cx="913" cy="81605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6" name="Elipse 115">
              <a:extLst>
                <a:ext uri="{FF2B5EF4-FFF2-40B4-BE49-F238E27FC236}">
                  <a16:creationId xmlns:a16="http://schemas.microsoft.com/office/drawing/2014/main" id="{8C790FBF-8E1F-10F6-D2B0-8E3D629AD7F8}"/>
                </a:ext>
              </a:extLst>
            </p:cNvPr>
            <p:cNvSpPr/>
            <p:nvPr/>
          </p:nvSpPr>
          <p:spPr>
            <a:xfrm>
              <a:off x="3867015" y="3003231"/>
              <a:ext cx="72000" cy="72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  <p:grpSp>
        <p:nvGrpSpPr>
          <p:cNvPr id="118" name="Grupo 117">
            <a:extLst>
              <a:ext uri="{FF2B5EF4-FFF2-40B4-BE49-F238E27FC236}">
                <a16:creationId xmlns:a16="http://schemas.microsoft.com/office/drawing/2014/main" id="{3EEC1BD4-2047-19DC-530F-D5B25B565370}"/>
              </a:ext>
            </a:extLst>
          </p:cNvPr>
          <p:cNvGrpSpPr/>
          <p:nvPr/>
        </p:nvGrpSpPr>
        <p:grpSpPr>
          <a:xfrm>
            <a:off x="3795033" y="3203112"/>
            <a:ext cx="72000" cy="756000"/>
            <a:chOff x="3867015" y="2187181"/>
            <a:chExt cx="72000" cy="888050"/>
          </a:xfrm>
        </p:grpSpPr>
        <p:cxnSp>
          <p:nvCxnSpPr>
            <p:cNvPr id="119" name="Conector recto 118">
              <a:extLst>
                <a:ext uri="{FF2B5EF4-FFF2-40B4-BE49-F238E27FC236}">
                  <a16:creationId xmlns:a16="http://schemas.microsoft.com/office/drawing/2014/main" id="{B3CA4CF2-6879-E4D4-4315-05A1869C2E8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902102" y="2187181"/>
              <a:ext cx="913" cy="816050"/>
            </a:xfrm>
            <a:prstGeom prst="line">
              <a:avLst/>
            </a:prstGeom>
            <a:ln w="19050"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0" name="Elipse 119">
              <a:extLst>
                <a:ext uri="{FF2B5EF4-FFF2-40B4-BE49-F238E27FC236}">
                  <a16:creationId xmlns:a16="http://schemas.microsoft.com/office/drawing/2014/main" id="{F7B2BB93-FBA6-164D-44E0-AEBAB29AEB93}"/>
                </a:ext>
              </a:extLst>
            </p:cNvPr>
            <p:cNvSpPr/>
            <p:nvPr/>
          </p:nvSpPr>
          <p:spPr>
            <a:xfrm>
              <a:off x="3867015" y="3003231"/>
              <a:ext cx="72000" cy="72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50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  <p:grpSp>
        <p:nvGrpSpPr>
          <p:cNvPr id="82" name="Grupo 81">
            <a:extLst>
              <a:ext uri="{FF2B5EF4-FFF2-40B4-BE49-F238E27FC236}">
                <a16:creationId xmlns:a16="http://schemas.microsoft.com/office/drawing/2014/main" id="{EAC98D00-2815-B4CA-DBAB-73A3E8FA9444}"/>
              </a:ext>
            </a:extLst>
          </p:cNvPr>
          <p:cNvGrpSpPr/>
          <p:nvPr/>
        </p:nvGrpSpPr>
        <p:grpSpPr>
          <a:xfrm>
            <a:off x="5449071" y="1892646"/>
            <a:ext cx="72000" cy="1044000"/>
            <a:chOff x="3867928" y="2115181"/>
            <a:chExt cx="72000" cy="888050"/>
          </a:xfrm>
        </p:grpSpPr>
        <p:cxnSp>
          <p:nvCxnSpPr>
            <p:cNvPr id="83" name="Conector recto 82">
              <a:extLst>
                <a:ext uri="{FF2B5EF4-FFF2-40B4-BE49-F238E27FC236}">
                  <a16:creationId xmlns:a16="http://schemas.microsoft.com/office/drawing/2014/main" id="{2705C2AC-81FF-F834-E067-3035E588C0F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903015" y="2187181"/>
              <a:ext cx="913" cy="816050"/>
            </a:xfrm>
            <a:prstGeom prst="line">
              <a:avLst/>
            </a:prstGeom>
            <a:ln w="19050">
              <a:solidFill>
                <a:srgbClr val="003699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4" name="Elipse 83">
              <a:extLst>
                <a:ext uri="{FF2B5EF4-FFF2-40B4-BE49-F238E27FC236}">
                  <a16:creationId xmlns:a16="http://schemas.microsoft.com/office/drawing/2014/main" id="{1446A45C-EB24-B8BE-A139-F4BC4504C540}"/>
                </a:ext>
              </a:extLst>
            </p:cNvPr>
            <p:cNvSpPr/>
            <p:nvPr/>
          </p:nvSpPr>
          <p:spPr>
            <a:xfrm>
              <a:off x="3867928" y="2115181"/>
              <a:ext cx="72000" cy="72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003699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  <p:grpSp>
        <p:nvGrpSpPr>
          <p:cNvPr id="76" name="Grupo 75">
            <a:extLst>
              <a:ext uri="{FF2B5EF4-FFF2-40B4-BE49-F238E27FC236}">
                <a16:creationId xmlns:a16="http://schemas.microsoft.com/office/drawing/2014/main" id="{3D263EAB-CEDA-63EB-E731-620E00EC5853}"/>
              </a:ext>
            </a:extLst>
          </p:cNvPr>
          <p:cNvGrpSpPr/>
          <p:nvPr/>
        </p:nvGrpSpPr>
        <p:grpSpPr>
          <a:xfrm>
            <a:off x="2428876" y="1930601"/>
            <a:ext cx="72000" cy="1044000"/>
            <a:chOff x="3867928" y="2115181"/>
            <a:chExt cx="72000" cy="888050"/>
          </a:xfrm>
        </p:grpSpPr>
        <p:cxnSp>
          <p:nvCxnSpPr>
            <p:cNvPr id="77" name="Conector recto 76">
              <a:extLst>
                <a:ext uri="{FF2B5EF4-FFF2-40B4-BE49-F238E27FC236}">
                  <a16:creationId xmlns:a16="http://schemas.microsoft.com/office/drawing/2014/main" id="{7C0C7D57-88E4-F887-CCD2-79211A5E66A3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903015" y="2187181"/>
              <a:ext cx="913" cy="816050"/>
            </a:xfrm>
            <a:prstGeom prst="line">
              <a:avLst/>
            </a:prstGeom>
            <a:ln w="19050">
              <a:solidFill>
                <a:srgbClr val="003699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Elipse 77">
              <a:extLst>
                <a:ext uri="{FF2B5EF4-FFF2-40B4-BE49-F238E27FC236}">
                  <a16:creationId xmlns:a16="http://schemas.microsoft.com/office/drawing/2014/main" id="{6A3354A6-476D-8677-626D-29E2EF71FD17}"/>
                </a:ext>
              </a:extLst>
            </p:cNvPr>
            <p:cNvSpPr/>
            <p:nvPr/>
          </p:nvSpPr>
          <p:spPr>
            <a:xfrm>
              <a:off x="3867928" y="2115181"/>
              <a:ext cx="72000" cy="72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003699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  <p:grpSp>
        <p:nvGrpSpPr>
          <p:cNvPr id="99" name="Grupo 98">
            <a:extLst>
              <a:ext uri="{FF2B5EF4-FFF2-40B4-BE49-F238E27FC236}">
                <a16:creationId xmlns:a16="http://schemas.microsoft.com/office/drawing/2014/main" id="{C75B1AAA-C905-3934-556F-2207BF23A31A}"/>
              </a:ext>
            </a:extLst>
          </p:cNvPr>
          <p:cNvGrpSpPr/>
          <p:nvPr/>
        </p:nvGrpSpPr>
        <p:grpSpPr>
          <a:xfrm>
            <a:off x="1083196" y="1893895"/>
            <a:ext cx="8000297" cy="1372930"/>
            <a:chOff x="1571186" y="2373467"/>
            <a:chExt cx="8000297" cy="1372930"/>
          </a:xfrm>
        </p:grpSpPr>
        <p:sp>
          <p:nvSpPr>
            <p:cNvPr id="42" name="CuadroTexto 41">
              <a:extLst>
                <a:ext uri="{FF2B5EF4-FFF2-40B4-BE49-F238E27FC236}">
                  <a16:creationId xmlns:a16="http://schemas.microsoft.com/office/drawing/2014/main" id="{674957D9-55A4-0110-8290-9FF534A5BD17}"/>
                </a:ext>
              </a:extLst>
            </p:cNvPr>
            <p:cNvSpPr txBox="1"/>
            <p:nvPr/>
          </p:nvSpPr>
          <p:spPr>
            <a:xfrm>
              <a:off x="1571186" y="2373467"/>
              <a:ext cx="8000297" cy="23596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lvl="0">
                <a:buClr>
                  <a:srgbClr val="8B8D8E"/>
                </a:buClr>
                <a:tabLst>
                  <a:tab pos="228600" algn="l"/>
                </a:tabLst>
              </a:pPr>
              <a:r>
                <a:rPr lang="en-US" b="1" baseline="30000" dirty="0">
                  <a:solidFill>
                    <a:srgbClr val="003699"/>
                  </a:solidFill>
                  <a:latin typeface="Graphik Regular" panose="020B0503030202060203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    Dec. 2019                      Nov. 2021                          Oct. 2023                                  Nov. 2025                      Jan. 2027                             Dec. 2029                                                                    </a:t>
              </a:r>
            </a:p>
          </p:txBody>
        </p:sp>
        <p:grpSp>
          <p:nvGrpSpPr>
            <p:cNvPr id="86" name="Grupo 85">
              <a:extLst>
                <a:ext uri="{FF2B5EF4-FFF2-40B4-BE49-F238E27FC236}">
                  <a16:creationId xmlns:a16="http://schemas.microsoft.com/office/drawing/2014/main" id="{862429DB-DDC8-DDDF-FE62-F0AF0EB04A95}"/>
                </a:ext>
              </a:extLst>
            </p:cNvPr>
            <p:cNvGrpSpPr/>
            <p:nvPr/>
          </p:nvGrpSpPr>
          <p:grpSpPr>
            <a:xfrm>
              <a:off x="1709715" y="3393622"/>
              <a:ext cx="7861768" cy="352775"/>
              <a:chOff x="1709715" y="3393622"/>
              <a:chExt cx="7861768" cy="352775"/>
            </a:xfrm>
          </p:grpSpPr>
          <p:sp>
            <p:nvSpPr>
              <p:cNvPr id="40" name="Flecha: pentágono 39">
                <a:extLst>
                  <a:ext uri="{FF2B5EF4-FFF2-40B4-BE49-F238E27FC236}">
                    <a16:creationId xmlns:a16="http://schemas.microsoft.com/office/drawing/2014/main" id="{B5DDEC76-124C-235C-F1C7-B748F7289900}"/>
                  </a:ext>
                </a:extLst>
              </p:cNvPr>
              <p:cNvSpPr/>
              <p:nvPr/>
            </p:nvSpPr>
            <p:spPr>
              <a:xfrm>
                <a:off x="1709715" y="3396062"/>
                <a:ext cx="2827619" cy="350335"/>
              </a:xfrm>
              <a:prstGeom prst="homePlate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ES" b="1" dirty="0">
                    <a:solidFill>
                      <a:srgbClr val="003699"/>
                    </a:solidFill>
                    <a:latin typeface="Graphik Regular" panose="020B0503030202060203" charset="0"/>
                  </a:rPr>
                  <a:t>Nominal </a:t>
                </a:r>
                <a:r>
                  <a:rPr lang="es-ES" b="1" dirty="0" err="1">
                    <a:solidFill>
                      <a:srgbClr val="003699"/>
                    </a:solidFill>
                    <a:latin typeface="Graphik Regular" panose="020B0503030202060203" charset="0"/>
                  </a:rPr>
                  <a:t>mission</a:t>
                </a:r>
                <a:endParaRPr lang="es-ES" b="1" dirty="0">
                  <a:solidFill>
                    <a:srgbClr val="003699"/>
                  </a:solidFill>
                  <a:latin typeface="Graphik Regular" panose="020B0503030202060203" charset="0"/>
                </a:endParaRPr>
              </a:p>
            </p:txBody>
          </p:sp>
          <p:sp>
            <p:nvSpPr>
              <p:cNvPr id="60" name="Flecha: cheurón 59">
                <a:extLst>
                  <a:ext uri="{FF2B5EF4-FFF2-40B4-BE49-F238E27FC236}">
                    <a16:creationId xmlns:a16="http://schemas.microsoft.com/office/drawing/2014/main" id="{ECA38020-6532-50F7-442F-58319FD9B80A}"/>
                  </a:ext>
                </a:extLst>
              </p:cNvPr>
              <p:cNvSpPr/>
              <p:nvPr/>
            </p:nvSpPr>
            <p:spPr>
              <a:xfrm>
                <a:off x="4325363" y="3394398"/>
                <a:ext cx="3057813" cy="350334"/>
              </a:xfrm>
              <a:prstGeom prst="chevron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ES" b="1" dirty="0">
                    <a:solidFill>
                      <a:srgbClr val="003699"/>
                    </a:solidFill>
                    <a:latin typeface="Graphik Regular" panose="020B0503030202060203" charset="0"/>
                  </a:rPr>
                  <a:t>Extended </a:t>
                </a:r>
                <a:r>
                  <a:rPr lang="es-ES" b="1" dirty="0" err="1">
                    <a:solidFill>
                      <a:srgbClr val="003699"/>
                    </a:solidFill>
                    <a:latin typeface="Graphik Regular" panose="020B0503030202060203" charset="0"/>
                  </a:rPr>
                  <a:t>mission</a:t>
                </a:r>
                <a:r>
                  <a:rPr lang="es-ES" b="1" dirty="0">
                    <a:solidFill>
                      <a:srgbClr val="003699"/>
                    </a:solidFill>
                    <a:latin typeface="Graphik Regular" panose="020B0503030202060203" charset="0"/>
                  </a:rPr>
                  <a:t> #1</a:t>
                </a:r>
              </a:p>
            </p:txBody>
          </p:sp>
          <p:sp>
            <p:nvSpPr>
              <p:cNvPr id="70" name="Flecha: cheurón 69">
                <a:extLst>
                  <a:ext uri="{FF2B5EF4-FFF2-40B4-BE49-F238E27FC236}">
                    <a16:creationId xmlns:a16="http://schemas.microsoft.com/office/drawing/2014/main" id="{6F71C8C2-C330-2490-CCF8-372227F91AE1}"/>
                  </a:ext>
                </a:extLst>
              </p:cNvPr>
              <p:cNvSpPr/>
              <p:nvPr/>
            </p:nvSpPr>
            <p:spPr>
              <a:xfrm>
                <a:off x="7207635" y="3393622"/>
                <a:ext cx="2363848" cy="350333"/>
              </a:xfrm>
              <a:prstGeom prst="chevron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ES" b="1" dirty="0">
                    <a:solidFill>
                      <a:srgbClr val="003699"/>
                    </a:solidFill>
                    <a:latin typeface="Graphik Regular" panose="020B0503030202060203" charset="0"/>
                  </a:rPr>
                  <a:t>Extended </a:t>
                </a:r>
                <a:r>
                  <a:rPr lang="es-ES" b="1" dirty="0" err="1">
                    <a:solidFill>
                      <a:srgbClr val="003699"/>
                    </a:solidFill>
                    <a:latin typeface="Graphik Regular" panose="020B0503030202060203" charset="0"/>
                  </a:rPr>
                  <a:t>mission</a:t>
                </a:r>
                <a:r>
                  <a:rPr lang="es-ES" b="1" dirty="0">
                    <a:solidFill>
                      <a:srgbClr val="003699"/>
                    </a:solidFill>
                    <a:latin typeface="Graphik Regular" panose="020B0503030202060203" charset="0"/>
                  </a:rPr>
                  <a:t> #2</a:t>
                </a:r>
              </a:p>
            </p:txBody>
          </p:sp>
        </p:grpSp>
      </p:grpSp>
      <p:pic>
        <p:nvPicPr>
          <p:cNvPr id="6" name="Picture 2" descr="ESA - Cheops logo">
            <a:extLst>
              <a:ext uri="{FF2B5EF4-FFF2-40B4-BE49-F238E27FC236}">
                <a16:creationId xmlns:a16="http://schemas.microsoft.com/office/drawing/2014/main" id="{287E7915-998F-1DCB-C715-69A6B9D4EE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138" y="4608161"/>
            <a:ext cx="736862" cy="536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5E7453E2-E735-381C-8DCD-E37BB459A610}"/>
              </a:ext>
            </a:extLst>
          </p:cNvPr>
          <p:cNvSpPr/>
          <p:nvPr/>
        </p:nvSpPr>
        <p:spPr>
          <a:xfrm>
            <a:off x="1225802" y="2037482"/>
            <a:ext cx="1190547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8B8D8E"/>
              </a:buClr>
              <a:tabLst>
                <a:tab pos="228600" algn="l"/>
              </a:tabLst>
            </a:pPr>
            <a:r>
              <a:rPr lang="en-US" sz="900" b="1" dirty="0">
                <a:solidFill>
                  <a:schemeClr val="accent2">
                    <a:lumMod val="75000"/>
                  </a:schemeClr>
                </a:solidFill>
                <a:latin typeface="Graphik Regular" panose="020B0503030202060203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CHEOPS launch:</a:t>
            </a:r>
          </a:p>
          <a:p>
            <a:pPr lvl="0">
              <a:buClr>
                <a:srgbClr val="8B8D8E"/>
              </a:buClr>
              <a:tabLst>
                <a:tab pos="228600" algn="l"/>
              </a:tabLst>
            </a:pPr>
            <a:r>
              <a:rPr lang="en-US" sz="900" b="1" dirty="0">
                <a:solidFill>
                  <a:schemeClr val="bg1">
                    <a:lumMod val="50000"/>
                  </a:schemeClr>
                </a:solidFill>
                <a:latin typeface="Graphik Regular" panose="020B0503030202060203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Disposal strategy: 25 years lifetime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853EF4CC-9E9F-6900-3B8A-C3D296CD45B6}"/>
              </a:ext>
            </a:extLst>
          </p:cNvPr>
          <p:cNvSpPr/>
          <p:nvPr/>
        </p:nvSpPr>
        <p:spPr>
          <a:xfrm>
            <a:off x="2729276" y="3963477"/>
            <a:ext cx="113867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8B8D8E"/>
              </a:buClr>
              <a:tabLst>
                <a:tab pos="228600" algn="l"/>
              </a:tabLst>
            </a:pPr>
            <a:r>
              <a:rPr lang="en-US" sz="9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Graphik Regular" panose="020B0503030202060203" charset="0"/>
                <a:ea typeface="Times New Roman" panose="02020603050405020304" pitchFamily="18" charset="0"/>
                <a:cs typeface="Times New Roman" panose="02020603050405020304" pitchFamily="18" charset="0"/>
              </a:rPr>
              <a:t>Zero Debris Approach Initiation</a:t>
            </a: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4758F8D8-E472-DD29-1056-7128191A5166}"/>
              </a:ext>
            </a:extLst>
          </p:cNvPr>
          <p:cNvSpPr/>
          <p:nvPr/>
        </p:nvSpPr>
        <p:spPr>
          <a:xfrm>
            <a:off x="5449071" y="2005209"/>
            <a:ext cx="135068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8B8D8E"/>
              </a:buClr>
              <a:tabLst>
                <a:tab pos="228600" algn="l"/>
              </a:tabLst>
            </a:pPr>
            <a:r>
              <a:rPr lang="en-US" sz="9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Graphik Regular" panose="020B0503030202060203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MEOR #2:</a:t>
            </a:r>
            <a:endParaRPr lang="en-US" sz="900" b="1" baseline="30000" dirty="0">
              <a:solidFill>
                <a:schemeClr val="accent1">
                  <a:lumMod val="60000"/>
                  <a:lumOff val="40000"/>
                </a:schemeClr>
              </a:solidFill>
              <a:latin typeface="Graphik Regular" panose="020B0503030202060203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Clr>
                <a:srgbClr val="8B8D8E"/>
              </a:buClr>
              <a:tabLst>
                <a:tab pos="228600" algn="l"/>
              </a:tabLst>
            </a:pPr>
            <a:r>
              <a:rPr lang="en-US" sz="900" b="1" dirty="0">
                <a:solidFill>
                  <a:schemeClr val="bg1">
                    <a:lumMod val="50000"/>
                  </a:schemeClr>
                </a:solidFill>
                <a:latin typeface="Graphik Regular" panose="020B0503030202060203" charset="0"/>
                <a:cs typeface="Times New Roman" panose="02020603050405020304" pitchFamily="18" charset="0"/>
              </a:rPr>
              <a:t>1. Improved disposal strategy: controlled re-entry</a:t>
            </a:r>
          </a:p>
          <a:p>
            <a:pPr>
              <a:buClr>
                <a:srgbClr val="8B8D8E"/>
              </a:buClr>
              <a:tabLst>
                <a:tab pos="228600" algn="l"/>
              </a:tabLst>
            </a:pPr>
            <a:r>
              <a:rPr lang="pt-BR" sz="900" b="1" dirty="0">
                <a:solidFill>
                  <a:schemeClr val="bg1">
                    <a:lumMod val="50000"/>
                  </a:schemeClr>
                </a:solidFill>
                <a:latin typeface="Graphik Regular" panose="020B0503030202060203" charset="0"/>
                <a:cs typeface="Times New Roman" panose="02020603050405020304" pitchFamily="18" charset="0"/>
              </a:rPr>
              <a:t>2. SDMR </a:t>
            </a:r>
            <a:r>
              <a:rPr lang="pt-BR" sz="900" b="1" dirty="0" err="1">
                <a:solidFill>
                  <a:schemeClr val="bg1">
                    <a:lumMod val="50000"/>
                  </a:schemeClr>
                </a:solidFill>
                <a:latin typeface="Graphik Regular" panose="020B0503030202060203" charset="0"/>
                <a:cs typeface="Times New Roman" panose="02020603050405020304" pitchFamily="18" charset="0"/>
              </a:rPr>
              <a:t>Iss</a:t>
            </a:r>
            <a:r>
              <a:rPr lang="pt-BR" sz="900" b="1" dirty="0">
                <a:solidFill>
                  <a:schemeClr val="bg1">
                    <a:lumMod val="50000"/>
                  </a:schemeClr>
                </a:solidFill>
                <a:latin typeface="Graphik Regular" panose="020B0503030202060203" charset="0"/>
                <a:cs typeface="Times New Roman" panose="02020603050405020304" pitchFamily="18" charset="0"/>
              </a:rPr>
              <a:t>. 1, Rev. 1 assessment</a:t>
            </a:r>
          </a:p>
          <a:p>
            <a:pPr algn="just">
              <a:buClr>
                <a:srgbClr val="8B8D8E"/>
              </a:buClr>
              <a:tabLst>
                <a:tab pos="228600" algn="l"/>
              </a:tabLst>
            </a:pPr>
            <a:endParaRPr lang="en-US" sz="1000" b="1" dirty="0">
              <a:solidFill>
                <a:schemeClr val="bg1">
                  <a:lumMod val="50000"/>
                </a:schemeClr>
              </a:solidFill>
              <a:latin typeface="Graphik Regular" panose="020B0503030202060203" charset="0"/>
              <a:cs typeface="Times New Roman" panose="02020603050405020304" pitchFamily="18" charset="0"/>
            </a:endParaRP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CE32E448-3E41-A5C9-03D0-2F15CEBFF015}"/>
              </a:ext>
            </a:extLst>
          </p:cNvPr>
          <p:cNvSpPr/>
          <p:nvPr/>
        </p:nvSpPr>
        <p:spPr>
          <a:xfrm>
            <a:off x="3831033" y="3979644"/>
            <a:ext cx="1036956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8B8D8E"/>
              </a:buClr>
              <a:tabLst>
                <a:tab pos="228600" algn="l"/>
              </a:tabLst>
            </a:pPr>
            <a:r>
              <a:rPr lang="en-US" sz="9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Graphik Regular" panose="020B0503030202060203" charset="0"/>
                <a:ea typeface="Times New Roman" panose="02020603050405020304" pitchFamily="18" charset="0"/>
                <a:cs typeface="Times New Roman" panose="02020603050405020304" pitchFamily="18" charset="0"/>
              </a:rPr>
              <a:t>SDMR </a:t>
            </a:r>
            <a:r>
              <a:rPr lang="en-US" sz="900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Graphik Regular" panose="020B0503030202060203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Iss</a:t>
            </a:r>
            <a:r>
              <a:rPr lang="en-US" sz="9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Graphik Regular" panose="020B0503030202060203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1, Rev. 0:</a:t>
            </a:r>
          </a:p>
          <a:p>
            <a:pPr lvl="0">
              <a:buClr>
                <a:srgbClr val="8B8D8E"/>
              </a:buClr>
              <a:tabLst>
                <a:tab pos="228600" algn="l"/>
              </a:tabLst>
            </a:pPr>
            <a:r>
              <a:rPr lang="en-US" sz="900" b="1" dirty="0">
                <a:solidFill>
                  <a:schemeClr val="bg1">
                    <a:lumMod val="50000"/>
                  </a:schemeClr>
                </a:solidFill>
                <a:latin typeface="Graphik Regular" panose="020B0503030202060203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Lifetime after disposal from 25 to 5 years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484AA25D-3B08-2D56-31F8-54FBA90D5B01}"/>
              </a:ext>
            </a:extLst>
          </p:cNvPr>
          <p:cNvSpPr txBox="1"/>
          <p:nvPr/>
        </p:nvSpPr>
        <p:spPr>
          <a:xfrm>
            <a:off x="1051116" y="1140076"/>
            <a:ext cx="7879092" cy="3546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8" indent="-28575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8B8D8E"/>
              </a:buClr>
              <a:buSzPts val="1800"/>
              <a:buBlip>
                <a:blip r:embed="rId4"/>
              </a:buBlip>
              <a:tabLst>
                <a:tab pos="228600" algn="l"/>
              </a:tabLst>
            </a:pPr>
            <a:r>
              <a:rPr lang="en-US" sz="1600" kern="1200" dirty="0">
                <a:solidFill>
                  <a:srgbClr val="003699"/>
                </a:solidFill>
                <a:latin typeface="Graphik Regular" panose="020B0503030202060203" charset="0"/>
                <a:ea typeface="+mn-ea"/>
                <a:cs typeface="+mn-cs"/>
              </a:rPr>
              <a:t>How can a mission already </a:t>
            </a:r>
            <a:r>
              <a:rPr lang="en-US" sz="1600" b="1" kern="1200" dirty="0">
                <a:solidFill>
                  <a:srgbClr val="003699"/>
                </a:solidFill>
                <a:latin typeface="Graphik Regular" panose="020B0503030202060203" charset="0"/>
                <a:ea typeface="+mn-ea"/>
                <a:cs typeface="+mn-cs"/>
              </a:rPr>
              <a:t>in orbit </a:t>
            </a:r>
            <a:r>
              <a:rPr lang="en-US" sz="1600" kern="1200" dirty="0">
                <a:solidFill>
                  <a:srgbClr val="003699"/>
                </a:solidFill>
                <a:latin typeface="Graphik Regular" panose="020B0503030202060203" charset="0"/>
                <a:ea typeface="+mn-ea"/>
                <a:cs typeface="+mn-cs"/>
              </a:rPr>
              <a:t>adapt to the </a:t>
            </a:r>
            <a:r>
              <a:rPr lang="en-US" sz="1600" b="1" kern="1200" dirty="0">
                <a:solidFill>
                  <a:srgbClr val="003699"/>
                </a:solidFill>
                <a:latin typeface="Graphik Regular" panose="020B0503030202060203" charset="0"/>
                <a:ea typeface="+mn-ea"/>
                <a:cs typeface="+mn-cs"/>
              </a:rPr>
              <a:t>Zero Debris (ZD) </a:t>
            </a:r>
            <a:r>
              <a:rPr lang="en-US" sz="1600" kern="1200" dirty="0">
                <a:solidFill>
                  <a:srgbClr val="003699"/>
                </a:solidFill>
                <a:latin typeface="Graphik Regular" panose="020B0503030202060203" charset="0"/>
                <a:ea typeface="+mn-ea"/>
                <a:cs typeface="+mn-cs"/>
              </a:rPr>
              <a:t>vision?</a:t>
            </a:r>
            <a:endParaRPr lang="es-ES" sz="1600" kern="1200" dirty="0">
              <a:solidFill>
                <a:srgbClr val="003699"/>
              </a:solidFill>
              <a:latin typeface="Graphik Regular" panose="020B0503030202060203" charset="0"/>
              <a:ea typeface="+mn-ea"/>
              <a:cs typeface="+mn-cs"/>
            </a:endParaRPr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id="{E291A391-76DE-8525-11D9-50293E00B679}"/>
              </a:ext>
            </a:extLst>
          </p:cNvPr>
          <p:cNvSpPr/>
          <p:nvPr/>
        </p:nvSpPr>
        <p:spPr>
          <a:xfrm>
            <a:off x="2462693" y="2011779"/>
            <a:ext cx="1389182" cy="8079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buClr>
                <a:srgbClr val="8B8D8E"/>
              </a:buClr>
              <a:tabLst>
                <a:tab pos="228600" algn="l"/>
              </a:tabLst>
            </a:pPr>
            <a:r>
              <a:rPr lang="en-US" sz="9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Graphik Regular" panose="020B0503030202060203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MEOR #1:</a:t>
            </a:r>
            <a:endParaRPr lang="en-US" sz="900" b="1" baseline="30000" dirty="0">
              <a:solidFill>
                <a:schemeClr val="accent1">
                  <a:lumMod val="60000"/>
                  <a:lumOff val="40000"/>
                </a:schemeClr>
              </a:solidFill>
              <a:latin typeface="Graphik Regular" panose="020B0503030202060203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>
              <a:buClr>
                <a:srgbClr val="8B8D8E"/>
              </a:buClr>
              <a:tabLst>
                <a:tab pos="228600" algn="l"/>
              </a:tabLst>
            </a:pPr>
            <a:r>
              <a:rPr lang="en-US" sz="900" b="1" dirty="0">
                <a:solidFill>
                  <a:schemeClr val="bg1">
                    <a:lumMod val="50000"/>
                  </a:schemeClr>
                </a:solidFill>
                <a:latin typeface="Graphik Regular" panose="020B0503030202060203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Improved disposal strategy: 1 year lifetime</a:t>
            </a:r>
          </a:p>
          <a:p>
            <a:pPr lvl="0">
              <a:buClr>
                <a:srgbClr val="8B8D8E"/>
              </a:buClr>
              <a:tabLst>
                <a:tab pos="228600" algn="l"/>
              </a:tabLst>
            </a:pPr>
            <a:r>
              <a:rPr lang="en-US" sz="900" b="1" dirty="0">
                <a:solidFill>
                  <a:schemeClr val="accent6"/>
                </a:solidFill>
                <a:latin typeface="Graphik Regular" panose="020B0503030202060203" charset="0"/>
                <a:ea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Current baseline</a:t>
            </a:r>
            <a:endParaRPr lang="en-US" sz="900" b="1" dirty="0">
              <a:solidFill>
                <a:schemeClr val="accent6"/>
              </a:solidFill>
              <a:latin typeface="Graphik Regular" panose="020B0503030202060203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24092057-D1B6-325B-3F61-7C23B073FC7F}"/>
              </a:ext>
            </a:extLst>
          </p:cNvPr>
          <p:cNvSpPr/>
          <p:nvPr/>
        </p:nvSpPr>
        <p:spPr>
          <a:xfrm>
            <a:off x="4699808" y="3977973"/>
            <a:ext cx="8758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8B8D8E"/>
              </a:buClr>
              <a:tabLst>
                <a:tab pos="228600" algn="l"/>
              </a:tabLst>
            </a:pPr>
            <a:r>
              <a:rPr lang="en-US" sz="9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Graphik Regular" panose="020B0503030202060203" charset="0"/>
                <a:ea typeface="Times New Roman" panose="02020603050405020304" pitchFamily="18" charset="0"/>
                <a:cs typeface="Times New Roman" panose="02020603050405020304" pitchFamily="18" charset="0"/>
              </a:rPr>
              <a:t>Zero Debris Technical Booklet publication</a:t>
            </a:r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58E5701E-53EF-D9FA-AAB6-FF63B0881682}"/>
              </a:ext>
            </a:extLst>
          </p:cNvPr>
          <p:cNvSpPr/>
          <p:nvPr/>
        </p:nvSpPr>
        <p:spPr>
          <a:xfrm>
            <a:off x="5879025" y="4856399"/>
            <a:ext cx="3414934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buClr>
                <a:srgbClr val="8B8D8E"/>
              </a:buClr>
              <a:tabLst>
                <a:tab pos="228600" algn="l"/>
              </a:tabLst>
            </a:pPr>
            <a:r>
              <a:rPr lang="en-US" sz="900" b="1" dirty="0">
                <a:solidFill>
                  <a:srgbClr val="003699"/>
                </a:solidFill>
                <a:latin typeface="Graphik Regular" panose="020B0503030202060203" charset="0"/>
                <a:ea typeface="Times New Roman" panose="02020603050405020304" pitchFamily="18" charset="0"/>
                <a:cs typeface="Times New Roman" panose="02020603050405020304" pitchFamily="18" charset="0"/>
              </a:rPr>
              <a:t>*SMDR: Space Debris Mitigation Requirements</a:t>
            </a:r>
            <a:endParaRPr lang="en-US" sz="700" b="1" dirty="0">
              <a:solidFill>
                <a:schemeClr val="bg1">
                  <a:lumMod val="50000"/>
                </a:schemeClr>
              </a:solidFill>
              <a:latin typeface="Graphik Regular" panose="020B0503030202060203" charset="0"/>
              <a:cs typeface="Times New Roman" panose="02020603050405020304" pitchFamily="18" charset="0"/>
            </a:endParaRPr>
          </a:p>
        </p:txBody>
      </p:sp>
      <p:pic>
        <p:nvPicPr>
          <p:cNvPr id="85" name="Imagen 84">
            <a:extLst>
              <a:ext uri="{FF2B5EF4-FFF2-40B4-BE49-F238E27FC236}">
                <a16:creationId xmlns:a16="http://schemas.microsoft.com/office/drawing/2014/main" id="{E3DA70EA-A120-4EA5-8C8E-EDC282A27F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0862" y="2535938"/>
            <a:ext cx="350334" cy="350334"/>
          </a:xfrm>
          <a:prstGeom prst="rect">
            <a:avLst/>
          </a:prstGeom>
        </p:spPr>
      </p:pic>
      <p:sp>
        <p:nvSpPr>
          <p:cNvPr id="24" name="CuadroTexto 23">
            <a:extLst>
              <a:ext uri="{FF2B5EF4-FFF2-40B4-BE49-F238E27FC236}">
                <a16:creationId xmlns:a16="http://schemas.microsoft.com/office/drawing/2014/main" id="{B0041273-0BC4-8C07-075E-BB7237ED1A1C}"/>
              </a:ext>
            </a:extLst>
          </p:cNvPr>
          <p:cNvSpPr txBox="1"/>
          <p:nvPr/>
        </p:nvSpPr>
        <p:spPr>
          <a:xfrm>
            <a:off x="2744434" y="3849846"/>
            <a:ext cx="4037366" cy="2359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buClr>
                <a:srgbClr val="8B8D8E"/>
              </a:buClr>
              <a:tabLst>
                <a:tab pos="228600" algn="l"/>
              </a:tabLst>
            </a:pPr>
            <a:r>
              <a:rPr lang="en-US" b="1" baseline="30000" dirty="0">
                <a:solidFill>
                  <a:srgbClr val="003699"/>
                </a:solidFill>
                <a:latin typeface="Graphik Regular" panose="020B0503030202060203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Autum 2022             Oct. 2023         Jan. 2025       Oct. 2025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98BD05E7-980E-A80C-F7CA-E08E54AB3E62}"/>
              </a:ext>
            </a:extLst>
          </p:cNvPr>
          <p:cNvSpPr txBox="1"/>
          <p:nvPr/>
        </p:nvSpPr>
        <p:spPr>
          <a:xfrm>
            <a:off x="3851115" y="2011779"/>
            <a:ext cx="1063187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Graphik Regular" panose="020B0503030202060203" charset="0"/>
                <a:cs typeface="Times New Roman" panose="02020603050405020304" pitchFamily="18" charset="0"/>
              </a:rPr>
              <a:t>Beginning EM #1</a:t>
            </a:r>
            <a:endParaRPr lang="es-E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4C8D4607-4C17-553F-B625-929F070E4CBF}"/>
              </a:ext>
            </a:extLst>
          </p:cNvPr>
          <p:cNvSpPr txBox="1"/>
          <p:nvPr/>
        </p:nvSpPr>
        <p:spPr>
          <a:xfrm>
            <a:off x="6735167" y="2018370"/>
            <a:ext cx="130212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Graphik Regular" panose="020B0503030202060203" charset="0"/>
                <a:cs typeface="Times New Roman" panose="02020603050405020304" pitchFamily="18" charset="0"/>
              </a:rPr>
              <a:t>Beginning EM #2</a:t>
            </a:r>
            <a:endParaRPr lang="es-E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F045C85F-69C3-009A-003E-5BE162A9E49C}"/>
              </a:ext>
            </a:extLst>
          </p:cNvPr>
          <p:cNvSpPr txBox="1"/>
          <p:nvPr/>
        </p:nvSpPr>
        <p:spPr>
          <a:xfrm>
            <a:off x="7969356" y="1988491"/>
            <a:ext cx="9195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900" b="1" dirty="0">
                <a:solidFill>
                  <a:schemeClr val="accent2">
                    <a:lumMod val="75000"/>
                  </a:schemeClr>
                </a:solidFill>
                <a:latin typeface="Graphik Regular" panose="020B0503030202060203" charset="0"/>
                <a:cs typeface="Times New Roman" panose="02020603050405020304" pitchFamily="18" charset="0"/>
              </a:rPr>
              <a:t>End of operations</a:t>
            </a:r>
            <a:endParaRPr lang="es-ES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43" name="Imagen 42">
            <a:extLst>
              <a:ext uri="{FF2B5EF4-FFF2-40B4-BE49-F238E27FC236}">
                <a16:creationId xmlns:a16="http://schemas.microsoft.com/office/drawing/2014/main" id="{E1F4EBDA-4C0A-0B94-6E01-1347DD280A6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8019" t="29360" r="18475" b="30928"/>
          <a:stretch>
            <a:fillRect/>
          </a:stretch>
        </p:blipFill>
        <p:spPr>
          <a:xfrm>
            <a:off x="1072133" y="3818742"/>
            <a:ext cx="1138670" cy="447025"/>
          </a:xfrm>
          <a:prstGeom prst="rect">
            <a:avLst/>
          </a:prstGeom>
        </p:spPr>
      </p:pic>
      <p:sp>
        <p:nvSpPr>
          <p:cNvPr id="46" name="CuadroTexto 45">
            <a:extLst>
              <a:ext uri="{FF2B5EF4-FFF2-40B4-BE49-F238E27FC236}">
                <a16:creationId xmlns:a16="http://schemas.microsoft.com/office/drawing/2014/main" id="{870C5B18-6594-D00E-02F6-55F1AFE2C248}"/>
              </a:ext>
            </a:extLst>
          </p:cNvPr>
          <p:cNvSpPr txBox="1"/>
          <p:nvPr/>
        </p:nvSpPr>
        <p:spPr>
          <a:xfrm>
            <a:off x="1029821" y="4229512"/>
            <a:ext cx="142367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 baseline="30000" dirty="0">
                <a:solidFill>
                  <a:schemeClr val="accent1">
                    <a:lumMod val="50000"/>
                  </a:schemeClr>
                </a:solidFill>
                <a:latin typeface="Graphik Regular" panose="020B0503030202060203" charset="0"/>
                <a:ea typeface="Times New Roman" panose="02020603050405020304" pitchFamily="18" charset="0"/>
                <a:cs typeface="Times New Roman" panose="02020603050405020304" pitchFamily="18" charset="0"/>
              </a:rPr>
              <a:t>Zero Debris Vision</a:t>
            </a:r>
            <a:endParaRPr lang="es-ES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51" name="Flecha: a la derecha 50">
            <a:extLst>
              <a:ext uri="{FF2B5EF4-FFF2-40B4-BE49-F238E27FC236}">
                <a16:creationId xmlns:a16="http://schemas.microsoft.com/office/drawing/2014/main" id="{301624A2-53DD-09F3-811F-11605DAB1237}"/>
              </a:ext>
            </a:extLst>
          </p:cNvPr>
          <p:cNvSpPr/>
          <p:nvPr/>
        </p:nvSpPr>
        <p:spPr>
          <a:xfrm>
            <a:off x="2379462" y="4042254"/>
            <a:ext cx="188260" cy="152439"/>
          </a:xfrm>
          <a:prstGeom prst="rightArrow">
            <a:avLst/>
          </a:prstGeom>
          <a:solidFill>
            <a:srgbClr val="004A99"/>
          </a:solidFill>
          <a:ln>
            <a:solidFill>
              <a:srgbClr val="004A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6" name="Rectángulo 55">
            <a:extLst>
              <a:ext uri="{FF2B5EF4-FFF2-40B4-BE49-F238E27FC236}">
                <a16:creationId xmlns:a16="http://schemas.microsoft.com/office/drawing/2014/main" id="{393490F9-C146-E59E-621F-828CFF8D3AD1}"/>
              </a:ext>
            </a:extLst>
          </p:cNvPr>
          <p:cNvSpPr/>
          <p:nvPr/>
        </p:nvSpPr>
        <p:spPr>
          <a:xfrm>
            <a:off x="5436110" y="3979644"/>
            <a:ext cx="10369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Clr>
                <a:srgbClr val="8B8D8E"/>
              </a:buClr>
              <a:tabLst>
                <a:tab pos="228600" algn="l"/>
              </a:tabLst>
            </a:pPr>
            <a:r>
              <a:rPr lang="en-US" sz="9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Graphik Regular" panose="020B0503030202060203" charset="0"/>
                <a:ea typeface="Times New Roman" panose="02020603050405020304" pitchFamily="18" charset="0"/>
                <a:cs typeface="Times New Roman" panose="02020603050405020304" pitchFamily="18" charset="0"/>
              </a:rPr>
              <a:t>SDMR </a:t>
            </a:r>
            <a:r>
              <a:rPr lang="en-US" sz="900" b="1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Graphik Regular" panose="020B0503030202060203" charset="0"/>
                <a:ea typeface="Times New Roman" panose="02020603050405020304" pitchFamily="18" charset="0"/>
                <a:cs typeface="Times New Roman" panose="02020603050405020304" pitchFamily="18" charset="0"/>
              </a:rPr>
              <a:t>Iss</a:t>
            </a:r>
            <a:r>
              <a:rPr lang="en-US" sz="9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Graphik Regular" panose="020B0503030202060203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1, Rev. 1</a:t>
            </a:r>
          </a:p>
        </p:txBody>
      </p:sp>
      <p:sp>
        <p:nvSpPr>
          <p:cNvPr id="64" name="Título 3">
            <a:extLst>
              <a:ext uri="{FF2B5EF4-FFF2-40B4-BE49-F238E27FC236}">
                <a16:creationId xmlns:a16="http://schemas.microsoft.com/office/drawing/2014/main" id="{F490C21D-041C-3297-FA93-29AB82FCD3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405" y="101600"/>
            <a:ext cx="7886700" cy="993775"/>
          </a:xfrm>
        </p:spPr>
        <p:txBody>
          <a:bodyPr/>
          <a:lstStyle/>
          <a:p>
            <a:r>
              <a:rPr lang="es-ES" dirty="0"/>
              <a:t>CHEOPS: </a:t>
            </a:r>
            <a:r>
              <a:rPr lang="es-ES" dirty="0" err="1"/>
              <a:t>Towards</a:t>
            </a:r>
            <a:r>
              <a:rPr lang="es-ES" dirty="0"/>
              <a:t> Zero </a:t>
            </a:r>
            <a:r>
              <a:rPr lang="es-ES" dirty="0" err="1"/>
              <a:t>Debris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2244579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414CB9-0409-591D-B878-4F1CDE488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F6893D1E-B44E-7B30-8849-E7A03EB1A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404" y="101600"/>
            <a:ext cx="8189595" cy="993775"/>
          </a:xfrm>
        </p:spPr>
        <p:txBody>
          <a:bodyPr/>
          <a:lstStyle/>
          <a:p>
            <a:r>
              <a:rPr lang="es-ES" sz="3600" dirty="0"/>
              <a:t>Current </a:t>
            </a:r>
            <a:r>
              <a:rPr lang="es-ES" sz="3600" dirty="0" err="1"/>
              <a:t>Disposal</a:t>
            </a:r>
            <a:r>
              <a:rPr lang="es-ES" sz="3600" dirty="0"/>
              <a:t> </a:t>
            </a:r>
            <a:r>
              <a:rPr lang="es-ES" sz="3600" dirty="0" err="1"/>
              <a:t>Strategy</a:t>
            </a:r>
            <a:endParaRPr lang="es-ES" sz="3600" dirty="0"/>
          </a:p>
        </p:txBody>
      </p:sp>
      <p:pic>
        <p:nvPicPr>
          <p:cNvPr id="6" name="Picture 2" descr="ESA - Cheops logo">
            <a:extLst>
              <a:ext uri="{FF2B5EF4-FFF2-40B4-BE49-F238E27FC236}">
                <a16:creationId xmlns:a16="http://schemas.microsoft.com/office/drawing/2014/main" id="{A7E8D8B0-F86D-3A4B-BEDB-3ED7CCF387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138" y="4608161"/>
            <a:ext cx="736862" cy="536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2" name="Grupo 31">
            <a:extLst>
              <a:ext uri="{FF2B5EF4-FFF2-40B4-BE49-F238E27FC236}">
                <a16:creationId xmlns:a16="http://schemas.microsoft.com/office/drawing/2014/main" id="{1E3D87B5-DB9B-1022-D207-18A665CC74BF}"/>
              </a:ext>
            </a:extLst>
          </p:cNvPr>
          <p:cNvGrpSpPr/>
          <p:nvPr/>
        </p:nvGrpSpPr>
        <p:grpSpPr>
          <a:xfrm>
            <a:off x="3173014" y="1388624"/>
            <a:ext cx="3469625" cy="3305670"/>
            <a:chOff x="1034494" y="1095375"/>
            <a:chExt cx="3771900" cy="3663322"/>
          </a:xfrm>
        </p:grpSpPr>
        <p:grpSp>
          <p:nvGrpSpPr>
            <p:cNvPr id="23" name="Grupo 22">
              <a:extLst>
                <a:ext uri="{FF2B5EF4-FFF2-40B4-BE49-F238E27FC236}">
                  <a16:creationId xmlns:a16="http://schemas.microsoft.com/office/drawing/2014/main" id="{29F1A8A8-A237-6C9D-174B-41B59B949B4A}"/>
                </a:ext>
              </a:extLst>
            </p:cNvPr>
            <p:cNvGrpSpPr/>
            <p:nvPr/>
          </p:nvGrpSpPr>
          <p:grpSpPr>
            <a:xfrm>
              <a:off x="1034494" y="1095375"/>
              <a:ext cx="3771900" cy="3663322"/>
              <a:chOff x="1992086" y="1151164"/>
              <a:chExt cx="3771900" cy="3663322"/>
            </a:xfrm>
          </p:grpSpPr>
          <p:sp>
            <p:nvSpPr>
              <p:cNvPr id="24" name="Elipse 23">
                <a:extLst>
                  <a:ext uri="{FF2B5EF4-FFF2-40B4-BE49-F238E27FC236}">
                    <a16:creationId xmlns:a16="http://schemas.microsoft.com/office/drawing/2014/main" id="{01FC271D-E9FA-5D4D-3C2E-94F65AFF27E5}"/>
                  </a:ext>
                </a:extLst>
              </p:cNvPr>
              <p:cNvSpPr/>
              <p:nvPr/>
            </p:nvSpPr>
            <p:spPr>
              <a:xfrm>
                <a:off x="1992086" y="1151164"/>
                <a:ext cx="3771900" cy="3663322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25" name="Elipse 24">
                <a:extLst>
                  <a:ext uri="{FF2B5EF4-FFF2-40B4-BE49-F238E27FC236}">
                    <a16:creationId xmlns:a16="http://schemas.microsoft.com/office/drawing/2014/main" id="{01242682-8E59-A8C2-8A0A-32BF51418ACE}"/>
                  </a:ext>
                </a:extLst>
              </p:cNvPr>
              <p:cNvSpPr/>
              <p:nvPr/>
            </p:nvSpPr>
            <p:spPr>
              <a:xfrm>
                <a:off x="3204482" y="2297025"/>
                <a:ext cx="1347107" cy="1371600"/>
              </a:xfrm>
              <a:prstGeom prst="ellips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26" name="Elipse 25">
                <a:extLst>
                  <a:ext uri="{FF2B5EF4-FFF2-40B4-BE49-F238E27FC236}">
                    <a16:creationId xmlns:a16="http://schemas.microsoft.com/office/drawing/2014/main" id="{1B2C0CB0-CFD3-5E03-36A1-B5D14540E08A}"/>
                  </a:ext>
                </a:extLst>
              </p:cNvPr>
              <p:cNvSpPr/>
              <p:nvPr/>
            </p:nvSpPr>
            <p:spPr>
              <a:xfrm>
                <a:off x="2252573" y="1393371"/>
                <a:ext cx="3219450" cy="3170465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27" name="Elipse 26">
                <a:extLst>
                  <a:ext uri="{FF2B5EF4-FFF2-40B4-BE49-F238E27FC236}">
                    <a16:creationId xmlns:a16="http://schemas.microsoft.com/office/drawing/2014/main" id="{70729A5B-9A43-DDB0-4751-4ED1B7626B5E}"/>
                  </a:ext>
                </a:extLst>
              </p:cNvPr>
              <p:cNvSpPr/>
              <p:nvPr/>
            </p:nvSpPr>
            <p:spPr>
              <a:xfrm>
                <a:off x="2570003" y="1657349"/>
                <a:ext cx="2616063" cy="2642508"/>
              </a:xfrm>
              <a:prstGeom prst="ellipse">
                <a:avLst/>
              </a:prstGeom>
              <a:no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28" name="Arco 27">
                <a:extLst>
                  <a:ext uri="{FF2B5EF4-FFF2-40B4-BE49-F238E27FC236}">
                    <a16:creationId xmlns:a16="http://schemas.microsoft.com/office/drawing/2014/main" id="{F5C18518-DE9B-7700-87FC-34404F6D30BA}"/>
                  </a:ext>
                </a:extLst>
              </p:cNvPr>
              <p:cNvSpPr/>
              <p:nvPr/>
            </p:nvSpPr>
            <p:spPr>
              <a:xfrm rot="10800000">
                <a:off x="2188029" y="1151165"/>
                <a:ext cx="3380416" cy="3412672"/>
              </a:xfrm>
              <a:prstGeom prst="arc">
                <a:avLst>
                  <a:gd name="adj1" fmla="val 16200000"/>
                  <a:gd name="adj2" fmla="val 5304688"/>
                </a:avLst>
              </a:prstGeom>
              <a:ln w="12700"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ES" dirty="0"/>
              </a:p>
            </p:txBody>
          </p:sp>
          <p:sp>
            <p:nvSpPr>
              <p:cNvPr id="29" name="Arco 28">
                <a:extLst>
                  <a:ext uri="{FF2B5EF4-FFF2-40B4-BE49-F238E27FC236}">
                    <a16:creationId xmlns:a16="http://schemas.microsoft.com/office/drawing/2014/main" id="{B7278E4D-FCB9-39DE-C6FD-9ACBF0C71E64}"/>
                  </a:ext>
                </a:extLst>
              </p:cNvPr>
              <p:cNvSpPr/>
              <p:nvPr/>
            </p:nvSpPr>
            <p:spPr>
              <a:xfrm rot="10800000">
                <a:off x="2432957" y="1401813"/>
                <a:ext cx="3135488" cy="2898043"/>
              </a:xfrm>
              <a:prstGeom prst="arc">
                <a:avLst>
                  <a:gd name="adj1" fmla="val 16200000"/>
                  <a:gd name="adj2" fmla="val 5304688"/>
                </a:avLst>
              </a:prstGeom>
              <a:ln w="12700"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s-ES" dirty="0"/>
              </a:p>
            </p:txBody>
          </p:sp>
        </p:grpSp>
        <p:pic>
          <p:nvPicPr>
            <p:cNvPr id="31" name="Imagen 30">
              <a:extLst>
                <a:ext uri="{FF2B5EF4-FFF2-40B4-BE49-F238E27FC236}">
                  <a16:creationId xmlns:a16="http://schemas.microsoft.com/office/drawing/2014/main" id="{4135D1EE-7D2B-2E57-43E2-54E6CF3C1B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4250" b="95500" l="7417" r="95250">
                          <a14:foregroundMark x1="27333" y1="9333" x2="56333" y2="5750"/>
                          <a14:foregroundMark x1="56333" y1="5750" x2="67083" y2="8333"/>
                          <a14:foregroundMark x1="67083" y1="8333" x2="82833" y2="22167"/>
                          <a14:foregroundMark x1="82833" y1="22167" x2="91167" y2="41250"/>
                          <a14:foregroundMark x1="91167" y1="41250" x2="92500" y2="64500"/>
                          <a14:foregroundMark x1="92500" y1="64500" x2="81833" y2="78250"/>
                          <a14:foregroundMark x1="81833" y1="78250" x2="71083" y2="85250"/>
                          <a14:foregroundMark x1="71083" y1="85250" x2="55583" y2="90083"/>
                          <a14:foregroundMark x1="55583" y1="90083" x2="37750" y2="88500"/>
                          <a14:foregroundMark x1="37750" y1="88500" x2="24417" y2="81667"/>
                          <a14:foregroundMark x1="24417" y1="81667" x2="15167" y2="70417"/>
                          <a14:foregroundMark x1="15167" y1="70417" x2="10500" y2="39500"/>
                          <a14:foregroundMark x1="10500" y1="39500" x2="11833" y2="29500"/>
                          <a14:foregroundMark x1="11833" y1="29500" x2="15000" y2="22333"/>
                          <a14:foregroundMark x1="35500" y1="5750" x2="48333" y2="4333"/>
                          <a14:foregroundMark x1="48333" y1="4333" x2="67167" y2="6083"/>
                          <a14:foregroundMark x1="92083" y1="32917" x2="95333" y2="56667"/>
                          <a14:foregroundMark x1="95333" y1="56667" x2="95167" y2="57667"/>
                          <a14:foregroundMark x1="92333" y1="68000" x2="89833" y2="73167"/>
                          <a14:foregroundMark x1="42417" y1="94500" x2="54500" y2="95500"/>
                          <a14:foregroundMark x1="54500" y1="95500" x2="59000" y2="94333"/>
                          <a14:foregroundMark x1="9250" y1="67417" x2="7417" y2="33417"/>
                          <a14:foregroundMark x1="7417" y1="33417" x2="7750" y2="32917"/>
                        </a14:backgroundRemoval>
                      </a14:imgEffect>
                    </a14:imgLayer>
                  </a14:imgProps>
                </a:ext>
              </a:extLst>
            </a:blip>
            <a:srcRect l="3844" t="1875" r="2674" b="3458"/>
            <a:stretch>
              <a:fillRect/>
            </a:stretch>
          </p:blipFill>
          <p:spPr>
            <a:xfrm>
              <a:off x="2204133" y="2180687"/>
              <a:ext cx="1465672" cy="1484253"/>
            </a:xfrm>
            <a:prstGeom prst="ellipse">
              <a:avLst/>
            </a:prstGeom>
          </p:spPr>
        </p:pic>
      </p:grpSp>
      <p:pic>
        <p:nvPicPr>
          <p:cNvPr id="33" name="Imagen 32">
            <a:extLst>
              <a:ext uri="{FF2B5EF4-FFF2-40B4-BE49-F238E27FC236}">
                <a16:creationId xmlns:a16="http://schemas.microsoft.com/office/drawing/2014/main" id="{C01DF66B-92DA-54A3-DB22-79DC12A6FF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17" b="89965" l="9445" r="89965">
                        <a14:foregroundMark x1="9445" y1="41913" x2="9445" y2="47344"/>
                        <a14:foregroundMark x1="60803" y1="17473" x2="60803" y2="17473"/>
                        <a14:foregroundMark x1="65998" y1="17946" x2="65998" y2="17946"/>
                        <a14:foregroundMark x1="65880" y1="17237" x2="65880" y2="17237"/>
                        <a14:foregroundMark x1="85596" y1="46753" x2="83943" y2="63636"/>
                        <a14:foregroundMark x1="83943" y1="63636" x2="81110" y2="53955"/>
                        <a14:foregroundMark x1="81110" y1="53955" x2="82645" y2="50177"/>
                        <a14:foregroundMark x1="80638" y1="64699" x2="80756" y2="72373"/>
                      </a14:backgroundRemoval>
                    </a14:imgEffect>
                  </a14:imgLayer>
                </a14:imgProps>
              </a:ext>
            </a:extLst>
          </a:blip>
          <a:srcRect l="5567" t="14236" r="10561" b="15973"/>
          <a:stretch>
            <a:fillRect/>
          </a:stretch>
        </p:blipFill>
        <p:spPr>
          <a:xfrm>
            <a:off x="4488726" y="973926"/>
            <a:ext cx="563724" cy="469075"/>
          </a:xfrm>
          <a:prstGeom prst="rect">
            <a:avLst/>
          </a:prstGeom>
        </p:spPr>
      </p:pic>
      <p:sp>
        <p:nvSpPr>
          <p:cNvPr id="10" name="Rectángulo: una sola esquina cortada 9">
            <a:extLst>
              <a:ext uri="{FF2B5EF4-FFF2-40B4-BE49-F238E27FC236}">
                <a16:creationId xmlns:a16="http://schemas.microsoft.com/office/drawing/2014/main" id="{DF054915-D64F-A1A1-0605-3FFBA717D2BE}"/>
              </a:ext>
            </a:extLst>
          </p:cNvPr>
          <p:cNvSpPr/>
          <p:nvPr/>
        </p:nvSpPr>
        <p:spPr>
          <a:xfrm>
            <a:off x="1030933" y="1245676"/>
            <a:ext cx="2007249" cy="324000"/>
          </a:xfrm>
          <a:prstGeom prst="snip1Rect">
            <a:avLst/>
          </a:prstGeom>
          <a:solidFill>
            <a:schemeClr val="bg1">
              <a:lumMod val="95000"/>
            </a:schemeClr>
          </a:solidFill>
          <a:ln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b="1" kern="12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Graphik Regular" panose="020B0503030202060203" charset="0"/>
              </a:rPr>
              <a:t>Strategy</a:t>
            </a:r>
            <a:r>
              <a:rPr lang="es-ES" b="1" kern="1200" dirty="0">
                <a:solidFill>
                  <a:schemeClr val="accent1">
                    <a:lumMod val="60000"/>
                    <a:lumOff val="40000"/>
                  </a:schemeClr>
                </a:solidFill>
                <a:latin typeface="Graphik Regular" panose="020B0503030202060203" charset="0"/>
              </a:rPr>
              <a:t> at </a:t>
            </a:r>
            <a:r>
              <a:rPr lang="es-ES" b="1" kern="12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Graphik Regular" panose="020B0503030202060203" charset="0"/>
              </a:rPr>
              <a:t>launch</a:t>
            </a:r>
            <a:endParaRPr lang="es-ES" b="1" kern="1200" dirty="0">
              <a:solidFill>
                <a:schemeClr val="accent1">
                  <a:lumMod val="60000"/>
                  <a:lumOff val="40000"/>
                </a:schemeClr>
              </a:solidFill>
              <a:latin typeface="Graphik Regular" panose="020B0503030202060203" charset="0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4A353737-78C7-EDBD-A638-3E6C00B7737A}"/>
              </a:ext>
            </a:extLst>
          </p:cNvPr>
          <p:cNvSpPr/>
          <p:nvPr/>
        </p:nvSpPr>
        <p:spPr>
          <a:xfrm>
            <a:off x="1022041" y="1639570"/>
            <a:ext cx="2007249" cy="91529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8" indent="-28575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8B8D8E"/>
              </a:buClr>
              <a:buSzPts val="1800"/>
              <a:buBlip>
                <a:blip r:embed="rId8"/>
              </a:buBlip>
              <a:tabLst>
                <a:tab pos="228600" algn="l"/>
              </a:tabLst>
            </a:pPr>
            <a:r>
              <a:rPr lang="es-ES" sz="1100" b="1" kern="1200" dirty="0">
                <a:solidFill>
                  <a:schemeClr val="accent1">
                    <a:lumMod val="60000"/>
                    <a:lumOff val="40000"/>
                  </a:schemeClr>
                </a:solidFill>
                <a:latin typeface="Graphik Regular" panose="020B0503030202060203" charset="0"/>
              </a:rPr>
              <a:t>Last </a:t>
            </a:r>
            <a:r>
              <a:rPr lang="es-ES" sz="1100" b="1" kern="12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Graphik Regular" panose="020B0503030202060203" charset="0"/>
              </a:rPr>
              <a:t>orbit</a:t>
            </a:r>
            <a:r>
              <a:rPr lang="es-ES" sz="1100" b="1" kern="1200" dirty="0">
                <a:solidFill>
                  <a:schemeClr val="accent1">
                    <a:lumMod val="60000"/>
                    <a:lumOff val="40000"/>
                  </a:schemeClr>
                </a:solidFill>
                <a:latin typeface="Graphik Regular" panose="020B0503030202060203" charset="0"/>
              </a:rPr>
              <a:t>: 700x540 km   </a:t>
            </a:r>
          </a:p>
          <a:p>
            <a:pPr marL="285750" lvl="8" indent="-28575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8B8D8E"/>
              </a:buClr>
              <a:buSzPts val="1800"/>
              <a:buBlip>
                <a:blip r:embed="rId8"/>
              </a:buBlip>
              <a:tabLst>
                <a:tab pos="228600" algn="l"/>
              </a:tabLst>
            </a:pPr>
            <a:r>
              <a:rPr lang="es-ES" sz="1100" b="1" kern="12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Graphik Regular" panose="020B0503030202060203" charset="0"/>
              </a:rPr>
              <a:t>Re-entry</a:t>
            </a:r>
            <a:r>
              <a:rPr lang="es-ES" sz="1100" b="1" kern="1200" dirty="0">
                <a:solidFill>
                  <a:schemeClr val="accent1">
                    <a:lumMod val="60000"/>
                    <a:lumOff val="40000"/>
                  </a:schemeClr>
                </a:solidFill>
                <a:latin typeface="Graphik Regular" panose="020B0503030202060203" charset="0"/>
              </a:rPr>
              <a:t> time after </a:t>
            </a:r>
            <a:r>
              <a:rPr lang="es-ES" sz="1100" b="1" kern="12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Graphik Regular" panose="020B0503030202060203" charset="0"/>
              </a:rPr>
              <a:t>disposal</a:t>
            </a:r>
            <a:r>
              <a:rPr lang="es-ES" sz="1100" b="1" kern="1200" dirty="0">
                <a:solidFill>
                  <a:schemeClr val="accent1">
                    <a:lumMod val="60000"/>
                    <a:lumOff val="40000"/>
                  </a:schemeClr>
                </a:solidFill>
                <a:latin typeface="Graphik Regular" panose="020B0503030202060203" charset="0"/>
              </a:rPr>
              <a:t>: 25 </a:t>
            </a:r>
            <a:r>
              <a:rPr lang="es-ES" sz="1100" b="1" kern="12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Graphik Regular" panose="020B0503030202060203" charset="0"/>
              </a:rPr>
              <a:t>years</a:t>
            </a:r>
            <a:endParaRPr lang="es-ES" sz="1100" b="1" kern="1200" dirty="0">
              <a:solidFill>
                <a:schemeClr val="accent1">
                  <a:lumMod val="60000"/>
                  <a:lumOff val="40000"/>
                </a:schemeClr>
              </a:solidFill>
              <a:latin typeface="Graphik Regular" panose="020B0503030202060203" charset="0"/>
            </a:endParaRPr>
          </a:p>
        </p:txBody>
      </p:sp>
      <p:sp>
        <p:nvSpPr>
          <p:cNvPr id="37" name="Rectángulo: una sola esquina cortada 36">
            <a:extLst>
              <a:ext uri="{FF2B5EF4-FFF2-40B4-BE49-F238E27FC236}">
                <a16:creationId xmlns:a16="http://schemas.microsoft.com/office/drawing/2014/main" id="{297FD994-4FE7-67D5-0CFF-22F8F7B16E9B}"/>
              </a:ext>
            </a:extLst>
          </p:cNvPr>
          <p:cNvSpPr/>
          <p:nvPr/>
        </p:nvSpPr>
        <p:spPr>
          <a:xfrm>
            <a:off x="6789402" y="1043183"/>
            <a:ext cx="2232678" cy="526493"/>
          </a:xfrm>
          <a:prstGeom prst="snip1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b="1" kern="1200" dirty="0">
                <a:solidFill>
                  <a:srgbClr val="003699"/>
                </a:solidFill>
                <a:latin typeface="Graphik Regular" panose="020B0503030202060203" charset="0"/>
              </a:rPr>
              <a:t>Current </a:t>
            </a:r>
            <a:r>
              <a:rPr lang="es-ES" b="1" kern="1200" dirty="0" err="1">
                <a:solidFill>
                  <a:srgbClr val="003699"/>
                </a:solidFill>
                <a:latin typeface="Graphik Regular" panose="020B0503030202060203" charset="0"/>
              </a:rPr>
              <a:t>baseline</a:t>
            </a:r>
            <a:r>
              <a:rPr lang="es-ES" b="1" kern="1200" dirty="0">
                <a:solidFill>
                  <a:srgbClr val="003699"/>
                </a:solidFill>
                <a:latin typeface="Graphik Regular" panose="020B0503030202060203" charset="0"/>
              </a:rPr>
              <a:t>: circular </a:t>
            </a:r>
            <a:r>
              <a:rPr lang="es-ES" b="1" kern="1200" dirty="0" err="1">
                <a:solidFill>
                  <a:srgbClr val="003699"/>
                </a:solidFill>
                <a:latin typeface="Graphik Regular" panose="020B0503030202060203" charset="0"/>
              </a:rPr>
              <a:t>strategy</a:t>
            </a:r>
            <a:endParaRPr lang="es-ES" b="1" kern="1200" dirty="0">
              <a:solidFill>
                <a:srgbClr val="003699"/>
              </a:solidFill>
              <a:latin typeface="Graphik Regular" panose="020B0503030202060203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BF1692B-4F7E-2D20-EEFC-E036B5B4DA41}"/>
              </a:ext>
            </a:extLst>
          </p:cNvPr>
          <p:cNvSpPr txBox="1"/>
          <p:nvPr/>
        </p:nvSpPr>
        <p:spPr>
          <a:xfrm>
            <a:off x="986136" y="2654213"/>
            <a:ext cx="227699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200" b="1" kern="1200" dirty="0" err="1">
                <a:solidFill>
                  <a:schemeClr val="accent6"/>
                </a:solidFill>
                <a:latin typeface="Graphik Regular" panose="020B0503030202060203" charset="0"/>
              </a:rPr>
              <a:t>Fully</a:t>
            </a:r>
            <a:r>
              <a:rPr lang="es-ES" sz="1200" b="1" kern="1200" dirty="0">
                <a:solidFill>
                  <a:schemeClr val="accent6"/>
                </a:solidFill>
                <a:latin typeface="Graphik Regular" panose="020B0503030202060203" charset="0"/>
              </a:rPr>
              <a:t> </a:t>
            </a:r>
            <a:r>
              <a:rPr lang="es-ES" sz="1200" b="1" kern="1200" dirty="0" err="1">
                <a:solidFill>
                  <a:schemeClr val="accent6"/>
                </a:solidFill>
                <a:latin typeface="Graphik Regular" panose="020B0503030202060203" charset="0"/>
              </a:rPr>
              <a:t>compliant</a:t>
            </a:r>
            <a:r>
              <a:rPr lang="es-ES" sz="1200" b="1" kern="1200" dirty="0">
                <a:solidFill>
                  <a:schemeClr val="accent6"/>
                </a:solidFill>
                <a:latin typeface="Graphik Regular" panose="020B0503030202060203" charset="0"/>
              </a:rPr>
              <a:t> </a:t>
            </a:r>
            <a:r>
              <a:rPr lang="es-ES" sz="1200" b="1" kern="1200" dirty="0" err="1">
                <a:solidFill>
                  <a:schemeClr val="accent6"/>
                </a:solidFill>
                <a:latin typeface="Graphik Regular" panose="020B0503030202060203" charset="0"/>
              </a:rPr>
              <a:t>with</a:t>
            </a:r>
            <a:r>
              <a:rPr lang="es-ES" sz="1200" b="1" kern="1200" dirty="0">
                <a:solidFill>
                  <a:schemeClr val="accent6"/>
                </a:solidFill>
                <a:latin typeface="Graphik Regular" panose="020B0503030202060203" charset="0"/>
              </a:rPr>
              <a:t> SDMR aplicable at </a:t>
            </a:r>
            <a:r>
              <a:rPr lang="es-ES" sz="1200" b="1" kern="1200" dirty="0" err="1">
                <a:solidFill>
                  <a:schemeClr val="accent6"/>
                </a:solidFill>
                <a:latin typeface="Graphik Regular" panose="020B0503030202060203" charset="0"/>
              </a:rPr>
              <a:t>the</a:t>
            </a:r>
            <a:r>
              <a:rPr lang="es-ES" sz="1200" b="1" kern="1200" dirty="0">
                <a:solidFill>
                  <a:schemeClr val="accent6"/>
                </a:solidFill>
                <a:latin typeface="Graphik Regular" panose="020B0503030202060203" charset="0"/>
              </a:rPr>
              <a:t> time 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EB28202B-1461-E7B9-A95C-6E74BD4920DE}"/>
              </a:ext>
            </a:extLst>
          </p:cNvPr>
          <p:cNvSpPr/>
          <p:nvPr/>
        </p:nvSpPr>
        <p:spPr>
          <a:xfrm>
            <a:off x="6786363" y="1639570"/>
            <a:ext cx="2232678" cy="159258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8" indent="-28575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8B8D8E"/>
              </a:buClr>
              <a:buSzPts val="1800"/>
              <a:buBlip>
                <a:blip r:embed="rId8"/>
              </a:buBlip>
              <a:tabLst>
                <a:tab pos="228600" algn="l"/>
              </a:tabLst>
            </a:pPr>
            <a:r>
              <a:rPr lang="es-ES" sz="1100" b="1" kern="1200" dirty="0">
                <a:solidFill>
                  <a:srgbClr val="003699"/>
                </a:solidFill>
                <a:latin typeface="Graphik Regular" panose="020B0503030202060203" charset="0"/>
              </a:rPr>
              <a:t>Last </a:t>
            </a:r>
            <a:r>
              <a:rPr lang="es-ES" sz="1100" b="1" kern="1200" dirty="0" err="1">
                <a:solidFill>
                  <a:srgbClr val="003699"/>
                </a:solidFill>
                <a:latin typeface="Graphik Regular" panose="020B0503030202060203" charset="0"/>
              </a:rPr>
              <a:t>orbit</a:t>
            </a:r>
            <a:r>
              <a:rPr lang="es-ES" sz="1100" b="1" kern="1200" dirty="0">
                <a:solidFill>
                  <a:srgbClr val="003699"/>
                </a:solidFill>
                <a:latin typeface="Graphik Regular" panose="020B0503030202060203" charset="0"/>
              </a:rPr>
              <a:t>: 350x350 km   </a:t>
            </a:r>
          </a:p>
          <a:p>
            <a:pPr marL="285750" lvl="8" indent="-28575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8B8D8E"/>
              </a:buClr>
              <a:buSzPts val="1800"/>
              <a:buBlip>
                <a:blip r:embed="rId8"/>
              </a:buBlip>
              <a:tabLst>
                <a:tab pos="228600" algn="l"/>
              </a:tabLst>
            </a:pPr>
            <a:r>
              <a:rPr lang="es-ES" sz="1100" b="1" kern="1200" dirty="0" err="1">
                <a:solidFill>
                  <a:srgbClr val="003699"/>
                </a:solidFill>
                <a:latin typeface="Graphik Regular" panose="020B0503030202060203" charset="0"/>
              </a:rPr>
              <a:t>Re-entry</a:t>
            </a:r>
            <a:r>
              <a:rPr lang="es-ES" sz="1100" b="1" kern="1200" dirty="0">
                <a:solidFill>
                  <a:srgbClr val="003699"/>
                </a:solidFill>
                <a:latin typeface="Graphik Regular" panose="020B0503030202060203" charset="0"/>
              </a:rPr>
              <a:t> time after </a:t>
            </a:r>
            <a:r>
              <a:rPr lang="es-ES" sz="1100" b="1" kern="1200" dirty="0" err="1">
                <a:solidFill>
                  <a:srgbClr val="003699"/>
                </a:solidFill>
                <a:latin typeface="Graphik Regular" panose="020B0503030202060203" charset="0"/>
              </a:rPr>
              <a:t>disposal</a:t>
            </a:r>
            <a:r>
              <a:rPr lang="es-ES" sz="1100" b="1" kern="1200" dirty="0">
                <a:solidFill>
                  <a:srgbClr val="003699"/>
                </a:solidFill>
                <a:latin typeface="Graphik Regular" panose="020B0503030202060203" charset="0"/>
              </a:rPr>
              <a:t>: 1 </a:t>
            </a:r>
            <a:r>
              <a:rPr lang="es-ES" sz="1100" b="1" kern="1200" dirty="0" err="1">
                <a:solidFill>
                  <a:srgbClr val="003699"/>
                </a:solidFill>
                <a:latin typeface="Graphik Regular" panose="020B0503030202060203" charset="0"/>
              </a:rPr>
              <a:t>year</a:t>
            </a:r>
            <a:endParaRPr lang="es-ES" sz="1100" b="1" kern="1200" dirty="0">
              <a:solidFill>
                <a:srgbClr val="003699"/>
              </a:solidFill>
              <a:latin typeface="Graphik Regular" panose="020B0503030202060203" charset="0"/>
            </a:endParaRPr>
          </a:p>
          <a:p>
            <a:pPr marL="285750" lvl="8" indent="-28575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8B8D8E"/>
              </a:buClr>
              <a:buSzPts val="1800"/>
              <a:buBlip>
                <a:blip r:embed="rId8"/>
              </a:buBlip>
              <a:tabLst>
                <a:tab pos="228600" algn="l"/>
              </a:tabLst>
            </a:pPr>
            <a:r>
              <a:rPr lang="es-ES" sz="1100" b="1" kern="1200" dirty="0" err="1">
                <a:solidFill>
                  <a:srgbClr val="003699"/>
                </a:solidFill>
                <a:latin typeface="Graphik Regular" panose="020B0503030202060203" charset="0"/>
              </a:rPr>
              <a:t>Adopted</a:t>
            </a:r>
            <a:r>
              <a:rPr lang="es-ES" sz="1100" b="1" kern="1200" dirty="0">
                <a:solidFill>
                  <a:srgbClr val="003699"/>
                </a:solidFill>
                <a:latin typeface="Graphik Regular" panose="020B0503030202060203" charset="0"/>
              </a:rPr>
              <a:t> as </a:t>
            </a:r>
            <a:r>
              <a:rPr lang="es-ES" sz="1100" b="1" kern="1200" dirty="0" err="1">
                <a:solidFill>
                  <a:srgbClr val="003699"/>
                </a:solidFill>
                <a:latin typeface="Graphik Regular" panose="020B0503030202060203" charset="0"/>
              </a:rPr>
              <a:t>baseline</a:t>
            </a:r>
            <a:r>
              <a:rPr lang="es-ES" sz="1100" b="1" kern="1200" dirty="0">
                <a:solidFill>
                  <a:srgbClr val="003699"/>
                </a:solidFill>
                <a:latin typeface="Graphik Regular" panose="020B0503030202060203" charset="0"/>
              </a:rPr>
              <a:t> in MEOR #1 (2021)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22A9D46C-3889-50C8-99CE-BF2AA6A99041}"/>
              </a:ext>
            </a:extLst>
          </p:cNvPr>
          <p:cNvSpPr txBox="1"/>
          <p:nvPr/>
        </p:nvSpPr>
        <p:spPr>
          <a:xfrm>
            <a:off x="6777471" y="3273824"/>
            <a:ext cx="22326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200" b="1" kern="1200" dirty="0" err="1">
                <a:solidFill>
                  <a:schemeClr val="accent6"/>
                </a:solidFill>
                <a:latin typeface="Graphik Regular" panose="020B0503030202060203" charset="0"/>
              </a:rPr>
              <a:t>Fully</a:t>
            </a:r>
            <a:r>
              <a:rPr lang="es-ES" sz="1200" b="1" kern="1200" dirty="0">
                <a:solidFill>
                  <a:schemeClr val="accent6"/>
                </a:solidFill>
                <a:latin typeface="Graphik Regular" panose="020B0503030202060203" charset="0"/>
              </a:rPr>
              <a:t> </a:t>
            </a:r>
            <a:r>
              <a:rPr lang="es-ES" sz="1200" b="1" kern="1200" dirty="0" err="1">
                <a:solidFill>
                  <a:schemeClr val="accent6"/>
                </a:solidFill>
                <a:latin typeface="Graphik Regular" panose="020B0503030202060203" charset="0"/>
              </a:rPr>
              <a:t>compliant</a:t>
            </a:r>
            <a:r>
              <a:rPr lang="es-ES" sz="1200" b="1" kern="1200" dirty="0">
                <a:solidFill>
                  <a:schemeClr val="accent6"/>
                </a:solidFill>
                <a:latin typeface="Graphik Regular" panose="020B0503030202060203" charset="0"/>
              </a:rPr>
              <a:t> </a:t>
            </a:r>
            <a:r>
              <a:rPr lang="es-ES" sz="1200" b="1" kern="1200" dirty="0" err="1">
                <a:solidFill>
                  <a:schemeClr val="accent6"/>
                </a:solidFill>
                <a:latin typeface="Graphik Regular" panose="020B0503030202060203" charset="0"/>
              </a:rPr>
              <a:t>with</a:t>
            </a:r>
            <a:r>
              <a:rPr lang="es-ES" sz="1200" b="1" kern="1200" dirty="0">
                <a:solidFill>
                  <a:schemeClr val="accent6"/>
                </a:solidFill>
                <a:latin typeface="Graphik Regular" panose="020B0503030202060203" charset="0"/>
              </a:rPr>
              <a:t> </a:t>
            </a:r>
            <a:r>
              <a:rPr lang="es-ES" sz="1200" b="1" kern="1200" dirty="0" err="1">
                <a:solidFill>
                  <a:schemeClr val="accent6"/>
                </a:solidFill>
                <a:latin typeface="Graphik Regular" panose="020B0503030202060203" charset="0"/>
              </a:rPr>
              <a:t>current</a:t>
            </a:r>
            <a:r>
              <a:rPr lang="es-ES" sz="1200" b="1" kern="1200" dirty="0">
                <a:solidFill>
                  <a:schemeClr val="accent6"/>
                </a:solidFill>
                <a:latin typeface="Graphik Regular" panose="020B0503030202060203" charset="0"/>
              </a:rPr>
              <a:t> SDMR </a:t>
            </a:r>
          </a:p>
          <a:p>
            <a:r>
              <a:rPr lang="es-ES" sz="1200" b="1" kern="1200" dirty="0" err="1">
                <a:solidFill>
                  <a:schemeClr val="accent6"/>
                </a:solidFill>
                <a:latin typeface="Graphik Regular" panose="020B0503030202060203" charset="0"/>
              </a:rPr>
              <a:t>Aligned</a:t>
            </a:r>
            <a:r>
              <a:rPr lang="es-ES" sz="1200" b="1" kern="1200" dirty="0">
                <a:solidFill>
                  <a:schemeClr val="accent6"/>
                </a:solidFill>
                <a:latin typeface="Graphik Regular" panose="020B0503030202060203" charset="0"/>
              </a:rPr>
              <a:t> </a:t>
            </a:r>
            <a:r>
              <a:rPr lang="es-ES" sz="1200" b="1" kern="1200" dirty="0" err="1">
                <a:solidFill>
                  <a:schemeClr val="accent6"/>
                </a:solidFill>
                <a:latin typeface="Graphik Regular" panose="020B0503030202060203" charset="0"/>
              </a:rPr>
              <a:t>with</a:t>
            </a:r>
            <a:r>
              <a:rPr lang="es-ES" sz="1200" b="1" kern="1200" dirty="0">
                <a:solidFill>
                  <a:schemeClr val="accent6"/>
                </a:solidFill>
                <a:latin typeface="Graphik Regular" panose="020B0503030202060203" charset="0"/>
              </a:rPr>
              <a:t> ZD </a:t>
            </a:r>
            <a:r>
              <a:rPr lang="es-ES" sz="1200" b="1" kern="1200" dirty="0" err="1">
                <a:solidFill>
                  <a:schemeClr val="accent6"/>
                </a:solidFill>
                <a:latin typeface="Graphik Regular" panose="020B0503030202060203" charset="0"/>
              </a:rPr>
              <a:t>ambitions</a:t>
            </a:r>
            <a:endParaRPr lang="es-ES" sz="1200" b="1" kern="1200" dirty="0">
              <a:solidFill>
                <a:schemeClr val="accent6"/>
              </a:solidFill>
              <a:latin typeface="Graphik Regular" panose="020B050303020206020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6784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163 0.04166 L -0.01163 0.04197 C -0.02118 0.04568 -0.02899 0.04876 -0.03819 0.05493 C -0.03923 0.05555 -0.03976 0.0571 -0.0408 0.05771 C -0.04236 0.05864 -0.0441 0.05864 -0.04583 0.05926 C -0.06267 0.06512 -0.05295 0.06265 -0.06493 0.06512 C -0.07135 0.07037 -0.07448 0.07253 -0.08073 0.0787 C -0.08489 0.0824 -0.08177 0.08055 -0.08576 0.08611 C -0.08732 0.08827 -0.08906 0.09012 -0.0908 0.09197 C -0.09462 0.09598 -0.09913 0.09845 -0.10243 0.1037 C -0.10469 0.1071 -0.10694 0.11049 -0.1092 0.11419 C -0.11059 0.11635 -0.1118 0.11913 -0.11337 0.1216 C -0.11441 0.12345 -0.11927 0.12993 -0.12083 0.13333 C -0.12743 0.14907 -0.11892 0.13302 -0.12656 0.1466 C -0.12726 0.14907 -0.12778 0.15154 -0.1283 0.15401 C -0.12864 0.15555 -0.12882 0.1571 -0.12917 0.15864 C -0.12951 0.16018 -0.13038 0.16142 -0.13073 0.16296 C -0.13594 0.18117 -0.12656 0.15679 -0.13837 0.18827 C -0.13923 0.19074 -0.14323 0.20123 -0.1441 0.20463 C -0.14479 0.2074 -0.14514 0.21049 -0.14583 0.21327 C -0.14705 0.21852 -0.1493 0.22284 -0.15 0.22808 C -0.15121 0.23734 -0.15035 0.2324 -0.1533 0.2429 C -0.15364 0.24568 -0.15364 0.24845 -0.15417 0.25031 C -0.15451 0.25247 -0.15538 0.25463 -0.15573 0.25648 C -0.15694 0.26111 -0.15798 0.26666 -0.1592 0.27129 L -0.16076 0.27901 C -0.16128 0.28117 -0.16198 0.28333 -0.1625 0.28611 C -0.16354 0.29197 -0.16441 0.29506 -0.16493 0.30123 C -0.16701 0.31913 -0.16476 0.30185 -0.16667 0.31605 C -0.16788 0.38333 -0.16979 0.40833 -0.16667 0.46975 C -0.16649 0.47376 -0.16232 0.48518 -0.16163 0.48734 C -0.16094 0.48981 -0.16059 0.49259 -0.15989 0.49475 C -0.15885 0.49876 -0.15746 0.50277 -0.1566 0.50679 C -0.15555 0.51142 -0.15521 0.51666 -0.15417 0.5216 C -0.15347 0.52438 -0.15243 0.52654 -0.15156 0.52901 C -0.15104 0.53086 -0.15052 0.53302 -0.15 0.53487 C -0.14757 0.55401 -0.14948 0.54197 -0.1467 0.55555 C -0.14635 0.5571 -0.14635 0.55864 -0.14583 0.56018 C -0.1434 0.56635 -0.13993 0.57407 -0.13663 0.57932 C -0.13524 0.58148 -0.13368 0.58302 -0.13246 0.58518 C -0.12257 0.60277 -0.13628 0.5821 -0.125 0.6 C -0.12101 0.60648 -0.12257 0.60277 -0.11823 0.6074 C -0.11649 0.60926 -0.11493 0.61142 -0.11337 0.61327 C -0.10069 0.62901 -0.11996 0.60524 -0.1066 0.62376 C -0.09878 0.63456 -0.10573 0.61944 -0.09496 0.63858 C -0.09253 0.6429 -0.08941 0.64876 -0.08663 0.65185 C -0.08542 0.65339 -0.08368 0.65339 -0.08246 0.65493 C -0.0809 0.65648 -0.07969 0.65895 -0.0783 0.6608 C -0.07726 0.66203 -0.07604 0.66265 -0.075 0.66389 C -0.07101 0.66759 -0.06771 0.67407 -0.06319 0.67561 C -0.04878 0.68086 -0.07101 0.67253 -0.05417 0.67993 C -0.05243 0.68086 -0.05069 0.68086 -0.04913 0.68148 C -0.04479 0.68364 -0.04097 0.68796 -0.03663 0.68889 C -0.02639 0.69135 -0.03212 0.69012 -0.0191 0.69197 L -0.01406 0.69352 C -0.01267 0.69382 -0.01128 0.69444 -0.00989 0.69475 C -0.00764 0.69537 -0.00555 0.69598 -0.0033 0.69629 C -0.00139 0.69722 0.0007 0.69845 0.00261 0.69938 C 0.00417 0.7 0.0059 0.70031 0.00764 0.70092 C 0.00868 0.70123 0.0099 0.70185 0.01094 0.70216 L 0.05018 0.70092 C 0.05174 0.70061 0.05347 0.69969 0.05504 0.69938 C 0.05781 0.69876 0.06059 0.69845 0.06337 0.69784 C 0.07083 0.69352 0.0592 0.70061 0.07014 0.69352 C 0.07396 0.69105 0.0757 0.69043 0.07934 0.68734 C 0.08212 0.68518 0.08472 0.6821 0.08768 0.67993 C 0.08906 0.67901 0.09045 0.67839 0.09184 0.67716 C 0.09531 0.67345 0.09844 0.66913 0.10174 0.66512 C 0.10261 0.66419 0.10365 0.66358 0.10434 0.66234 C 0.10521 0.6608 0.1059 0.65926 0.10677 0.65771 C 0.10868 0.65524 0.11077 0.65308 0.11268 0.65031 C 0.11389 0.64876 0.11476 0.64629 0.11597 0.64444 C 0.11702 0.6429 0.1184 0.64197 0.11927 0.64012 C 0.12136 0.63642 0.12274 0.63086 0.12431 0.62685 C 0.125 0.62469 0.12622 0.62314 0.12674 0.62068 C 0.12778 0.61697 0.1283 0.61296 0.12934 0.60895 C 0.13056 0.60401 0.13212 0.59907 0.13351 0.59413 C 0.13403 0.59228 0.13438 0.59012 0.13507 0.58827 C 0.13577 0.58672 0.13629 0.58518 0.13681 0.58364 C 0.13872 0.57932 0.14097 0.57531 0.14271 0.57037 C 0.1434 0.5679 0.1441 0.56512 0.14514 0.56296 C 0.14722 0.55864 0.15035 0.55617 0.15174 0.55123 C 0.15486 0.54074 0.15208 0.54907 0.15764 0.53642 C 0.15833 0.53487 0.15868 0.53333 0.15938 0.53179 C 0.16007 0.52993 0.16094 0.52808 0.16181 0.52592 C 0.16233 0.52314 0.16302 0.52006 0.16354 0.51697 C 0.16406 0.51327 0.16441 0.50926 0.16511 0.50524 C 0.16719 0.49382 0.16771 0.49506 0.16927 0.48456 C 0.16962 0.4821 0.16979 0.47963 0.17014 0.47716 C 0.17066 0.47407 0.17118 0.47129 0.17188 0.46821 C 0.17257 0.46419 0.17361 0.46049 0.17431 0.45648 C 0.175 0.45154 0.17518 0.44629 0.17604 0.44166 C 0.17656 0.43765 0.17778 0.43364 0.17847 0.42963 C 0.17952 0.42376 0.18108 0.41234 0.18108 0.41265 C 0.18073 0.38426 0.1809 0.35648 0.18021 0.32901 C 0.18004 0.32592 0.17899 0.32314 0.17847 0.32006 C 0.17535 0.29814 0.17726 0.30524 0.17431 0.29043 C 0.17379 0.28827 0.17344 0.28549 0.17257 0.28302 C 0.17118 0.27901 0.1691 0.27531 0.16771 0.27129 C 0.16493 0.26389 0.16302 0.25493 0.16007 0.24753 C 0.15903 0.24444 0.15781 0.24166 0.15677 0.23858 C 0.15556 0.23487 0.15469 0.23055 0.15347 0.22716 C 0.1507 0.21882 0.14844 0.21481 0.14514 0.2074 C 0.14097 0.19814 0.1441 0.20308 0.13768 0.19259 C 0.13542 0.18919 0.13299 0.18611 0.1309 0.1824 C 0.12969 0.17993 0.12899 0.17685 0.12761 0.175 C 0.12552 0.1716 0.12327 0.16882 0.12101 0.16605 C 0.11823 0.16234 0.11007 0.15216 0.10764 0.14969 C 0.10521 0.14722 0.10261 0.14475 0.10018 0.14228 C 0.09566 0.13827 0.09097 0.13487 0.08681 0.13055 C 0.08542 0.12901 0.08403 0.12716 0.08264 0.12592 C 0.07917 0.12314 0.07518 0.12191 0.0717 0.11852 C 0.06875 0.11574 0.0658 0.11234 0.06268 0.10956 C 0.06077 0.10802 0.05868 0.1071 0.05677 0.10524 C 0.05556 0.10401 0.05469 0.10185 0.05347 0.10092 C 0.05208 0.09969 0.0507 0.1 0.04931 0.09938 C 0.04462 0.09753 0.03976 0.09568 0.03507 0.09352 C 0.03368 0.09259 0.03247 0.09105 0.0309 0.09043 C 0.02899 0.0895 0.02708 0.0895 0.02518 0.08889 C 0.01945 0.08734 0.02188 0.08734 0.01927 0.08734 L 0.01754 0.08734 " pathEditMode="relative" rAng="0" ptsTypes="AAAAAAAAAAAAAAAAAAAAAAAAAAAAAAAAAAAAAAAAAAAAAAAAAAAAAAAAAAAAAAAAAAAAAAAAAAAAAAAAAAAAAAAAAAAAAAAAAAAAAAAAAAAAAAAAAAAAAAAAA">
                                      <p:cBhvr>
                                        <p:cTn id="14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88" y="330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97 0.08919 L 0.01597 0.0895 C -0.01215 0.09568 0.01927 0.08858 -0.03003 0.09629 C -0.0342 0.09722 -0.04097 0.10216 -0.0441 0.1037 C -0.04792 0.10586 -0.05191 0.10771 -0.05573 0.10987 C -0.06007 0.11481 -0.07083 0.12685 -0.07326 0.13333 C -0.07639 0.14166 -0.07743 0.14537 -0.0816 0.15277 C -0.08229 0.15401 -0.08333 0.15463 -0.0842 0.15555 C -0.0875 0.16759 -0.08351 0.15586 -0.08993 0.16605 C -0.09097 0.16759 -0.09132 0.17037 -0.09253 0.17191 C -0.09444 0.175 -0.09705 0.17654 -0.09913 0.17932 C -0.10816 0.19105 -0.10399 0.1895 -0.11406 0.2074 C -0.11736 0.21327 -0.12135 0.21975 -0.12326 0.22685 C -0.12465 0.23179 -0.12656 0.23642 -0.12743 0.24166 C -0.12795 0.24444 -0.12864 0.24753 -0.12917 0.25061 C -0.12969 0.25401 -0.13003 0.2574 -0.13073 0.2608 C -0.13125 0.26265 -0.13194 0.26358 -0.13246 0.26543 C -0.13316 0.2679 -0.13368 0.27037 -0.1342 0.27314 C -0.13437 0.27407 -0.13455 0.27561 -0.13489 0.27716 C -0.13628 0.2821 -0.13819 0.28672 -0.13906 0.29197 C -0.14028 0.29814 -0.13941 0.29506 -0.14167 0.30123 C -0.14219 0.30524 -0.14271 0.31018 -0.14323 0.31419 C -0.14357 0.31574 -0.14392 0.31728 -0.1441 0.31882 C -0.14444 0.32068 -0.14462 0.32253 -0.14496 0.32469 C -0.14531 0.33055 -0.14548 0.33642 -0.14583 0.34228 C -0.14601 0.34537 -0.14653 0.34814 -0.1467 0.35123 C -0.14705 0.35771 -0.14722 0.3645 -0.14739 0.37068 C -0.14687 0.38333 -0.14653 0.39629 -0.14583 0.40895 C -0.14566 0.41049 -0.14514 0.41203 -0.14496 0.41358 C -0.14427 0.4216 -0.14427 0.42932 -0.14323 0.43734 C -0.14305 0.4395 -0.14305 0.44259 -0.14253 0.44475 C -0.14167 0.44876 -0.13906 0.45648 -0.13906 0.45679 C -0.13889 0.45895 -0.13854 0.46142 -0.13837 0.46389 C -0.13785 0.4679 -0.13767 0.47561 -0.13663 0.48024 C -0.13542 0.48611 -0.13455 0.49259 -0.13246 0.49784 C -0.13194 0.49938 -0.13125 0.50061 -0.13073 0.50247 C -0.13021 0.50463 -0.12986 0.5074 -0.12917 0.50987 C -0.12812 0.51296 -0.12691 0.51543 -0.12587 0.51852 C -0.125 0.52098 -0.1243 0.52376 -0.12326 0.52592 C -0.12257 0.52777 -0.12153 0.5287 -0.12083 0.53055 C -0.11649 0.54135 -0.12257 0.53179 -0.1158 0.54074 C -0.10972 0.55895 -0.11667 0.54105 -0.11076 0.55123 C -0.11007 0.55247 -0.10989 0.55432 -0.1092 0.55555 C -0.10851 0.55679 -0.10746 0.5574 -0.1066 0.55864 C -0.10573 0.55987 -0.10503 0.56172 -0.10417 0.56296 C -0.10017 0.56913 -0.10173 0.56574 -0.09826 0.57037 C -0.08194 0.59228 -0.09739 0.57284 -0.08663 0.58518 C -0.08594 0.58611 -0.07847 0.59568 -0.07587 0.59722 C -0.07413 0.59814 -0.07239 0.59814 -0.07083 0.59876 C -0.06944 0.6 -0.06805 0.60185 -0.06667 0.60308 C -0.06562 0.60401 -0.06441 0.60401 -0.06337 0.60463 C -0.0618 0.60524 -0.06042 0.60648 -0.0592 0.6074 C -0.05798 0.60833 -0.05694 0.60926 -0.05573 0.61049 C -0.05226 0.61389 -0.05417 0.61327 -0.05 0.61635 C -0.04826 0.61759 -0.04653 0.61821 -0.04496 0.61944 C -0.0441 0.62006 -0.0434 0.6216 -0.04253 0.62222 C -0.0401 0.62376 -0.03732 0.62407 -0.03489 0.62531 C -0.03298 0.62654 -0.03107 0.62839 -0.02917 0.62963 C -0.02413 0.63302 -0.0243 0.63271 -0.0191 0.63426 C -0.01753 0.6358 -0.0158 0.63734 -0.01406 0.63858 C -0.01337 0.63919 -0.0125 0.6395 -0.01163 0.64012 C -0.00972 0.64105 -0.00781 0.64228 -0.00573 0.64321 C -0.00364 0.64413 -0.00139 0.64506 0.00087 0.64598 C 0.00191 0.6466 0.00313 0.64722 0.00417 0.64753 C 0.01511 0.64938 0.00972 0.64845 0.02014 0.65061 C 0.02587 0.65 0.03177 0.65031 0.0375 0.64907 C 0.03958 0.64845 0.04132 0.64568 0.0434 0.64444 C 0.04445 0.64382 0.04566 0.64352 0.0467 0.64321 C 0.04757 0.64197 0.04827 0.64074 0.04931 0.64012 C 0.05382 0.63611 0.05538 0.63672 0.06094 0.63426 C 0.06181 0.63364 0.0625 0.63302 0.06337 0.63271 C 0.06476 0.6321 0.06615 0.63179 0.06754 0.63117 C 0.06945 0.6287 0.07136 0.62592 0.07344 0.62376 C 0.08403 0.61296 0.07518 0.62438 0.08264 0.61635 C 0.08438 0.6145 0.08594 0.61234 0.0875 0.61049 C 0.08872 0.60926 0.08976 0.60864 0.09097 0.6074 C 0.09184 0.60648 0.09254 0.60555 0.0934 0.60463 C 0.09792 0.6 0.0967 0.60277 0.10174 0.59568 C 0.10295 0.59382 0.10399 0.59166 0.10504 0.58981 C 0.10799 0.58487 0.11181 0.58055 0.11424 0.575 C 0.11493 0.57314 0.11528 0.57068 0.11597 0.56913 C 0.11684 0.56635 0.11823 0.56419 0.11927 0.56172 C 0.12153 0.55524 0.12465 0.54938 0.12587 0.54228 C 0.12674 0.53827 0.12813 0.53024 0.12917 0.52592 C 0.12969 0.52438 0.13038 0.52314 0.1309 0.5216 C 0.13177 0.51882 0.13264 0.51574 0.13333 0.51265 C 0.13403 0.51018 0.13455 0.50771 0.13507 0.50524 C 0.13837 0.49259 0.13698 0.5 0.14011 0.48611 C 0.1408 0.48302 0.14115 0.47993 0.14167 0.47716 C 0.14653 0.45648 0.14271 0.47623 0.14514 0.46389 C 0.14531 0.45987 0.14531 0.45586 0.14583 0.45185 C 0.14653 0.44784 0.14757 0.44413 0.14844 0.44012 C 0.14879 0.43858 0.14913 0.43734 0.14931 0.4358 C 0.14983 0.4321 0.15295 0.4037 0.15347 0.39753 L 0.15434 0.38703 C 0.15399 0.38117 0.15313 0.3574 0.15261 0.34969 C 0.15243 0.34784 0.15191 0.34598 0.15174 0.34382 C 0.15139 0.34012 0.15122 0.3358 0.15087 0.3321 C 0.14722 0.29259 0.1507 0.32932 0.14844 0.31265 C 0.14809 0.31018 0.14809 0.30771 0.14757 0.30524 C 0.14705 0.30308 0.14583 0.30154 0.14514 0.29969 C 0.14167 0.28981 0.14115 0.28487 0.13681 0.27561 C 0.13542 0.27314 0.13386 0.27006 0.13264 0.26666 C 0.13108 0.26296 0.13004 0.25895 0.12847 0.25493 C 0.12778 0.2537 0.12656 0.25216 0.12587 0.25061 C 0.12292 0.24321 0.12118 0.23456 0.11754 0.22839 C 0.11667 0.22685 0.1158 0.22561 0.11511 0.22376 C 0.10781 0.20555 0.11667 0.21913 0.10347 0.19568 C 0.10261 0.19413 0.10191 0.19228 0.10087 0.19135 C 0.0967 0.18672 0.08229 0.17561 0.07917 0.17345 C 0.07708 0.17191 0.07465 0.17068 0.07257 0.16913 C 0.06285 0.16111 0.07344 0.1679 0.06511 0.16172 C 0.06285 0.15987 0.06059 0.15864 0.05833 0.1571 C 0.0559 0.15555 0.0533 0.15463 0.05087 0.15277 C 0.04861 0.15092 0.04653 0.14876 0.04427 0.14691 C 0.03698 0.14074 0.04011 0.14382 0.03333 0.1395 C 0.02066 0.13117 0.03889 0.14197 0.02431 0.13333 C 0.01528 0.13518 0.01719 0.13055 0.01511 0.13796 " pathEditMode="relative" rAng="0" ptsTypes="AAAAAAAAAAAAAAAAAAAAAAAAAAAAAAAAAAAAAAAAAAAAAAAAAAAAAAAAAAAAAAAAAAAAAAAAAAAAAAAAAAAAAAAAAAAAAAAAAAAAAAAAAAAAAAAAAAAAAA">
                                      <p:cBhvr>
                                        <p:cTn id="1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" y="280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9" grpId="0" animBg="1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0638CE-BEDB-FBC7-635F-AB93974325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DF719E5F-F315-B62C-2ED9-1A5E221946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404" y="101600"/>
            <a:ext cx="8189595" cy="993775"/>
          </a:xfrm>
        </p:spPr>
        <p:txBody>
          <a:bodyPr/>
          <a:lstStyle/>
          <a:p>
            <a:r>
              <a:rPr lang="es-ES" dirty="0" err="1"/>
              <a:t>Controlled</a:t>
            </a:r>
            <a:r>
              <a:rPr lang="es-ES" dirty="0"/>
              <a:t> </a:t>
            </a:r>
            <a:r>
              <a:rPr lang="es-ES" dirty="0" err="1"/>
              <a:t>Re-entry</a:t>
            </a:r>
            <a:r>
              <a:rPr lang="es-ES" dirty="0"/>
              <a:t> </a:t>
            </a:r>
            <a:r>
              <a:rPr lang="es-ES" dirty="0" err="1"/>
              <a:t>Proposal</a:t>
            </a:r>
            <a:endParaRPr lang="es-ES" dirty="0"/>
          </a:p>
        </p:txBody>
      </p:sp>
      <p:pic>
        <p:nvPicPr>
          <p:cNvPr id="6" name="Picture 2" descr="ESA - Cheops logo">
            <a:extLst>
              <a:ext uri="{FF2B5EF4-FFF2-40B4-BE49-F238E27FC236}">
                <a16:creationId xmlns:a16="http://schemas.microsoft.com/office/drawing/2014/main" id="{AEFE16BE-A7CC-29E4-52D2-76FDC1261A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138" y="4608161"/>
            <a:ext cx="736862" cy="536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BB894194-8765-11CB-BE11-231F58DD530A}"/>
              </a:ext>
            </a:extLst>
          </p:cNvPr>
          <p:cNvSpPr txBox="1"/>
          <p:nvPr/>
        </p:nvSpPr>
        <p:spPr>
          <a:xfrm>
            <a:off x="1004343" y="1007467"/>
            <a:ext cx="813965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200" b="1" kern="1200" dirty="0">
                <a:solidFill>
                  <a:srgbClr val="003699"/>
                </a:solidFill>
                <a:highlight>
                  <a:srgbClr val="FFFF00"/>
                </a:highlight>
                <a:latin typeface="Graphik Extralight" panose="020B0303030202060203" pitchFamily="34" charset="0"/>
                <a:ea typeface="+mn-ea"/>
                <a:cs typeface="+mn-cs"/>
              </a:rPr>
              <a:t> </a:t>
            </a:r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D035C5C2-1708-E241-B1C6-C70B5329A883}"/>
              </a:ext>
            </a:extLst>
          </p:cNvPr>
          <p:cNvGrpSpPr/>
          <p:nvPr/>
        </p:nvGrpSpPr>
        <p:grpSpPr>
          <a:xfrm>
            <a:off x="1711323" y="2287791"/>
            <a:ext cx="4674963" cy="2658456"/>
            <a:chOff x="2475915" y="2569369"/>
            <a:chExt cx="4113244" cy="2438865"/>
          </a:xfrm>
        </p:grpSpPr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11D3C08A-9809-2266-2711-1165407CA2A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t="1784" r="33708" b="1339"/>
            <a:stretch>
              <a:fillRect/>
            </a:stretch>
          </p:blipFill>
          <p:spPr>
            <a:xfrm>
              <a:off x="2475915" y="2571749"/>
              <a:ext cx="2500898" cy="2436485"/>
            </a:xfrm>
            <a:prstGeom prst="rect">
              <a:avLst/>
            </a:prstGeom>
          </p:spPr>
        </p:pic>
        <p:pic>
          <p:nvPicPr>
            <p:cNvPr id="22" name="Imagen 21">
              <a:extLst>
                <a:ext uri="{FF2B5EF4-FFF2-40B4-BE49-F238E27FC236}">
                  <a16:creationId xmlns:a16="http://schemas.microsoft.com/office/drawing/2014/main" id="{493D78A5-4959-E55D-CC6C-F6EDC926144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976813" y="2569369"/>
              <a:ext cx="1612346" cy="2438865"/>
            </a:xfrm>
            <a:prstGeom prst="rect">
              <a:avLst/>
            </a:prstGeom>
          </p:spPr>
        </p:pic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BCC86E40-6131-2771-2BB9-9E270AD33590}"/>
              </a:ext>
            </a:extLst>
          </p:cNvPr>
          <p:cNvSpPr txBox="1"/>
          <p:nvPr/>
        </p:nvSpPr>
        <p:spPr>
          <a:xfrm>
            <a:off x="1093084" y="1362116"/>
            <a:ext cx="7609341" cy="8040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8" indent="-28575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8B8D8E"/>
              </a:buClr>
              <a:buSzPts val="1800"/>
              <a:buBlip>
                <a:blip r:embed="rId6"/>
              </a:buBlip>
              <a:tabLst>
                <a:tab pos="228600" algn="l"/>
              </a:tabLst>
            </a:pPr>
            <a:r>
              <a:rPr lang="en-US" sz="1600" b="1" kern="1200" dirty="0">
                <a:solidFill>
                  <a:srgbClr val="003699"/>
                </a:solidFill>
                <a:latin typeface="Graphik Regular" panose="020B0503030202060203" charset="0"/>
              </a:rPr>
              <a:t>INTA/Airbus </a:t>
            </a:r>
            <a:r>
              <a:rPr lang="en-US" sz="1600" kern="1200" dirty="0">
                <a:solidFill>
                  <a:srgbClr val="003699"/>
                </a:solidFill>
                <a:latin typeface="Graphik Regular" panose="020B0503030202060203" charset="0"/>
              </a:rPr>
              <a:t>proposed</a:t>
            </a:r>
            <a:r>
              <a:rPr lang="en-US" sz="1600" b="1" kern="1200" dirty="0">
                <a:solidFill>
                  <a:srgbClr val="003699"/>
                </a:solidFill>
                <a:latin typeface="Graphik Regular" panose="020B0503030202060203" charset="0"/>
              </a:rPr>
              <a:t> </a:t>
            </a:r>
            <a:r>
              <a:rPr lang="en-US" sz="1600" kern="1200" dirty="0">
                <a:solidFill>
                  <a:srgbClr val="003699"/>
                </a:solidFill>
                <a:latin typeface="Graphik Regular" panose="020B0503030202060203" charset="0"/>
              </a:rPr>
              <a:t>a</a:t>
            </a:r>
            <a:r>
              <a:rPr lang="en-US" sz="1600" b="1" kern="1200" dirty="0">
                <a:solidFill>
                  <a:srgbClr val="003699"/>
                </a:solidFill>
                <a:latin typeface="Graphik Regular" panose="020B0503030202060203" charset="0"/>
              </a:rPr>
              <a:t> controlled re-entry strategy</a:t>
            </a:r>
            <a:endParaRPr lang="en-US" sz="1600" b="1" kern="1200" dirty="0">
              <a:solidFill>
                <a:srgbClr val="003699"/>
              </a:solidFill>
              <a:latin typeface="Graphik Regular" panose="020B0503030202060203" charset="0"/>
              <a:ea typeface="+mn-ea"/>
              <a:cs typeface="+mn-cs"/>
            </a:endParaRPr>
          </a:p>
          <a:p>
            <a:pPr marL="285750" lvl="8" indent="-28575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8B8D8E"/>
              </a:buClr>
              <a:buSzPts val="1800"/>
              <a:buBlip>
                <a:blip r:embed="rId6"/>
              </a:buBlip>
              <a:tabLst>
                <a:tab pos="228600" algn="l"/>
              </a:tabLst>
            </a:pPr>
            <a:r>
              <a:rPr lang="en-US" sz="1600" b="1" kern="1200" dirty="0">
                <a:solidFill>
                  <a:srgbClr val="003699"/>
                </a:solidFill>
                <a:latin typeface="Graphik Regular" panose="020B0503030202060203" charset="0"/>
                <a:ea typeface="+mn-ea"/>
                <a:cs typeface="+mn-cs"/>
              </a:rPr>
              <a:t>ESA</a:t>
            </a:r>
            <a:r>
              <a:rPr lang="en-US" sz="1600" kern="1200" dirty="0">
                <a:solidFill>
                  <a:srgbClr val="003699"/>
                </a:solidFill>
                <a:latin typeface="Graphik Regular" panose="020B0503030202060203" charset="0"/>
                <a:ea typeface="+mn-ea"/>
                <a:cs typeface="+mn-cs"/>
              </a:rPr>
              <a:t> authorized a feasibility study to asses an </a:t>
            </a:r>
            <a:r>
              <a:rPr lang="en-US" sz="1600" b="1" kern="1200" dirty="0">
                <a:solidFill>
                  <a:srgbClr val="003699"/>
                </a:solidFill>
                <a:latin typeface="Graphik Regular" panose="020B0503030202060203" charset="0"/>
                <a:ea typeface="+mn-ea"/>
                <a:cs typeface="+mn-cs"/>
              </a:rPr>
              <a:t>updated disposal strategy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3A5E84A-3353-4C08-F2ED-1ACA878E42E8}"/>
              </a:ext>
            </a:extLst>
          </p:cNvPr>
          <p:cNvSpPr txBox="1"/>
          <p:nvPr/>
        </p:nvSpPr>
        <p:spPr>
          <a:xfrm>
            <a:off x="1093084" y="948939"/>
            <a:ext cx="7759043" cy="3546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8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8B8D8E"/>
              </a:buClr>
              <a:buSzPts val="1800"/>
              <a:tabLst>
                <a:tab pos="228600" algn="l"/>
              </a:tabLst>
            </a:pPr>
            <a:r>
              <a:rPr lang="en-US" sz="1600" kern="1200" dirty="0">
                <a:solidFill>
                  <a:srgbClr val="003699"/>
                </a:solidFill>
                <a:latin typeface="Graphik Regular" panose="020B0503030202060203" charset="0"/>
                <a:ea typeface="+mn-ea"/>
                <a:cs typeface="+mn-cs"/>
              </a:rPr>
              <a:t>As ZD expectations evolved, an opportunity for improvement was identified:</a:t>
            </a:r>
          </a:p>
        </p:txBody>
      </p:sp>
      <p:sp>
        <p:nvSpPr>
          <p:cNvPr id="5" name="Rectángulo: una sola esquina cortada 4">
            <a:extLst>
              <a:ext uri="{FF2B5EF4-FFF2-40B4-BE49-F238E27FC236}">
                <a16:creationId xmlns:a16="http://schemas.microsoft.com/office/drawing/2014/main" id="{0843C441-EBA3-8433-F237-6DE41A831FBB}"/>
              </a:ext>
            </a:extLst>
          </p:cNvPr>
          <p:cNvSpPr/>
          <p:nvPr/>
        </p:nvSpPr>
        <p:spPr>
          <a:xfrm>
            <a:off x="6768320" y="2612630"/>
            <a:ext cx="2007249" cy="549669"/>
          </a:xfrm>
          <a:prstGeom prst="snip1Rect">
            <a:avLst/>
          </a:prstGeom>
          <a:solidFill>
            <a:schemeClr val="accent1">
              <a:lumMod val="60000"/>
              <a:lumOff val="40000"/>
            </a:schemeClr>
          </a:solidFill>
          <a:ln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b="1" kern="1200" dirty="0" err="1">
                <a:solidFill>
                  <a:srgbClr val="003699"/>
                </a:solidFill>
                <a:latin typeface="Graphik Regular" panose="020B0503030202060203" charset="0"/>
              </a:rPr>
              <a:t>Proposed</a:t>
            </a:r>
            <a:r>
              <a:rPr lang="es-ES" b="1" kern="1200" dirty="0">
                <a:solidFill>
                  <a:srgbClr val="003699"/>
                </a:solidFill>
                <a:latin typeface="Graphik Regular" panose="020B0503030202060203" charset="0"/>
              </a:rPr>
              <a:t> </a:t>
            </a:r>
            <a:r>
              <a:rPr lang="es-ES" b="1" kern="1200" dirty="0" err="1">
                <a:solidFill>
                  <a:srgbClr val="003699"/>
                </a:solidFill>
                <a:latin typeface="Graphik Regular" panose="020B0503030202060203" charset="0"/>
              </a:rPr>
              <a:t>strategy</a:t>
            </a:r>
            <a:r>
              <a:rPr lang="es-ES" b="1" kern="1200" dirty="0">
                <a:solidFill>
                  <a:srgbClr val="003699"/>
                </a:solidFill>
                <a:latin typeface="Graphik Regular" panose="020B0503030202060203" charset="0"/>
              </a:rPr>
              <a:t> in MEOR #2 (2025):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E678ECFB-84A0-55DD-7C0A-548DDF72F330}"/>
              </a:ext>
            </a:extLst>
          </p:cNvPr>
          <p:cNvSpPr/>
          <p:nvPr/>
        </p:nvSpPr>
        <p:spPr>
          <a:xfrm>
            <a:off x="6768320" y="3220734"/>
            <a:ext cx="2007249" cy="91529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8" indent="-28575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8B8D8E"/>
              </a:buClr>
              <a:buSzPts val="1800"/>
              <a:buBlip>
                <a:blip r:embed="rId6"/>
              </a:buBlip>
              <a:tabLst>
                <a:tab pos="228600" algn="l"/>
              </a:tabLst>
            </a:pPr>
            <a:r>
              <a:rPr lang="es-ES" sz="1100" b="1" kern="1200" dirty="0" err="1">
                <a:solidFill>
                  <a:srgbClr val="003699"/>
                </a:solidFill>
                <a:latin typeface="Graphik Regular" panose="020B0503030202060203" charset="0"/>
              </a:rPr>
              <a:t>Controlled</a:t>
            </a:r>
            <a:r>
              <a:rPr lang="es-ES" sz="1100" b="1" kern="1200" dirty="0">
                <a:solidFill>
                  <a:srgbClr val="003699"/>
                </a:solidFill>
                <a:latin typeface="Graphik Regular" panose="020B0503030202060203" charset="0"/>
              </a:rPr>
              <a:t> </a:t>
            </a:r>
            <a:r>
              <a:rPr lang="es-ES" sz="1100" b="1" kern="1200" dirty="0" err="1">
                <a:solidFill>
                  <a:srgbClr val="003699"/>
                </a:solidFill>
                <a:latin typeface="Graphik Regular" panose="020B0503030202060203" charset="0"/>
              </a:rPr>
              <a:t>strategy</a:t>
            </a:r>
            <a:endParaRPr lang="es-ES" sz="1100" b="1" kern="1200" dirty="0">
              <a:solidFill>
                <a:srgbClr val="003699"/>
              </a:solidFill>
              <a:latin typeface="Graphik Regular" panose="020B0503030202060203" charset="0"/>
            </a:endParaRPr>
          </a:p>
          <a:p>
            <a:pPr marL="285750" lvl="8" indent="-28575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8B8D8E"/>
              </a:buClr>
              <a:buSzPts val="1800"/>
              <a:buBlip>
                <a:blip r:embed="rId6"/>
              </a:buBlip>
              <a:tabLst>
                <a:tab pos="228600" algn="l"/>
              </a:tabLst>
            </a:pPr>
            <a:r>
              <a:rPr lang="es-ES" sz="1100" b="1" kern="1200" dirty="0" err="1">
                <a:solidFill>
                  <a:srgbClr val="003699"/>
                </a:solidFill>
                <a:latin typeface="Graphik Regular" panose="020B0503030202060203" charset="0"/>
              </a:rPr>
              <a:t>Re-entry</a:t>
            </a:r>
            <a:r>
              <a:rPr lang="es-ES" sz="1100" b="1" kern="1200" dirty="0">
                <a:solidFill>
                  <a:srgbClr val="003699"/>
                </a:solidFill>
                <a:latin typeface="Graphik Regular" panose="020B0503030202060203" charset="0"/>
              </a:rPr>
              <a:t> time after </a:t>
            </a:r>
            <a:r>
              <a:rPr lang="es-ES" sz="1100" b="1" kern="1200" dirty="0" err="1">
                <a:solidFill>
                  <a:srgbClr val="003699"/>
                </a:solidFill>
                <a:latin typeface="Graphik Regular" panose="020B0503030202060203" charset="0"/>
              </a:rPr>
              <a:t>disposal</a:t>
            </a:r>
            <a:r>
              <a:rPr lang="es-ES" sz="1100" b="1" kern="1200" dirty="0">
                <a:solidFill>
                  <a:srgbClr val="003699"/>
                </a:solidFill>
                <a:latin typeface="Graphik Regular" panose="020B0503030202060203" charset="0"/>
              </a:rPr>
              <a:t>: 0</a:t>
            </a:r>
          </a:p>
        </p:txBody>
      </p:sp>
    </p:spTree>
    <p:extLst>
      <p:ext uri="{BB962C8B-B14F-4D97-AF65-F5344CB8AC3E}">
        <p14:creationId xmlns:p14="http://schemas.microsoft.com/office/powerpoint/2010/main" val="355718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451F03-D455-48A4-9B5B-E1A102BE70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3">
            <a:extLst>
              <a:ext uri="{FF2B5EF4-FFF2-40B4-BE49-F238E27FC236}">
                <a16:creationId xmlns:a16="http://schemas.microsoft.com/office/drawing/2014/main" id="{63415598-3B29-D3DA-2408-199A72C7D3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404" y="101600"/>
            <a:ext cx="8189595" cy="993775"/>
          </a:xfrm>
        </p:spPr>
        <p:txBody>
          <a:bodyPr/>
          <a:lstStyle/>
          <a:p>
            <a:r>
              <a:rPr lang="es-ES" dirty="0" err="1"/>
              <a:t>Feasibility</a:t>
            </a:r>
            <a:r>
              <a:rPr lang="es-ES" dirty="0"/>
              <a:t> </a:t>
            </a:r>
            <a:r>
              <a:rPr lang="es-ES" dirty="0" err="1"/>
              <a:t>Assessment</a:t>
            </a:r>
            <a:endParaRPr lang="es-ES" dirty="0"/>
          </a:p>
        </p:txBody>
      </p:sp>
      <p:grpSp>
        <p:nvGrpSpPr>
          <p:cNvPr id="54" name="Grupo 53">
            <a:extLst>
              <a:ext uri="{FF2B5EF4-FFF2-40B4-BE49-F238E27FC236}">
                <a16:creationId xmlns:a16="http://schemas.microsoft.com/office/drawing/2014/main" id="{BAE9D5C9-13C9-2D44-EC5F-A71E13BE1825}"/>
              </a:ext>
            </a:extLst>
          </p:cNvPr>
          <p:cNvGrpSpPr/>
          <p:nvPr/>
        </p:nvGrpSpPr>
        <p:grpSpPr>
          <a:xfrm>
            <a:off x="3994784" y="2049780"/>
            <a:ext cx="1956435" cy="2232660"/>
            <a:chOff x="3686175" y="1615440"/>
            <a:chExt cx="1956435" cy="2232660"/>
          </a:xfrm>
        </p:grpSpPr>
        <p:sp>
          <p:nvSpPr>
            <p:cNvPr id="43" name="Rectángulo 42">
              <a:extLst>
                <a:ext uri="{FF2B5EF4-FFF2-40B4-BE49-F238E27FC236}">
                  <a16:creationId xmlns:a16="http://schemas.microsoft.com/office/drawing/2014/main" id="{2D0022D0-A4B3-DC39-8AEF-AFA45E8421A3}"/>
                </a:ext>
              </a:extLst>
            </p:cNvPr>
            <p:cNvSpPr/>
            <p:nvPr/>
          </p:nvSpPr>
          <p:spPr>
            <a:xfrm>
              <a:off x="3686175" y="1615440"/>
              <a:ext cx="1956435" cy="223266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5" name="Rectángulo: una sola esquina cortada 44">
              <a:extLst>
                <a:ext uri="{FF2B5EF4-FFF2-40B4-BE49-F238E27FC236}">
                  <a16:creationId xmlns:a16="http://schemas.microsoft.com/office/drawing/2014/main" id="{BA929360-A005-AFDE-1E12-867E04EB7AD7}"/>
                </a:ext>
              </a:extLst>
            </p:cNvPr>
            <p:cNvSpPr/>
            <p:nvPr/>
          </p:nvSpPr>
          <p:spPr>
            <a:xfrm>
              <a:off x="3747134" y="1722120"/>
              <a:ext cx="1834515" cy="834390"/>
            </a:xfrm>
            <a:prstGeom prst="snip1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1600" b="1" dirty="0">
                  <a:solidFill>
                    <a:srgbClr val="003699"/>
                  </a:solidFill>
                  <a:latin typeface="Graphik Regular" panose="020B0503030202060203" charset="0"/>
                </a:rPr>
                <a:t>FEASIBILITY ANALYSIS</a:t>
              </a:r>
            </a:p>
          </p:txBody>
        </p:sp>
        <p:sp>
          <p:nvSpPr>
            <p:cNvPr id="47" name="Rectángulo 46">
              <a:extLst>
                <a:ext uri="{FF2B5EF4-FFF2-40B4-BE49-F238E27FC236}">
                  <a16:creationId xmlns:a16="http://schemas.microsoft.com/office/drawing/2014/main" id="{9AFAD773-EC6F-E2EC-B952-1EA4653FE309}"/>
                </a:ext>
              </a:extLst>
            </p:cNvPr>
            <p:cNvSpPr/>
            <p:nvPr/>
          </p:nvSpPr>
          <p:spPr>
            <a:xfrm>
              <a:off x="3747135" y="2556510"/>
              <a:ext cx="1834514" cy="12039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004A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lvl="8" indent="-285750">
                <a:spcBef>
                  <a:spcPts val="600"/>
                </a:spcBef>
                <a:spcAft>
                  <a:spcPts val="600"/>
                </a:spcAft>
                <a:buClr>
                  <a:srgbClr val="8B8D8E"/>
                </a:buClr>
                <a:buSzPts val="1800"/>
                <a:buFont typeface="Arial" panose="020B0604020202020204" pitchFamily="34" charset="0"/>
                <a:buChar char="•"/>
                <a:tabLst>
                  <a:tab pos="228600" algn="l"/>
                </a:tabLst>
              </a:pPr>
              <a:r>
                <a:rPr lang="en-US" sz="1100" b="1" kern="1200" dirty="0">
                  <a:solidFill>
                    <a:srgbClr val="003699"/>
                  </a:solidFill>
                  <a:latin typeface="Graphik Regular" panose="020B0503030202060203" charset="0"/>
                </a:rPr>
                <a:t>Flight dynamics and re-entry analysis</a:t>
              </a:r>
            </a:p>
            <a:p>
              <a:pPr marL="285750" lvl="8" indent="-285750">
                <a:spcBef>
                  <a:spcPts val="600"/>
                </a:spcBef>
                <a:spcAft>
                  <a:spcPts val="600"/>
                </a:spcAft>
                <a:buClr>
                  <a:srgbClr val="8B8D8E"/>
                </a:buClr>
                <a:buSzPts val="1800"/>
                <a:buFont typeface="Arial" panose="020B0604020202020204" pitchFamily="34" charset="0"/>
                <a:buChar char="•"/>
                <a:tabLst>
                  <a:tab pos="228600" algn="l"/>
                </a:tabLst>
              </a:pPr>
              <a:r>
                <a:rPr lang="en-US" sz="1100" b="1" kern="1200" dirty="0">
                  <a:solidFill>
                    <a:srgbClr val="003699"/>
                  </a:solidFill>
                  <a:latin typeface="Graphik Regular" panose="020B0503030202060203" charset="0"/>
                </a:rPr>
                <a:t>Platform resources availability and constraints</a:t>
              </a:r>
              <a:endParaRPr lang="es-ES" sz="1100" b="1" dirty="0"/>
            </a:p>
          </p:txBody>
        </p:sp>
      </p:grpSp>
      <p:grpSp>
        <p:nvGrpSpPr>
          <p:cNvPr id="55" name="Grupo 54">
            <a:extLst>
              <a:ext uri="{FF2B5EF4-FFF2-40B4-BE49-F238E27FC236}">
                <a16:creationId xmlns:a16="http://schemas.microsoft.com/office/drawing/2014/main" id="{A125A454-622E-F912-8BF3-E6E55C567D83}"/>
              </a:ext>
            </a:extLst>
          </p:cNvPr>
          <p:cNvGrpSpPr/>
          <p:nvPr/>
        </p:nvGrpSpPr>
        <p:grpSpPr>
          <a:xfrm>
            <a:off x="1301115" y="2049780"/>
            <a:ext cx="1956435" cy="2232660"/>
            <a:chOff x="3686175" y="1615440"/>
            <a:chExt cx="1956435" cy="2232660"/>
          </a:xfrm>
        </p:grpSpPr>
        <p:sp>
          <p:nvSpPr>
            <p:cNvPr id="56" name="Rectángulo 55">
              <a:extLst>
                <a:ext uri="{FF2B5EF4-FFF2-40B4-BE49-F238E27FC236}">
                  <a16:creationId xmlns:a16="http://schemas.microsoft.com/office/drawing/2014/main" id="{8BF88DEF-4D97-0E3E-7D94-85E6F3433806}"/>
                </a:ext>
              </a:extLst>
            </p:cNvPr>
            <p:cNvSpPr/>
            <p:nvPr/>
          </p:nvSpPr>
          <p:spPr>
            <a:xfrm>
              <a:off x="3686175" y="1615440"/>
              <a:ext cx="1956435" cy="223266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rgbClr val="0036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7" name="Rectángulo: una sola esquina cortada 56">
              <a:extLst>
                <a:ext uri="{FF2B5EF4-FFF2-40B4-BE49-F238E27FC236}">
                  <a16:creationId xmlns:a16="http://schemas.microsoft.com/office/drawing/2014/main" id="{962BE3C3-F09C-1FDA-9879-55EF5FFED4B9}"/>
                </a:ext>
              </a:extLst>
            </p:cNvPr>
            <p:cNvSpPr/>
            <p:nvPr/>
          </p:nvSpPr>
          <p:spPr>
            <a:xfrm>
              <a:off x="3747134" y="1722120"/>
              <a:ext cx="1834515" cy="834390"/>
            </a:xfrm>
            <a:prstGeom prst="snip1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1600" b="1" dirty="0">
                  <a:solidFill>
                    <a:srgbClr val="003699"/>
                  </a:solidFill>
                  <a:latin typeface="Graphik Regular" panose="020B0503030202060203" charset="0"/>
                </a:rPr>
                <a:t>STRATEGY DEFINITION</a:t>
              </a:r>
            </a:p>
          </p:txBody>
        </p:sp>
        <p:sp>
          <p:nvSpPr>
            <p:cNvPr id="58" name="Rectángulo 57">
              <a:extLst>
                <a:ext uri="{FF2B5EF4-FFF2-40B4-BE49-F238E27FC236}">
                  <a16:creationId xmlns:a16="http://schemas.microsoft.com/office/drawing/2014/main" id="{F4F55FE3-3576-FB99-52B2-6996C04FC8B9}"/>
                </a:ext>
              </a:extLst>
            </p:cNvPr>
            <p:cNvSpPr/>
            <p:nvPr/>
          </p:nvSpPr>
          <p:spPr>
            <a:xfrm>
              <a:off x="3747135" y="2556510"/>
              <a:ext cx="1834514" cy="12039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004A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lvl="8" indent="-285750">
                <a:spcBef>
                  <a:spcPts val="600"/>
                </a:spcBef>
                <a:spcAft>
                  <a:spcPts val="600"/>
                </a:spcAft>
                <a:buClr>
                  <a:srgbClr val="8B8D8E"/>
                </a:buClr>
                <a:buSzPts val="1800"/>
                <a:buFont typeface="Arial" panose="020B0604020202020204" pitchFamily="34" charset="0"/>
                <a:buChar char="•"/>
                <a:tabLst>
                  <a:tab pos="228600" algn="l"/>
                </a:tabLst>
              </a:pPr>
              <a:r>
                <a:rPr lang="en-US" sz="1100" b="1" kern="1200" dirty="0">
                  <a:solidFill>
                    <a:srgbClr val="003699"/>
                  </a:solidFill>
                  <a:latin typeface="Graphik Regular" panose="020B0503030202060203" charset="0"/>
                </a:rPr>
                <a:t>Elliptical orbit</a:t>
              </a:r>
            </a:p>
            <a:p>
              <a:pPr marL="285750" lvl="8" indent="-285750">
                <a:spcBef>
                  <a:spcPts val="600"/>
                </a:spcBef>
                <a:spcAft>
                  <a:spcPts val="600"/>
                </a:spcAft>
                <a:buClr>
                  <a:srgbClr val="8B8D8E"/>
                </a:buClr>
                <a:buSzPts val="1800"/>
                <a:buFont typeface="Arial" panose="020B0604020202020204" pitchFamily="34" charset="0"/>
                <a:buChar char="•"/>
                <a:tabLst>
                  <a:tab pos="228600" algn="l"/>
                </a:tabLst>
              </a:pPr>
              <a:r>
                <a:rPr lang="en-US" sz="1100" b="1" kern="1200" dirty="0">
                  <a:solidFill>
                    <a:srgbClr val="003699"/>
                  </a:solidFill>
                  <a:latin typeface="Graphik Regular" panose="020B0503030202060203" charset="0"/>
                </a:rPr>
                <a:t>Re-entry over Nemo point</a:t>
              </a:r>
              <a:endParaRPr lang="es-ES" sz="1100" b="1" dirty="0"/>
            </a:p>
          </p:txBody>
        </p:sp>
      </p:grpSp>
      <p:grpSp>
        <p:nvGrpSpPr>
          <p:cNvPr id="59" name="Grupo 58">
            <a:extLst>
              <a:ext uri="{FF2B5EF4-FFF2-40B4-BE49-F238E27FC236}">
                <a16:creationId xmlns:a16="http://schemas.microsoft.com/office/drawing/2014/main" id="{C03A4F8B-282C-9463-DF33-418746179CCD}"/>
              </a:ext>
            </a:extLst>
          </p:cNvPr>
          <p:cNvGrpSpPr/>
          <p:nvPr/>
        </p:nvGrpSpPr>
        <p:grpSpPr>
          <a:xfrm>
            <a:off x="6680835" y="2049780"/>
            <a:ext cx="1956435" cy="2232660"/>
            <a:chOff x="3686175" y="1615440"/>
            <a:chExt cx="1956435" cy="2232660"/>
          </a:xfrm>
        </p:grpSpPr>
        <p:sp>
          <p:nvSpPr>
            <p:cNvPr id="60" name="Rectángulo 59">
              <a:extLst>
                <a:ext uri="{FF2B5EF4-FFF2-40B4-BE49-F238E27FC236}">
                  <a16:creationId xmlns:a16="http://schemas.microsoft.com/office/drawing/2014/main" id="{901899C4-7FED-885C-5F05-9E1D94362CF3}"/>
                </a:ext>
              </a:extLst>
            </p:cNvPr>
            <p:cNvSpPr/>
            <p:nvPr/>
          </p:nvSpPr>
          <p:spPr>
            <a:xfrm>
              <a:off x="3686175" y="1615440"/>
              <a:ext cx="1956435" cy="223266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61" name="Rectángulo: una sola esquina cortada 60">
              <a:extLst>
                <a:ext uri="{FF2B5EF4-FFF2-40B4-BE49-F238E27FC236}">
                  <a16:creationId xmlns:a16="http://schemas.microsoft.com/office/drawing/2014/main" id="{EFC95B45-0B3F-54B7-F403-C49D041BE353}"/>
                </a:ext>
              </a:extLst>
            </p:cNvPr>
            <p:cNvSpPr/>
            <p:nvPr/>
          </p:nvSpPr>
          <p:spPr>
            <a:xfrm>
              <a:off x="3747134" y="1722120"/>
              <a:ext cx="1834515" cy="849630"/>
            </a:xfrm>
            <a:prstGeom prst="snip1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1600" b="1" dirty="0">
                  <a:solidFill>
                    <a:srgbClr val="003699"/>
                  </a:solidFill>
                  <a:latin typeface="Graphik Regular" panose="020B0503030202060203" charset="0"/>
                </a:rPr>
                <a:t>OPERATIONS DEFINITION</a:t>
              </a:r>
            </a:p>
          </p:txBody>
        </p:sp>
        <p:sp>
          <p:nvSpPr>
            <p:cNvPr id="62" name="Rectángulo 61">
              <a:extLst>
                <a:ext uri="{FF2B5EF4-FFF2-40B4-BE49-F238E27FC236}">
                  <a16:creationId xmlns:a16="http://schemas.microsoft.com/office/drawing/2014/main" id="{0F90903E-B34B-C94B-4D8F-A5AE8A9A6DA0}"/>
                </a:ext>
              </a:extLst>
            </p:cNvPr>
            <p:cNvSpPr/>
            <p:nvPr/>
          </p:nvSpPr>
          <p:spPr>
            <a:xfrm>
              <a:off x="3747135" y="2571750"/>
              <a:ext cx="1834514" cy="118872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004A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lvl="8" indent="-285750">
                <a:spcBef>
                  <a:spcPts val="600"/>
                </a:spcBef>
                <a:spcAft>
                  <a:spcPts val="600"/>
                </a:spcAft>
                <a:buClr>
                  <a:srgbClr val="8B8D8E"/>
                </a:buClr>
                <a:buSzPts val="1800"/>
                <a:buFont typeface="Arial" panose="020B0604020202020204" pitchFamily="34" charset="0"/>
                <a:buChar char="•"/>
                <a:tabLst>
                  <a:tab pos="228600" algn="l"/>
                </a:tabLst>
              </a:pPr>
              <a:r>
                <a:rPr lang="en-US" sz="1100" b="1" kern="1200" dirty="0">
                  <a:solidFill>
                    <a:srgbClr val="003699"/>
                  </a:solidFill>
                  <a:latin typeface="Graphik Regular" panose="020B0503030202060203" charset="0"/>
                </a:rPr>
                <a:t>Training plan</a:t>
              </a:r>
            </a:p>
            <a:p>
              <a:pPr marL="285750" lvl="8" indent="-285750">
                <a:spcBef>
                  <a:spcPts val="600"/>
                </a:spcBef>
                <a:spcAft>
                  <a:spcPts val="600"/>
                </a:spcAft>
                <a:buClr>
                  <a:srgbClr val="8B8D8E"/>
                </a:buClr>
                <a:buSzPts val="1800"/>
                <a:buFont typeface="Arial" panose="020B0604020202020204" pitchFamily="34" charset="0"/>
                <a:buChar char="•"/>
                <a:tabLst>
                  <a:tab pos="228600" algn="l"/>
                </a:tabLst>
              </a:pPr>
              <a:r>
                <a:rPr lang="en-US" sz="1100" b="1" kern="1200" dirty="0">
                  <a:solidFill>
                    <a:srgbClr val="003699"/>
                  </a:solidFill>
                  <a:latin typeface="Graphik Regular" panose="020B0503030202060203" charset="0"/>
                </a:rPr>
                <a:t>Operations plan</a:t>
              </a:r>
              <a:endParaRPr lang="es-ES" sz="1100" b="1" dirty="0"/>
            </a:p>
          </p:txBody>
        </p:sp>
      </p:grpSp>
      <p:sp>
        <p:nvSpPr>
          <p:cNvPr id="63" name="Flecha: a la derecha 62">
            <a:extLst>
              <a:ext uri="{FF2B5EF4-FFF2-40B4-BE49-F238E27FC236}">
                <a16:creationId xmlns:a16="http://schemas.microsoft.com/office/drawing/2014/main" id="{8045AAF8-3F9B-6BEC-A4C4-3C52B1585EC9}"/>
              </a:ext>
            </a:extLst>
          </p:cNvPr>
          <p:cNvSpPr/>
          <p:nvPr/>
        </p:nvSpPr>
        <p:spPr>
          <a:xfrm>
            <a:off x="3444239" y="3006090"/>
            <a:ext cx="312419" cy="24765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5" name="Flecha: a la derecha 64">
            <a:extLst>
              <a:ext uri="{FF2B5EF4-FFF2-40B4-BE49-F238E27FC236}">
                <a16:creationId xmlns:a16="http://schemas.microsoft.com/office/drawing/2014/main" id="{B2D2606D-A91D-AE55-EFB6-31BE34C6EBC1}"/>
              </a:ext>
            </a:extLst>
          </p:cNvPr>
          <p:cNvSpPr/>
          <p:nvPr/>
        </p:nvSpPr>
        <p:spPr>
          <a:xfrm>
            <a:off x="6189345" y="3006090"/>
            <a:ext cx="312419" cy="24765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C96E8FD2-BC61-CA72-6C63-FA0075C28796}"/>
              </a:ext>
            </a:extLst>
          </p:cNvPr>
          <p:cNvSpPr txBox="1"/>
          <p:nvPr/>
        </p:nvSpPr>
        <p:spPr>
          <a:xfrm>
            <a:off x="1303018" y="1157492"/>
            <a:ext cx="7334251" cy="5804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8" indent="-28575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8B8D8E"/>
              </a:buClr>
              <a:buSzPts val="1800"/>
              <a:buBlip>
                <a:blip r:embed="rId3"/>
              </a:buBlip>
              <a:tabLst>
                <a:tab pos="228600" algn="l"/>
              </a:tabLst>
            </a:pPr>
            <a:r>
              <a:rPr lang="en-US" kern="1200" dirty="0">
                <a:solidFill>
                  <a:srgbClr val="003699"/>
                </a:solidFill>
                <a:latin typeface="Graphik Regular" panose="020B0503030202060203" charset="0"/>
              </a:rPr>
              <a:t>Several</a:t>
            </a:r>
            <a:r>
              <a:rPr lang="en-US" b="1" kern="1200" dirty="0">
                <a:solidFill>
                  <a:srgbClr val="003699"/>
                </a:solidFill>
                <a:latin typeface="Graphik Regular" panose="020B0503030202060203" charset="0"/>
              </a:rPr>
              <a:t> preliminary</a:t>
            </a:r>
            <a:r>
              <a:rPr lang="en-US" kern="1200" dirty="0">
                <a:solidFill>
                  <a:srgbClr val="003699"/>
                </a:solidFill>
                <a:latin typeface="Graphik Regular" panose="020B0503030202060203" charset="0"/>
              </a:rPr>
              <a:t> </a:t>
            </a:r>
            <a:r>
              <a:rPr lang="en-US" b="1" kern="1200" dirty="0">
                <a:solidFill>
                  <a:srgbClr val="003699"/>
                </a:solidFill>
                <a:latin typeface="Graphik Regular" panose="020B0503030202060203" charset="0"/>
              </a:rPr>
              <a:t>activities </a:t>
            </a:r>
            <a:r>
              <a:rPr lang="en-US" kern="1200" dirty="0">
                <a:solidFill>
                  <a:srgbClr val="003699"/>
                </a:solidFill>
                <a:latin typeface="Graphik Regular" panose="020B0503030202060203" charset="0"/>
              </a:rPr>
              <a:t>were carried out to demonstrate the</a:t>
            </a:r>
            <a:r>
              <a:rPr lang="en-US" b="1" kern="1200" dirty="0">
                <a:solidFill>
                  <a:srgbClr val="003699"/>
                </a:solidFill>
                <a:latin typeface="Graphik Regular" panose="020B0503030202060203" charset="0"/>
              </a:rPr>
              <a:t> feasibility </a:t>
            </a:r>
            <a:r>
              <a:rPr lang="en-US" kern="1200" dirty="0">
                <a:solidFill>
                  <a:srgbClr val="003699"/>
                </a:solidFill>
                <a:latin typeface="Graphik Regular" panose="020B0503030202060203" charset="0"/>
              </a:rPr>
              <a:t>of the </a:t>
            </a:r>
            <a:r>
              <a:rPr lang="en-US" b="1" kern="1200" dirty="0">
                <a:solidFill>
                  <a:srgbClr val="003699"/>
                </a:solidFill>
                <a:latin typeface="Graphik Regular" panose="020B0503030202060203" charset="0"/>
              </a:rPr>
              <a:t>controlled strategy</a:t>
            </a:r>
            <a:endParaRPr lang="en-US" sz="1400" kern="1200" dirty="0">
              <a:solidFill>
                <a:srgbClr val="003699"/>
              </a:solidFill>
              <a:latin typeface="Graphik Regular" panose="020B050303020206020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84343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>
            <a:extLst>
              <a:ext uri="{FF2B5EF4-FFF2-40B4-BE49-F238E27FC236}">
                <a16:creationId xmlns:a16="http://schemas.microsoft.com/office/drawing/2014/main" id="{E0D5B11C-E3B1-5CBE-1D36-FD7A92DD8D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8240" y="589112"/>
            <a:ext cx="7886700" cy="4077276"/>
          </a:xfrm>
          <a:prstGeom prst="rect">
            <a:avLst/>
          </a:prstGeom>
        </p:spPr>
      </p:pic>
      <p:sp>
        <p:nvSpPr>
          <p:cNvPr id="5" name="Título 3">
            <a:extLst>
              <a:ext uri="{FF2B5EF4-FFF2-40B4-BE49-F238E27FC236}">
                <a16:creationId xmlns:a16="http://schemas.microsoft.com/office/drawing/2014/main" id="{3CBBA3D0-A2B0-0F52-1CF6-40683F741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7856" y="0"/>
            <a:ext cx="7886700" cy="779489"/>
          </a:xfrm>
        </p:spPr>
        <p:txBody>
          <a:bodyPr/>
          <a:lstStyle/>
          <a:p>
            <a:r>
              <a:rPr lang="es-ES" dirty="0" err="1"/>
              <a:t>Controlled</a:t>
            </a:r>
            <a:r>
              <a:rPr lang="es-ES" dirty="0"/>
              <a:t> </a:t>
            </a:r>
            <a:r>
              <a:rPr lang="es-ES" dirty="0" err="1"/>
              <a:t>Re-entry</a:t>
            </a:r>
            <a:r>
              <a:rPr lang="es-ES" dirty="0"/>
              <a:t> Timeline</a:t>
            </a:r>
          </a:p>
        </p:txBody>
      </p:sp>
      <p:pic>
        <p:nvPicPr>
          <p:cNvPr id="3" name="Picture 2" descr="ESA - Cheops logo">
            <a:extLst>
              <a:ext uri="{FF2B5EF4-FFF2-40B4-BE49-F238E27FC236}">
                <a16:creationId xmlns:a16="http://schemas.microsoft.com/office/drawing/2014/main" id="{D79ED43F-303B-507A-B810-060C48ABD7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138" y="4608161"/>
            <a:ext cx="736862" cy="536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01356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FDF92A-2283-9449-5ED8-2FBD3141BF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888DF1E4-D6E0-49F9-2BA7-E11EE25CE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9376" y="124853"/>
            <a:ext cx="7886700" cy="993775"/>
          </a:xfrm>
        </p:spPr>
        <p:txBody>
          <a:bodyPr/>
          <a:lstStyle/>
          <a:p>
            <a:r>
              <a:rPr lang="es-ES" dirty="0"/>
              <a:t>From 25 </a:t>
            </a:r>
            <a:r>
              <a:rPr lang="es-ES" dirty="0" err="1"/>
              <a:t>years</a:t>
            </a:r>
            <a:r>
              <a:rPr lang="es-ES" dirty="0"/>
              <a:t> </a:t>
            </a:r>
            <a:r>
              <a:rPr lang="es-ES" dirty="0" err="1"/>
              <a:t>to</a:t>
            </a:r>
            <a:r>
              <a:rPr lang="es-ES" dirty="0"/>
              <a:t> Zero</a:t>
            </a:r>
          </a:p>
        </p:txBody>
      </p:sp>
      <p:pic>
        <p:nvPicPr>
          <p:cNvPr id="6" name="Picture 2" descr="ESA - Cheops logo">
            <a:extLst>
              <a:ext uri="{FF2B5EF4-FFF2-40B4-BE49-F238E27FC236}">
                <a16:creationId xmlns:a16="http://schemas.microsoft.com/office/drawing/2014/main" id="{8B524B9A-9BC4-C135-000D-9EC3653037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138" y="4606636"/>
            <a:ext cx="736862" cy="536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1941516D-677E-0216-D2D1-F294A06E79B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9834032"/>
              </p:ext>
            </p:extLst>
          </p:nvPr>
        </p:nvGraphicFramePr>
        <p:xfrm>
          <a:off x="1067956" y="1386737"/>
          <a:ext cx="4957606" cy="2880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Rectángulo 9">
            <a:extLst>
              <a:ext uri="{FF2B5EF4-FFF2-40B4-BE49-F238E27FC236}">
                <a16:creationId xmlns:a16="http://schemas.microsoft.com/office/drawing/2014/main" id="{1C559E32-B7FB-03AF-BF8F-D921FDB7501A}"/>
              </a:ext>
            </a:extLst>
          </p:cNvPr>
          <p:cNvSpPr/>
          <p:nvPr/>
        </p:nvSpPr>
        <p:spPr>
          <a:xfrm>
            <a:off x="6303364" y="2216527"/>
            <a:ext cx="2675743" cy="66683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kern="1200" dirty="0" err="1">
                <a:solidFill>
                  <a:srgbClr val="003699"/>
                </a:solidFill>
                <a:latin typeface="Graphik Regular" panose="020B0503030202060203" charset="0"/>
              </a:rPr>
              <a:t>Improved</a:t>
            </a:r>
            <a:r>
              <a:rPr lang="es-ES" kern="1200" dirty="0">
                <a:solidFill>
                  <a:srgbClr val="003699"/>
                </a:solidFill>
                <a:latin typeface="Graphik Regular" panose="020B0503030202060203" charset="0"/>
              </a:rPr>
              <a:t> </a:t>
            </a:r>
            <a:r>
              <a:rPr lang="es-ES" kern="1200" dirty="0" err="1">
                <a:solidFill>
                  <a:srgbClr val="003699"/>
                </a:solidFill>
                <a:latin typeface="Graphik Regular" panose="020B0503030202060203" charset="0"/>
              </a:rPr>
              <a:t>compliance</a:t>
            </a:r>
            <a:r>
              <a:rPr lang="es-ES" kern="1200" dirty="0">
                <a:solidFill>
                  <a:srgbClr val="003699"/>
                </a:solidFill>
                <a:latin typeface="Graphik Regular" panose="020B0503030202060203" charset="0"/>
              </a:rPr>
              <a:t> </a:t>
            </a:r>
            <a:r>
              <a:rPr lang="es-ES" kern="1200" dirty="0" err="1">
                <a:solidFill>
                  <a:srgbClr val="003699"/>
                </a:solidFill>
                <a:latin typeface="Graphik Regular" panose="020B0503030202060203" charset="0"/>
              </a:rPr>
              <a:t>with</a:t>
            </a:r>
            <a:r>
              <a:rPr lang="es-ES" kern="1200" dirty="0">
                <a:solidFill>
                  <a:srgbClr val="003699"/>
                </a:solidFill>
                <a:latin typeface="Graphik Regular" panose="020B0503030202060203" charset="0"/>
              </a:rPr>
              <a:t> </a:t>
            </a:r>
            <a:r>
              <a:rPr lang="es-ES" b="1" kern="1200" dirty="0">
                <a:solidFill>
                  <a:srgbClr val="003699"/>
                </a:solidFill>
                <a:latin typeface="Graphik Regular" panose="020B0503030202060203" charset="0"/>
              </a:rPr>
              <a:t>SDMR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812268CD-E4A7-E23A-FE8F-B86B15FC7E13}"/>
              </a:ext>
            </a:extLst>
          </p:cNvPr>
          <p:cNvSpPr/>
          <p:nvPr/>
        </p:nvSpPr>
        <p:spPr>
          <a:xfrm>
            <a:off x="6303363" y="2992411"/>
            <a:ext cx="2675743" cy="66683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s-ES" kern="1200" dirty="0" err="1">
                <a:solidFill>
                  <a:srgbClr val="003699"/>
                </a:solidFill>
                <a:latin typeface="Graphik Regular" panose="020B0503030202060203" charset="0"/>
              </a:rPr>
              <a:t>Further</a:t>
            </a:r>
            <a:r>
              <a:rPr lang="es-ES" kern="1200" dirty="0">
                <a:solidFill>
                  <a:srgbClr val="003699"/>
                </a:solidFill>
                <a:latin typeface="Graphik Regular" panose="020B0503030202060203" charset="0"/>
              </a:rPr>
              <a:t> </a:t>
            </a:r>
            <a:r>
              <a:rPr lang="es-ES" kern="1200" dirty="0" err="1">
                <a:solidFill>
                  <a:srgbClr val="003699"/>
                </a:solidFill>
                <a:latin typeface="Graphik Regular" panose="020B0503030202060203" charset="0"/>
              </a:rPr>
              <a:t>alignmnet</a:t>
            </a:r>
            <a:r>
              <a:rPr lang="es-ES" kern="1200" dirty="0">
                <a:solidFill>
                  <a:srgbClr val="003699"/>
                </a:solidFill>
                <a:latin typeface="Graphik Regular" panose="020B0503030202060203" charset="0"/>
              </a:rPr>
              <a:t> </a:t>
            </a:r>
            <a:r>
              <a:rPr lang="es-ES" kern="1200" dirty="0" err="1">
                <a:solidFill>
                  <a:srgbClr val="003699"/>
                </a:solidFill>
                <a:latin typeface="Graphik Regular" panose="020B0503030202060203" charset="0"/>
              </a:rPr>
              <a:t>with</a:t>
            </a:r>
            <a:r>
              <a:rPr lang="es-ES" kern="1200" dirty="0">
                <a:solidFill>
                  <a:srgbClr val="003699"/>
                </a:solidFill>
                <a:latin typeface="Graphik Regular" panose="020B0503030202060203" charset="0"/>
              </a:rPr>
              <a:t> </a:t>
            </a:r>
            <a:r>
              <a:rPr lang="es-ES" kern="1200" dirty="0" err="1">
                <a:solidFill>
                  <a:srgbClr val="003699"/>
                </a:solidFill>
                <a:latin typeface="Graphik Regular" panose="020B0503030202060203" charset="0"/>
              </a:rPr>
              <a:t>the</a:t>
            </a:r>
            <a:r>
              <a:rPr lang="es-ES" kern="1200" dirty="0">
                <a:solidFill>
                  <a:srgbClr val="003699"/>
                </a:solidFill>
                <a:latin typeface="Graphik Regular" panose="020B0503030202060203" charset="0"/>
              </a:rPr>
              <a:t> </a:t>
            </a:r>
            <a:r>
              <a:rPr lang="es-ES" b="1" kern="1200" dirty="0">
                <a:solidFill>
                  <a:srgbClr val="003699"/>
                </a:solidFill>
                <a:latin typeface="Graphik Regular" panose="020B0503030202060203" charset="0"/>
              </a:rPr>
              <a:t>Zero </a:t>
            </a:r>
            <a:r>
              <a:rPr lang="es-ES" b="1" kern="1200" dirty="0" err="1">
                <a:solidFill>
                  <a:srgbClr val="003699"/>
                </a:solidFill>
                <a:latin typeface="Graphik Regular" panose="020B0503030202060203" charset="0"/>
              </a:rPr>
              <a:t>Debris</a:t>
            </a:r>
            <a:r>
              <a:rPr lang="es-ES" b="1" kern="1200" dirty="0">
                <a:solidFill>
                  <a:srgbClr val="003699"/>
                </a:solidFill>
                <a:latin typeface="Graphik Regular" panose="020B0503030202060203" charset="0"/>
              </a:rPr>
              <a:t> </a:t>
            </a:r>
            <a:r>
              <a:rPr lang="es-ES" b="1" kern="1200" dirty="0" err="1">
                <a:solidFill>
                  <a:srgbClr val="003699"/>
                </a:solidFill>
                <a:latin typeface="Graphik Regular" panose="020B0503030202060203" charset="0"/>
              </a:rPr>
              <a:t>vision</a:t>
            </a:r>
            <a:endParaRPr lang="es-ES" b="1" kern="1200" dirty="0">
              <a:solidFill>
                <a:srgbClr val="003699"/>
              </a:solidFill>
              <a:latin typeface="Graphik Regular" panose="020B0503030202060203" charset="0"/>
            </a:endParaRPr>
          </a:p>
        </p:txBody>
      </p:sp>
      <p:sp>
        <p:nvSpPr>
          <p:cNvPr id="13" name="Rectángulo: una sola esquina redondeada 12">
            <a:extLst>
              <a:ext uri="{FF2B5EF4-FFF2-40B4-BE49-F238E27FC236}">
                <a16:creationId xmlns:a16="http://schemas.microsoft.com/office/drawing/2014/main" id="{7AEFB7E5-647A-BBBE-B416-5484D3A6A358}"/>
              </a:ext>
            </a:extLst>
          </p:cNvPr>
          <p:cNvSpPr/>
          <p:nvPr/>
        </p:nvSpPr>
        <p:spPr>
          <a:xfrm>
            <a:off x="6303365" y="1763795"/>
            <a:ext cx="2675743" cy="343681"/>
          </a:xfrm>
          <a:prstGeom prst="round1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600" b="1" kern="1200" dirty="0" err="1">
                <a:solidFill>
                  <a:srgbClr val="003699"/>
                </a:solidFill>
                <a:latin typeface="Graphik Regular" panose="020B0503030202060203" charset="0"/>
              </a:rPr>
              <a:t>Progressive</a:t>
            </a:r>
            <a:r>
              <a:rPr lang="es-ES" sz="1600" b="1" kern="1200" dirty="0">
                <a:solidFill>
                  <a:srgbClr val="003699"/>
                </a:solidFill>
                <a:latin typeface="Graphik Regular" panose="020B0503030202060203" charset="0"/>
              </a:rPr>
              <a:t> </a:t>
            </a:r>
            <a:r>
              <a:rPr lang="es-ES" sz="1600" b="1" kern="1200" dirty="0" err="1">
                <a:solidFill>
                  <a:srgbClr val="003699"/>
                </a:solidFill>
                <a:latin typeface="Graphik Regular" panose="020B0503030202060203" charset="0"/>
              </a:rPr>
              <a:t>improvement</a:t>
            </a:r>
            <a:endParaRPr lang="es-ES" sz="1600" b="1" kern="1200" dirty="0">
              <a:solidFill>
                <a:srgbClr val="003699"/>
              </a:solidFill>
              <a:latin typeface="Graphik Regular" panose="020B050303020206020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1837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1C67D8-A6C0-9768-B82C-EBD8615CED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n 27">
            <a:extLst>
              <a:ext uri="{FF2B5EF4-FFF2-40B4-BE49-F238E27FC236}">
                <a16:creationId xmlns:a16="http://schemas.microsoft.com/office/drawing/2014/main" id="{D409F8D2-71D6-11C2-4FD5-BE4CDA59C8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0600" y="2719157"/>
            <a:ext cx="2354969" cy="132589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Título 3">
            <a:extLst>
              <a:ext uri="{FF2B5EF4-FFF2-40B4-BE49-F238E27FC236}">
                <a16:creationId xmlns:a16="http://schemas.microsoft.com/office/drawing/2014/main" id="{FC34C7B7-7E8F-95FE-4867-2DBF67456A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405" y="101600"/>
            <a:ext cx="8242936" cy="993775"/>
          </a:xfrm>
        </p:spPr>
        <p:txBody>
          <a:bodyPr/>
          <a:lstStyle/>
          <a:p>
            <a:r>
              <a:rPr lang="es-ES" dirty="0"/>
              <a:t>Zero </a:t>
            </a:r>
            <a:r>
              <a:rPr lang="es-ES" dirty="0" err="1"/>
              <a:t>Debris</a:t>
            </a:r>
            <a:r>
              <a:rPr lang="es-ES" dirty="0"/>
              <a:t> </a:t>
            </a:r>
            <a:r>
              <a:rPr lang="es-ES" dirty="0" err="1"/>
              <a:t>Alignment</a:t>
            </a:r>
            <a:endParaRPr lang="es-ES" dirty="0"/>
          </a:p>
        </p:txBody>
      </p:sp>
      <p:pic>
        <p:nvPicPr>
          <p:cNvPr id="6" name="Picture 2" descr="ESA - Cheops logo">
            <a:extLst>
              <a:ext uri="{FF2B5EF4-FFF2-40B4-BE49-F238E27FC236}">
                <a16:creationId xmlns:a16="http://schemas.microsoft.com/office/drawing/2014/main" id="{BF655BD4-9564-2107-A6DC-386E3E9348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138" y="4608161"/>
            <a:ext cx="736862" cy="536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9" name="Grupo 18">
            <a:extLst>
              <a:ext uri="{FF2B5EF4-FFF2-40B4-BE49-F238E27FC236}">
                <a16:creationId xmlns:a16="http://schemas.microsoft.com/office/drawing/2014/main" id="{F0D85AEF-D73A-E944-E7C6-BE32463229D6}"/>
              </a:ext>
            </a:extLst>
          </p:cNvPr>
          <p:cNvGrpSpPr/>
          <p:nvPr/>
        </p:nvGrpSpPr>
        <p:grpSpPr>
          <a:xfrm>
            <a:off x="3949409" y="1490566"/>
            <a:ext cx="2004059" cy="3347916"/>
            <a:chOff x="6437847" y="1055852"/>
            <a:chExt cx="2004059" cy="3347916"/>
          </a:xfrm>
        </p:grpSpPr>
        <p:sp>
          <p:nvSpPr>
            <p:cNvPr id="22" name="Rectángulo: esquinas redondeadas 21">
              <a:extLst>
                <a:ext uri="{FF2B5EF4-FFF2-40B4-BE49-F238E27FC236}">
                  <a16:creationId xmlns:a16="http://schemas.microsoft.com/office/drawing/2014/main" id="{C76F06A5-2820-E7BB-2C1D-ACFCB62A537B}"/>
                </a:ext>
              </a:extLst>
            </p:cNvPr>
            <p:cNvSpPr/>
            <p:nvPr/>
          </p:nvSpPr>
          <p:spPr>
            <a:xfrm>
              <a:off x="6437847" y="1055852"/>
              <a:ext cx="2004059" cy="3347916"/>
            </a:xfrm>
            <a:prstGeom prst="roundRect">
              <a:avLst>
                <a:gd name="adj" fmla="val 45767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  <p:grpSp>
          <p:nvGrpSpPr>
            <p:cNvPr id="17" name="Grupo 16">
              <a:extLst>
                <a:ext uri="{FF2B5EF4-FFF2-40B4-BE49-F238E27FC236}">
                  <a16:creationId xmlns:a16="http://schemas.microsoft.com/office/drawing/2014/main" id="{26A71725-C5F1-3DCC-CF08-3BEC389C70EE}"/>
                </a:ext>
              </a:extLst>
            </p:cNvPr>
            <p:cNvGrpSpPr/>
            <p:nvPr/>
          </p:nvGrpSpPr>
          <p:grpSpPr>
            <a:xfrm>
              <a:off x="6504211" y="1387874"/>
              <a:ext cx="1841148" cy="2510986"/>
              <a:chOff x="6504211" y="1387874"/>
              <a:chExt cx="1841148" cy="2510986"/>
            </a:xfrm>
          </p:grpSpPr>
          <p:sp>
            <p:nvSpPr>
              <p:cNvPr id="42" name="CuadroTexto 41">
                <a:extLst>
                  <a:ext uri="{FF2B5EF4-FFF2-40B4-BE49-F238E27FC236}">
                    <a16:creationId xmlns:a16="http://schemas.microsoft.com/office/drawing/2014/main" id="{ED977CD9-FD36-E1D1-20A5-7B6DED49C0EC}"/>
                  </a:ext>
                </a:extLst>
              </p:cNvPr>
              <p:cNvSpPr txBox="1"/>
              <p:nvPr/>
            </p:nvSpPr>
            <p:spPr>
              <a:xfrm>
                <a:off x="6571452" y="1696086"/>
                <a:ext cx="177390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1200" b="1" dirty="0">
                    <a:latin typeface="Graphik Regular" panose="020B0503030202060203" charset="0"/>
                  </a:rPr>
                  <a:t>PREVENT CASUALTIES ON GROUND</a:t>
                </a:r>
              </a:p>
            </p:txBody>
          </p:sp>
          <p:sp>
            <p:nvSpPr>
              <p:cNvPr id="44" name="CuadroTexto 43">
                <a:extLst>
                  <a:ext uri="{FF2B5EF4-FFF2-40B4-BE49-F238E27FC236}">
                    <a16:creationId xmlns:a16="http://schemas.microsoft.com/office/drawing/2014/main" id="{14565DD4-D133-EE6B-46DE-B96436BD445E}"/>
                  </a:ext>
                </a:extLst>
              </p:cNvPr>
              <p:cNvSpPr txBox="1"/>
              <p:nvPr/>
            </p:nvSpPr>
            <p:spPr>
              <a:xfrm>
                <a:off x="6843464" y="2351057"/>
                <a:ext cx="1448044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100" b="1" dirty="0">
                    <a:solidFill>
                      <a:schemeClr val="bg2">
                        <a:lumMod val="50000"/>
                      </a:schemeClr>
                    </a:solidFill>
                    <a:latin typeface="Graphik Regular" panose="020B0503030202060203" charset="0"/>
                  </a:rPr>
                  <a:t>Controlled reentry to Point Nemo</a:t>
                </a:r>
              </a:p>
            </p:txBody>
          </p:sp>
          <p:sp>
            <p:nvSpPr>
              <p:cNvPr id="48" name="CuadroTexto 47">
                <a:extLst>
                  <a:ext uri="{FF2B5EF4-FFF2-40B4-BE49-F238E27FC236}">
                    <a16:creationId xmlns:a16="http://schemas.microsoft.com/office/drawing/2014/main" id="{919480BD-5C26-A338-FEFD-74C490353CD9}"/>
                  </a:ext>
                </a:extLst>
              </p:cNvPr>
              <p:cNvSpPr txBox="1"/>
              <p:nvPr/>
            </p:nvSpPr>
            <p:spPr>
              <a:xfrm>
                <a:off x="6823958" y="3467973"/>
                <a:ext cx="1448043" cy="43088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100" b="1" dirty="0" err="1">
                    <a:solidFill>
                      <a:schemeClr val="bg2">
                        <a:lumMod val="50000"/>
                      </a:schemeClr>
                    </a:solidFill>
                    <a:latin typeface="Graphik Regular" panose="020B0503030202060203" charset="0"/>
                  </a:rPr>
                  <a:t>Minimize</a:t>
                </a:r>
                <a:r>
                  <a:rPr lang="es-ES" sz="1100" b="1" dirty="0">
                    <a:solidFill>
                      <a:schemeClr val="bg2">
                        <a:lumMod val="50000"/>
                      </a:schemeClr>
                    </a:solidFill>
                    <a:latin typeface="Graphik Regular" panose="020B0503030202060203" charset="0"/>
                  </a:rPr>
                  <a:t> </a:t>
                </a:r>
                <a:r>
                  <a:rPr lang="es-ES" sz="1100" b="1" dirty="0" err="1">
                    <a:solidFill>
                      <a:schemeClr val="bg2">
                        <a:lumMod val="50000"/>
                      </a:schemeClr>
                    </a:solidFill>
                    <a:latin typeface="Graphik Regular" panose="020B0503030202060203" charset="0"/>
                  </a:rPr>
                  <a:t>casualty</a:t>
                </a:r>
                <a:r>
                  <a:rPr lang="es-ES" sz="1100" b="1" dirty="0">
                    <a:solidFill>
                      <a:schemeClr val="bg2">
                        <a:lumMod val="50000"/>
                      </a:schemeClr>
                    </a:solidFill>
                    <a:latin typeface="Graphik Regular" panose="020B0503030202060203" charset="0"/>
                  </a:rPr>
                  <a:t> </a:t>
                </a:r>
                <a:r>
                  <a:rPr lang="es-ES" sz="1100" b="1" dirty="0" err="1">
                    <a:solidFill>
                      <a:schemeClr val="bg2">
                        <a:lumMod val="50000"/>
                      </a:schemeClr>
                    </a:solidFill>
                    <a:latin typeface="Graphik Regular" panose="020B0503030202060203" charset="0"/>
                  </a:rPr>
                  <a:t>risk</a:t>
                </a:r>
                <a:r>
                  <a:rPr lang="es-ES" sz="1100" b="1" dirty="0">
                    <a:solidFill>
                      <a:schemeClr val="bg2">
                        <a:lumMod val="50000"/>
                      </a:schemeClr>
                    </a:solidFill>
                    <a:latin typeface="Graphik Regular" panose="020B0503030202060203" charset="0"/>
                  </a:rPr>
                  <a:t> </a:t>
                </a:r>
                <a:r>
                  <a:rPr lang="es-ES" sz="1100" b="1" dirty="0" err="1">
                    <a:solidFill>
                      <a:schemeClr val="bg2">
                        <a:lumMod val="50000"/>
                      </a:schemeClr>
                    </a:solidFill>
                    <a:latin typeface="Graphik Regular" panose="020B0503030202060203" charset="0"/>
                  </a:rPr>
                  <a:t>on</a:t>
                </a:r>
                <a:r>
                  <a:rPr lang="es-ES" sz="1100" b="1" dirty="0">
                    <a:solidFill>
                      <a:schemeClr val="bg2">
                        <a:lumMod val="50000"/>
                      </a:schemeClr>
                    </a:solidFill>
                    <a:latin typeface="Graphik Regular" panose="020B0503030202060203" charset="0"/>
                  </a:rPr>
                  <a:t> </a:t>
                </a:r>
                <a:r>
                  <a:rPr lang="es-ES" sz="1100" b="1" dirty="0" err="1">
                    <a:solidFill>
                      <a:schemeClr val="bg2">
                        <a:lumMod val="50000"/>
                      </a:schemeClr>
                    </a:solidFill>
                    <a:latin typeface="Graphik Regular" panose="020B0503030202060203" charset="0"/>
                  </a:rPr>
                  <a:t>ground</a:t>
                </a:r>
                <a:endParaRPr lang="es-ES" sz="1100" b="1" dirty="0">
                  <a:solidFill>
                    <a:schemeClr val="bg2">
                      <a:lumMod val="50000"/>
                    </a:schemeClr>
                  </a:solidFill>
                  <a:latin typeface="Graphik Regular" panose="020B0503030202060203" charset="0"/>
                </a:endParaRPr>
              </a:p>
            </p:txBody>
          </p:sp>
          <p:pic>
            <p:nvPicPr>
              <p:cNvPr id="50" name="Gráfico 49" descr="Objetivo con relleno sólido">
                <a:extLst>
                  <a:ext uri="{FF2B5EF4-FFF2-40B4-BE49-F238E27FC236}">
                    <a16:creationId xmlns:a16="http://schemas.microsoft.com/office/drawing/2014/main" id="{71F8827B-C512-3781-D984-E656D1B04F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p:blipFill>
            <p:spPr>
              <a:xfrm>
                <a:off x="6553525" y="2374623"/>
                <a:ext cx="348361" cy="348361"/>
              </a:xfrm>
              <a:prstGeom prst="rect">
                <a:avLst/>
              </a:prstGeom>
            </p:spPr>
          </p:pic>
          <p:sp>
            <p:nvSpPr>
              <p:cNvPr id="52" name="CuadroTexto 51">
                <a:extLst>
                  <a:ext uri="{FF2B5EF4-FFF2-40B4-BE49-F238E27FC236}">
                    <a16:creationId xmlns:a16="http://schemas.microsoft.com/office/drawing/2014/main" id="{5D7E8CB7-943C-0A4E-B8F3-36F459196A7C}"/>
                  </a:ext>
                </a:extLst>
              </p:cNvPr>
              <p:cNvSpPr txBox="1"/>
              <p:nvPr/>
            </p:nvSpPr>
            <p:spPr>
              <a:xfrm>
                <a:off x="6843464" y="2805419"/>
                <a:ext cx="1409032" cy="6001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ES" sz="1100" b="1" dirty="0">
                    <a:solidFill>
                      <a:schemeClr val="bg2">
                        <a:lumMod val="50000"/>
                      </a:schemeClr>
                    </a:solidFill>
                    <a:latin typeface="Graphik Regular" panose="020B0503030202060203" charset="0"/>
                  </a:rPr>
                  <a:t>Improve disposal safety and reentry coordination</a:t>
                </a:r>
              </a:p>
            </p:txBody>
          </p:sp>
          <p:sp>
            <p:nvSpPr>
              <p:cNvPr id="2" name="Rectángulo: esquinas redondeadas 1">
                <a:extLst>
                  <a:ext uri="{FF2B5EF4-FFF2-40B4-BE49-F238E27FC236}">
                    <a16:creationId xmlns:a16="http://schemas.microsoft.com/office/drawing/2014/main" id="{FDCD51A0-12C5-69C6-A576-A2401FDA5DD8}"/>
                  </a:ext>
                </a:extLst>
              </p:cNvPr>
              <p:cNvSpPr/>
              <p:nvPr/>
            </p:nvSpPr>
            <p:spPr>
              <a:xfrm>
                <a:off x="6677365" y="1387874"/>
                <a:ext cx="1525021" cy="263779"/>
              </a:xfrm>
              <a:prstGeom prst="roundRect">
                <a:avLst>
                  <a:gd name="adj" fmla="val 50000"/>
                </a:avLst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s-ES" sz="1600" b="1" dirty="0">
                    <a:latin typeface="Graphik Regular" panose="020B0503030202060203" charset="0"/>
                  </a:rPr>
                  <a:t>CHAPTER 5</a:t>
                </a:r>
              </a:p>
            </p:txBody>
          </p:sp>
          <p:pic>
            <p:nvPicPr>
              <p:cNvPr id="11" name="Gráfico 10" descr="Gráfico de barras con tendencia alcista con relleno sólido">
                <a:extLst>
                  <a:ext uri="{FF2B5EF4-FFF2-40B4-BE49-F238E27FC236}">
                    <a16:creationId xmlns:a16="http://schemas.microsoft.com/office/drawing/2014/main" id="{0AADB3C9-7C14-D7E2-FF67-33188399BF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6571452" y="2925715"/>
                <a:ext cx="359572" cy="359572"/>
              </a:xfrm>
              <a:prstGeom prst="rect">
                <a:avLst/>
              </a:prstGeom>
            </p:spPr>
          </p:pic>
          <p:pic>
            <p:nvPicPr>
              <p:cNvPr id="13" name="Gráfico 12" descr="Gráfico de tendencia descendente con relleno sólido">
                <a:extLst>
                  <a:ext uri="{FF2B5EF4-FFF2-40B4-BE49-F238E27FC236}">
                    <a16:creationId xmlns:a16="http://schemas.microsoft.com/office/drawing/2014/main" id="{AFC42425-62FA-D5A0-2A36-B4086F1468F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6504211" y="3474142"/>
                <a:ext cx="418550" cy="418550"/>
              </a:xfrm>
              <a:prstGeom prst="rect">
                <a:avLst/>
              </a:prstGeom>
            </p:spPr>
          </p:pic>
        </p:grpSp>
      </p:grp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823358F0-79F8-5B92-6A0B-86B954CE125A}"/>
              </a:ext>
            </a:extLst>
          </p:cNvPr>
          <p:cNvSpPr/>
          <p:nvPr/>
        </p:nvSpPr>
        <p:spPr>
          <a:xfrm>
            <a:off x="6683606" y="1830589"/>
            <a:ext cx="1850939" cy="64190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517D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 err="1">
                <a:solidFill>
                  <a:srgbClr val="517D33"/>
                </a:solidFill>
                <a:latin typeface="Graphik Regular" panose="020B0503030202060203" charset="0"/>
              </a:rPr>
              <a:t>Achieving</a:t>
            </a:r>
            <a:r>
              <a:rPr lang="es-ES" b="1" dirty="0">
                <a:solidFill>
                  <a:srgbClr val="517D33"/>
                </a:solidFill>
                <a:latin typeface="Graphik Regular" panose="020B0503030202060203" charset="0"/>
              </a:rPr>
              <a:t> Zero </a:t>
            </a:r>
            <a:r>
              <a:rPr lang="es-ES" b="1" dirty="0" err="1">
                <a:solidFill>
                  <a:srgbClr val="517D33"/>
                </a:solidFill>
                <a:latin typeface="Graphik Regular" panose="020B0503030202060203" charset="0"/>
              </a:rPr>
              <a:t>Debris</a:t>
            </a:r>
            <a:r>
              <a:rPr lang="es-ES" b="1" dirty="0">
                <a:solidFill>
                  <a:srgbClr val="517D33"/>
                </a:solidFill>
                <a:latin typeface="Graphik Regular" panose="020B0503030202060203" charset="0"/>
              </a:rPr>
              <a:t> </a:t>
            </a:r>
            <a:r>
              <a:rPr lang="es-ES" b="1" dirty="0" err="1">
                <a:solidFill>
                  <a:srgbClr val="517D33"/>
                </a:solidFill>
                <a:latin typeface="Graphik Regular" panose="020B0503030202060203" charset="0"/>
              </a:rPr>
              <a:t>objectives</a:t>
            </a:r>
            <a:endParaRPr lang="es-ES" b="1" dirty="0">
              <a:solidFill>
                <a:srgbClr val="517D33"/>
              </a:solidFill>
              <a:latin typeface="Graphik Regular" panose="020B0503030202060203" charset="0"/>
            </a:endParaRPr>
          </a:p>
        </p:txBody>
      </p:sp>
      <p:grpSp>
        <p:nvGrpSpPr>
          <p:cNvPr id="21" name="Grupo 20">
            <a:extLst>
              <a:ext uri="{FF2B5EF4-FFF2-40B4-BE49-F238E27FC236}">
                <a16:creationId xmlns:a16="http://schemas.microsoft.com/office/drawing/2014/main" id="{89D9680A-CC99-75F4-7078-EA92877E689C}"/>
              </a:ext>
            </a:extLst>
          </p:cNvPr>
          <p:cNvGrpSpPr/>
          <p:nvPr/>
        </p:nvGrpSpPr>
        <p:grpSpPr>
          <a:xfrm>
            <a:off x="1644845" y="1490566"/>
            <a:ext cx="2081483" cy="3347916"/>
            <a:chOff x="1321204" y="1107986"/>
            <a:chExt cx="2081483" cy="3347916"/>
          </a:xfrm>
        </p:grpSpPr>
        <p:sp>
          <p:nvSpPr>
            <p:cNvPr id="26" name="CuadroTexto 25">
              <a:extLst>
                <a:ext uri="{FF2B5EF4-FFF2-40B4-BE49-F238E27FC236}">
                  <a16:creationId xmlns:a16="http://schemas.microsoft.com/office/drawing/2014/main" id="{E88A692F-05B8-038F-F719-8CBD40ECC9F3}"/>
                </a:ext>
              </a:extLst>
            </p:cNvPr>
            <p:cNvSpPr txBox="1"/>
            <p:nvPr/>
          </p:nvSpPr>
          <p:spPr>
            <a:xfrm>
              <a:off x="1459184" y="1833103"/>
              <a:ext cx="177390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b="1" dirty="0">
                  <a:latin typeface="Graphik Regular" panose="020B0503030202060203" charset="0"/>
                </a:rPr>
                <a:t>GUARANTEE TIMELY AND SUCCESSFUL CLEARANCE</a:t>
              </a:r>
            </a:p>
          </p:txBody>
        </p:sp>
        <p:pic>
          <p:nvPicPr>
            <p:cNvPr id="30" name="Gráfico 29" descr="Calendario con relleno sólido">
              <a:extLst>
                <a:ext uri="{FF2B5EF4-FFF2-40B4-BE49-F238E27FC236}">
                  <a16:creationId xmlns:a16="http://schemas.microsoft.com/office/drawing/2014/main" id="{FADBB44E-0C4D-CDC6-1149-7DE58513218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459184" y="3044472"/>
              <a:ext cx="455216" cy="455216"/>
            </a:xfrm>
            <a:prstGeom prst="rect">
              <a:avLst/>
            </a:prstGeom>
          </p:spPr>
        </p:pic>
        <p:sp>
          <p:nvSpPr>
            <p:cNvPr id="32" name="CuadroTexto 31">
              <a:extLst>
                <a:ext uri="{FF2B5EF4-FFF2-40B4-BE49-F238E27FC236}">
                  <a16:creationId xmlns:a16="http://schemas.microsoft.com/office/drawing/2014/main" id="{6D4879E7-D55C-B4DE-698C-66DC3FB4069E}"/>
                </a:ext>
              </a:extLst>
            </p:cNvPr>
            <p:cNvSpPr txBox="1"/>
            <p:nvPr/>
          </p:nvSpPr>
          <p:spPr>
            <a:xfrm>
              <a:off x="1882857" y="2514312"/>
              <a:ext cx="151983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100" b="1" dirty="0">
                  <a:solidFill>
                    <a:schemeClr val="bg2">
                      <a:lumMod val="50000"/>
                    </a:schemeClr>
                  </a:solidFill>
                  <a:latin typeface="Graphik Regular" panose="020B0503030202060203" charset="0"/>
                </a:rPr>
                <a:t>Updated disposal strategy</a:t>
              </a:r>
            </a:p>
          </p:txBody>
        </p:sp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CF1B06C5-6E3A-2FA9-9EB4-74B28A83B6A7}"/>
                </a:ext>
              </a:extLst>
            </p:cNvPr>
            <p:cNvSpPr txBox="1"/>
            <p:nvPr/>
          </p:nvSpPr>
          <p:spPr>
            <a:xfrm>
              <a:off x="1882857" y="3068801"/>
              <a:ext cx="1519830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100" b="1" dirty="0" err="1">
                  <a:solidFill>
                    <a:schemeClr val="bg2">
                      <a:lumMod val="50000"/>
                    </a:schemeClr>
                  </a:solidFill>
                  <a:latin typeface="Graphik Regular" panose="020B0503030202060203" charset="0"/>
                </a:rPr>
                <a:t>Post-mission</a:t>
              </a:r>
              <a:r>
                <a:rPr lang="es-ES" sz="1100" b="1" dirty="0">
                  <a:solidFill>
                    <a:schemeClr val="bg2">
                      <a:lumMod val="50000"/>
                    </a:schemeClr>
                  </a:solidFill>
                  <a:latin typeface="Graphik Regular" panose="020B0503030202060203" charset="0"/>
                </a:rPr>
                <a:t> </a:t>
              </a:r>
              <a:r>
                <a:rPr lang="es-ES" sz="1100" b="1" dirty="0" err="1">
                  <a:solidFill>
                    <a:schemeClr val="bg2">
                      <a:lumMod val="50000"/>
                    </a:schemeClr>
                  </a:solidFill>
                  <a:latin typeface="Graphik Regular" panose="020B0503030202060203" charset="0"/>
                </a:rPr>
                <a:t>lifetime</a:t>
              </a:r>
              <a:r>
                <a:rPr lang="es-ES" sz="1100" b="1" dirty="0">
                  <a:solidFill>
                    <a:schemeClr val="bg2">
                      <a:lumMod val="50000"/>
                    </a:schemeClr>
                  </a:solidFill>
                  <a:latin typeface="Graphik Regular" panose="020B0503030202060203" charset="0"/>
                </a:rPr>
                <a:t>: </a:t>
              </a:r>
            </a:p>
            <a:p>
              <a:r>
                <a:rPr lang="es-ES" sz="1100" b="1" strike="sngStrike" dirty="0">
                  <a:solidFill>
                    <a:schemeClr val="bg2">
                      <a:lumMod val="50000"/>
                    </a:schemeClr>
                  </a:solidFill>
                  <a:latin typeface="Graphik Regular" panose="020B0503030202060203" charset="0"/>
                </a:rPr>
                <a:t>25 </a:t>
              </a:r>
              <a:r>
                <a:rPr lang="es-ES" sz="1100" b="1" strike="sngStrike" dirty="0" err="1">
                  <a:solidFill>
                    <a:schemeClr val="bg2">
                      <a:lumMod val="50000"/>
                    </a:schemeClr>
                  </a:solidFill>
                  <a:latin typeface="Graphik Regular" panose="020B0503030202060203" charset="0"/>
                </a:rPr>
                <a:t>years</a:t>
              </a:r>
              <a:r>
                <a:rPr lang="es-ES" sz="1100" b="1" strike="sngStrike" dirty="0">
                  <a:solidFill>
                    <a:schemeClr val="bg2">
                      <a:lumMod val="50000"/>
                    </a:schemeClr>
                  </a:solidFill>
                  <a:latin typeface="Graphik Regular" panose="020B0503030202060203" charset="0"/>
                </a:rPr>
                <a:t> </a:t>
              </a:r>
              <a:r>
                <a:rPr lang="es-ES" sz="1100" b="1" dirty="0">
                  <a:solidFill>
                    <a:schemeClr val="bg2">
                      <a:lumMod val="50000"/>
                    </a:schemeClr>
                  </a:solidFill>
                  <a:latin typeface="Graphik Regular" panose="020B0503030202060203" charset="0"/>
                  <a:sym typeface="Wingdings" panose="05000000000000000000" pitchFamily="2" charset="2"/>
                </a:rPr>
                <a:t> 0</a:t>
              </a:r>
              <a:endParaRPr lang="es-ES" sz="2800" b="1" dirty="0">
                <a:solidFill>
                  <a:schemeClr val="bg2">
                    <a:lumMod val="50000"/>
                  </a:schemeClr>
                </a:solidFill>
                <a:latin typeface="Graphik Regular" panose="020B0503030202060203" charset="0"/>
              </a:endParaRPr>
            </a:p>
          </p:txBody>
        </p:sp>
        <p:sp>
          <p:nvSpPr>
            <p:cNvPr id="7" name="Rectángulo: esquinas redondeadas 6">
              <a:extLst>
                <a:ext uri="{FF2B5EF4-FFF2-40B4-BE49-F238E27FC236}">
                  <a16:creationId xmlns:a16="http://schemas.microsoft.com/office/drawing/2014/main" id="{19673BAB-00DD-C44E-8AAB-96F5BA0B60D4}"/>
                </a:ext>
              </a:extLst>
            </p:cNvPr>
            <p:cNvSpPr/>
            <p:nvPr/>
          </p:nvSpPr>
          <p:spPr>
            <a:xfrm>
              <a:off x="1560722" y="1450994"/>
              <a:ext cx="1525021" cy="263779"/>
            </a:xfrm>
            <a:prstGeom prst="roundRect">
              <a:avLst>
                <a:gd name="adj" fmla="val 50000"/>
              </a:avLst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1600" b="1" dirty="0">
                  <a:latin typeface="Graphik Regular" panose="020B0503030202060203" charset="0"/>
                </a:rPr>
                <a:t>CHAPTER 2</a:t>
              </a:r>
            </a:p>
          </p:txBody>
        </p:sp>
        <p:pic>
          <p:nvPicPr>
            <p:cNvPr id="14" name="Gráfico 13" descr="Flecha circular con relleno sólido">
              <a:extLst>
                <a:ext uri="{FF2B5EF4-FFF2-40B4-BE49-F238E27FC236}">
                  <a16:creationId xmlns:a16="http://schemas.microsoft.com/office/drawing/2014/main" id="{1F8BA03A-DE02-8EFE-DD9F-FA1CD6EE72B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406830" y="2440392"/>
              <a:ext cx="559134" cy="559134"/>
            </a:xfrm>
            <a:prstGeom prst="rect">
              <a:avLst/>
            </a:prstGeom>
          </p:spPr>
        </p:pic>
        <p:sp>
          <p:nvSpPr>
            <p:cNvPr id="16" name="Rectángulo: esquinas redondeadas 15">
              <a:extLst>
                <a:ext uri="{FF2B5EF4-FFF2-40B4-BE49-F238E27FC236}">
                  <a16:creationId xmlns:a16="http://schemas.microsoft.com/office/drawing/2014/main" id="{5D32529B-C3C2-F811-6C0A-279B7F829691}"/>
                </a:ext>
              </a:extLst>
            </p:cNvPr>
            <p:cNvSpPr/>
            <p:nvPr/>
          </p:nvSpPr>
          <p:spPr>
            <a:xfrm>
              <a:off x="1321204" y="1107986"/>
              <a:ext cx="2004059" cy="3347916"/>
            </a:xfrm>
            <a:prstGeom prst="roundRect">
              <a:avLst>
                <a:gd name="adj" fmla="val 45767"/>
              </a:avLst>
            </a:pr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dirty="0"/>
            </a:p>
          </p:txBody>
        </p:sp>
      </p:grpSp>
      <p:sp>
        <p:nvSpPr>
          <p:cNvPr id="24" name="CuadroTexto 23">
            <a:extLst>
              <a:ext uri="{FF2B5EF4-FFF2-40B4-BE49-F238E27FC236}">
                <a16:creationId xmlns:a16="http://schemas.microsoft.com/office/drawing/2014/main" id="{CAAC8812-6D51-AA47-9374-48257B22B8B6}"/>
              </a:ext>
            </a:extLst>
          </p:cNvPr>
          <p:cNvSpPr txBox="1"/>
          <p:nvPr/>
        </p:nvSpPr>
        <p:spPr>
          <a:xfrm>
            <a:off x="1161137" y="974855"/>
            <a:ext cx="7334251" cy="321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8" indent="-28575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8B8D8E"/>
              </a:buClr>
              <a:buSzPts val="1800"/>
              <a:buBlip>
                <a:blip r:embed="rId10"/>
              </a:buBlip>
              <a:tabLst>
                <a:tab pos="228600" algn="l"/>
              </a:tabLst>
            </a:pPr>
            <a:r>
              <a:rPr lang="en-US" sz="1400" kern="1200" dirty="0">
                <a:solidFill>
                  <a:srgbClr val="003699"/>
                </a:solidFill>
                <a:latin typeface="Graphik Regular" panose="020B0503030202060203" charset="0"/>
              </a:rPr>
              <a:t>How does the </a:t>
            </a:r>
            <a:r>
              <a:rPr lang="en-US" sz="1400" b="1" kern="1200" dirty="0">
                <a:solidFill>
                  <a:srgbClr val="003699"/>
                </a:solidFill>
                <a:latin typeface="Graphik Regular" panose="020B0503030202060203" charset="0"/>
              </a:rPr>
              <a:t>controlled re-entry </a:t>
            </a:r>
            <a:r>
              <a:rPr lang="en-US" sz="1400" kern="1200" dirty="0">
                <a:solidFill>
                  <a:srgbClr val="003699"/>
                </a:solidFill>
                <a:latin typeface="Graphik Regular" panose="020B0503030202060203" charset="0"/>
              </a:rPr>
              <a:t>align with th</a:t>
            </a:r>
            <a:r>
              <a:rPr lang="en-US" kern="1200" dirty="0">
                <a:solidFill>
                  <a:srgbClr val="003699"/>
                </a:solidFill>
                <a:latin typeface="Graphik Regular" panose="020B0503030202060203" charset="0"/>
              </a:rPr>
              <a:t>e </a:t>
            </a:r>
            <a:r>
              <a:rPr lang="en-US" b="1" kern="1200" dirty="0">
                <a:solidFill>
                  <a:srgbClr val="003699"/>
                </a:solidFill>
                <a:latin typeface="Graphik Regular" panose="020B0503030202060203" charset="0"/>
              </a:rPr>
              <a:t>Zero Debris Technical Booklet</a:t>
            </a:r>
            <a:r>
              <a:rPr lang="en-US" kern="1200" dirty="0">
                <a:solidFill>
                  <a:srgbClr val="003699"/>
                </a:solidFill>
                <a:latin typeface="Graphik Regular" panose="020B0503030202060203" charset="0"/>
              </a:rPr>
              <a:t>?</a:t>
            </a:r>
            <a:endParaRPr lang="en-US" sz="1400" kern="1200" dirty="0">
              <a:solidFill>
                <a:srgbClr val="003699"/>
              </a:solidFill>
              <a:latin typeface="Graphik Regular" panose="020B0503030202060203" charset="0"/>
            </a:endParaRPr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94510BD5-B8C3-043B-3DA9-38DCD2950A0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09608" y="2693129"/>
            <a:ext cx="2376952" cy="135841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3376518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1C5F79-6DFC-9759-4E62-D475CC844D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3">
            <a:extLst>
              <a:ext uri="{FF2B5EF4-FFF2-40B4-BE49-F238E27FC236}">
                <a16:creationId xmlns:a16="http://schemas.microsoft.com/office/drawing/2014/main" id="{DA66B08D-FB82-A1C1-FEA0-355E2BA10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404" y="101600"/>
            <a:ext cx="8189595" cy="993775"/>
          </a:xfrm>
        </p:spPr>
        <p:txBody>
          <a:bodyPr/>
          <a:lstStyle/>
          <a:p>
            <a:r>
              <a:rPr lang="es-ES" dirty="0"/>
              <a:t>SDMR </a:t>
            </a:r>
            <a:r>
              <a:rPr lang="es-ES" dirty="0" err="1"/>
              <a:t>Assessment</a:t>
            </a:r>
            <a:r>
              <a:rPr lang="es-ES" dirty="0"/>
              <a:t> </a:t>
            </a:r>
          </a:p>
        </p:txBody>
      </p:sp>
      <p:grpSp>
        <p:nvGrpSpPr>
          <p:cNvPr id="54" name="Grupo 53">
            <a:extLst>
              <a:ext uri="{FF2B5EF4-FFF2-40B4-BE49-F238E27FC236}">
                <a16:creationId xmlns:a16="http://schemas.microsoft.com/office/drawing/2014/main" id="{2ABE8989-0B0C-73F6-100B-8C584A057B7F}"/>
              </a:ext>
            </a:extLst>
          </p:cNvPr>
          <p:cNvGrpSpPr/>
          <p:nvPr/>
        </p:nvGrpSpPr>
        <p:grpSpPr>
          <a:xfrm>
            <a:off x="3996687" y="1957794"/>
            <a:ext cx="1956435" cy="2560865"/>
            <a:chOff x="3686175" y="1615440"/>
            <a:chExt cx="1956435" cy="2232660"/>
          </a:xfrm>
        </p:grpSpPr>
        <p:sp>
          <p:nvSpPr>
            <p:cNvPr id="43" name="Rectángulo 42">
              <a:extLst>
                <a:ext uri="{FF2B5EF4-FFF2-40B4-BE49-F238E27FC236}">
                  <a16:creationId xmlns:a16="http://schemas.microsoft.com/office/drawing/2014/main" id="{5503463F-44E3-B4D0-4633-4A9BD6E9D563}"/>
                </a:ext>
              </a:extLst>
            </p:cNvPr>
            <p:cNvSpPr/>
            <p:nvPr/>
          </p:nvSpPr>
          <p:spPr>
            <a:xfrm>
              <a:off x="3686175" y="1615440"/>
              <a:ext cx="1956435" cy="223266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5" name="Rectángulo: una sola esquina cortada 44">
              <a:extLst>
                <a:ext uri="{FF2B5EF4-FFF2-40B4-BE49-F238E27FC236}">
                  <a16:creationId xmlns:a16="http://schemas.microsoft.com/office/drawing/2014/main" id="{E8EF545C-5736-36E7-AE14-8EF9D8A1581D}"/>
                </a:ext>
              </a:extLst>
            </p:cNvPr>
            <p:cNvSpPr/>
            <p:nvPr/>
          </p:nvSpPr>
          <p:spPr>
            <a:xfrm>
              <a:off x="3747134" y="1722121"/>
              <a:ext cx="1834515" cy="705791"/>
            </a:xfrm>
            <a:prstGeom prst="snip1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1600" b="1" dirty="0">
                  <a:solidFill>
                    <a:srgbClr val="003699"/>
                  </a:solidFill>
                  <a:latin typeface="Graphik Regular" panose="020B0503030202060203" charset="0"/>
                </a:rPr>
                <a:t>COMPLIANCE ASSESSMENT</a:t>
              </a:r>
            </a:p>
          </p:txBody>
        </p:sp>
        <p:sp>
          <p:nvSpPr>
            <p:cNvPr id="47" name="Rectángulo 46">
              <a:extLst>
                <a:ext uri="{FF2B5EF4-FFF2-40B4-BE49-F238E27FC236}">
                  <a16:creationId xmlns:a16="http://schemas.microsoft.com/office/drawing/2014/main" id="{410B6A2D-22BF-752B-F076-FCA6D7FA67DB}"/>
                </a:ext>
              </a:extLst>
            </p:cNvPr>
            <p:cNvSpPr/>
            <p:nvPr/>
          </p:nvSpPr>
          <p:spPr>
            <a:xfrm>
              <a:off x="3747135" y="2427912"/>
              <a:ext cx="1834514" cy="133255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004A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lvl="8" indent="-285750">
                <a:spcBef>
                  <a:spcPts val="600"/>
                </a:spcBef>
                <a:spcAft>
                  <a:spcPts val="600"/>
                </a:spcAft>
                <a:buClr>
                  <a:srgbClr val="8B8D8E"/>
                </a:buClr>
                <a:buSzPts val="1800"/>
                <a:buFont typeface="Arial" panose="020B0604020202020204" pitchFamily="34" charset="0"/>
                <a:buChar char="•"/>
                <a:tabLst>
                  <a:tab pos="228600" algn="l"/>
                </a:tabLst>
              </a:pPr>
              <a:r>
                <a:rPr lang="en-US" sz="1100" b="1" kern="1200" dirty="0">
                  <a:solidFill>
                    <a:srgbClr val="003699"/>
                  </a:solidFill>
                  <a:latin typeface="Graphik Regular" panose="020B0503030202060203" charset="0"/>
                </a:rPr>
                <a:t>Technical analysis</a:t>
              </a:r>
            </a:p>
            <a:p>
              <a:pPr marL="285750" lvl="8" indent="-285750">
                <a:spcBef>
                  <a:spcPts val="600"/>
                </a:spcBef>
                <a:spcAft>
                  <a:spcPts val="600"/>
                </a:spcAft>
                <a:buClr>
                  <a:srgbClr val="8B8D8E"/>
                </a:buClr>
                <a:buSzPts val="1800"/>
                <a:buFont typeface="Arial" panose="020B0604020202020204" pitchFamily="34" charset="0"/>
                <a:buChar char="•"/>
                <a:tabLst>
                  <a:tab pos="228600" algn="l"/>
                </a:tabLst>
              </a:pPr>
              <a:r>
                <a:rPr lang="en-US" sz="1100" b="1" kern="1200" dirty="0">
                  <a:solidFill>
                    <a:srgbClr val="003699"/>
                  </a:solidFill>
                  <a:latin typeface="Graphik Regular" panose="020B0503030202060203" charset="0"/>
                </a:rPr>
                <a:t>Action plan for non-compliant requirements</a:t>
              </a:r>
              <a:endParaRPr lang="es-ES" sz="1100" b="1" dirty="0"/>
            </a:p>
          </p:txBody>
        </p:sp>
      </p:grpSp>
      <p:grpSp>
        <p:nvGrpSpPr>
          <p:cNvPr id="55" name="Grupo 54">
            <a:extLst>
              <a:ext uri="{FF2B5EF4-FFF2-40B4-BE49-F238E27FC236}">
                <a16:creationId xmlns:a16="http://schemas.microsoft.com/office/drawing/2014/main" id="{7F30B42C-49F2-52C0-041C-9FCD769E7C66}"/>
              </a:ext>
            </a:extLst>
          </p:cNvPr>
          <p:cNvGrpSpPr/>
          <p:nvPr/>
        </p:nvGrpSpPr>
        <p:grpSpPr>
          <a:xfrm>
            <a:off x="1303018" y="1957795"/>
            <a:ext cx="1956435" cy="2560865"/>
            <a:chOff x="3686175" y="1615440"/>
            <a:chExt cx="1956435" cy="2232660"/>
          </a:xfrm>
        </p:grpSpPr>
        <p:sp>
          <p:nvSpPr>
            <p:cNvPr id="56" name="Rectángulo 55">
              <a:extLst>
                <a:ext uri="{FF2B5EF4-FFF2-40B4-BE49-F238E27FC236}">
                  <a16:creationId xmlns:a16="http://schemas.microsoft.com/office/drawing/2014/main" id="{B01DA572-6936-338E-F80B-817BE9E7366A}"/>
                </a:ext>
              </a:extLst>
            </p:cNvPr>
            <p:cNvSpPr/>
            <p:nvPr/>
          </p:nvSpPr>
          <p:spPr>
            <a:xfrm>
              <a:off x="3686175" y="1615440"/>
              <a:ext cx="1956435" cy="223266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rgbClr val="0036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7" name="Rectángulo: una sola esquina cortada 56">
              <a:extLst>
                <a:ext uri="{FF2B5EF4-FFF2-40B4-BE49-F238E27FC236}">
                  <a16:creationId xmlns:a16="http://schemas.microsoft.com/office/drawing/2014/main" id="{AD67350B-DB2A-FCCD-5B7A-A635A6A61290}"/>
                </a:ext>
              </a:extLst>
            </p:cNvPr>
            <p:cNvSpPr/>
            <p:nvPr/>
          </p:nvSpPr>
          <p:spPr>
            <a:xfrm>
              <a:off x="3747134" y="1722122"/>
              <a:ext cx="1834515" cy="705790"/>
            </a:xfrm>
            <a:prstGeom prst="snip1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1600" b="1" dirty="0">
                  <a:solidFill>
                    <a:srgbClr val="003699"/>
                  </a:solidFill>
                  <a:latin typeface="Graphik Regular" panose="020B0503030202060203" charset="0"/>
                </a:rPr>
                <a:t>REQUIREMENTS &amp; PLANNING</a:t>
              </a:r>
            </a:p>
          </p:txBody>
        </p:sp>
        <p:sp>
          <p:nvSpPr>
            <p:cNvPr id="58" name="Rectángulo 57">
              <a:extLst>
                <a:ext uri="{FF2B5EF4-FFF2-40B4-BE49-F238E27FC236}">
                  <a16:creationId xmlns:a16="http://schemas.microsoft.com/office/drawing/2014/main" id="{61FC4792-BCEC-7765-3B7C-08F3B2A2F47B}"/>
                </a:ext>
              </a:extLst>
            </p:cNvPr>
            <p:cNvSpPr/>
            <p:nvPr/>
          </p:nvSpPr>
          <p:spPr>
            <a:xfrm>
              <a:off x="3747135" y="2427911"/>
              <a:ext cx="1834514" cy="133256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004A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lvl="8" indent="-285750">
                <a:spcBef>
                  <a:spcPts val="600"/>
                </a:spcBef>
                <a:spcAft>
                  <a:spcPts val="600"/>
                </a:spcAft>
                <a:buClr>
                  <a:srgbClr val="8B8D8E"/>
                </a:buClr>
                <a:buSzPts val="1800"/>
                <a:buFont typeface="Arial" panose="020B0604020202020204" pitchFamily="34" charset="0"/>
                <a:buChar char="•"/>
                <a:tabLst>
                  <a:tab pos="228600" algn="l"/>
                </a:tabLst>
              </a:pPr>
              <a:r>
                <a:rPr lang="en-US" sz="1100" b="1" kern="1200" dirty="0">
                  <a:solidFill>
                    <a:srgbClr val="003699"/>
                  </a:solidFill>
                  <a:latin typeface="Graphik Regular" panose="020B0503030202060203" charset="0"/>
                </a:rPr>
                <a:t>Identification of applicable requirements</a:t>
              </a:r>
            </a:p>
            <a:p>
              <a:pPr marL="285750" lvl="8" indent="-285750">
                <a:spcBef>
                  <a:spcPts val="600"/>
                </a:spcBef>
                <a:spcAft>
                  <a:spcPts val="600"/>
                </a:spcAft>
                <a:buClr>
                  <a:srgbClr val="8B8D8E"/>
                </a:buClr>
                <a:buSzPts val="1800"/>
                <a:buFont typeface="Arial" panose="020B0604020202020204" pitchFamily="34" charset="0"/>
                <a:buChar char="•"/>
                <a:tabLst>
                  <a:tab pos="228600" algn="l"/>
                </a:tabLst>
              </a:pPr>
              <a:r>
                <a:rPr lang="en-US" sz="1100" b="1" kern="1200" dirty="0">
                  <a:solidFill>
                    <a:srgbClr val="003699"/>
                  </a:solidFill>
                  <a:latin typeface="Graphik Regular" panose="020B0503030202060203" charset="0"/>
                </a:rPr>
                <a:t>Definition of responsibilities and operations</a:t>
              </a:r>
            </a:p>
          </p:txBody>
        </p:sp>
      </p:grpSp>
      <p:grpSp>
        <p:nvGrpSpPr>
          <p:cNvPr id="59" name="Grupo 58">
            <a:extLst>
              <a:ext uri="{FF2B5EF4-FFF2-40B4-BE49-F238E27FC236}">
                <a16:creationId xmlns:a16="http://schemas.microsoft.com/office/drawing/2014/main" id="{1EE4CD5E-AA3D-5313-9CE5-358FC1A1CCDE}"/>
              </a:ext>
            </a:extLst>
          </p:cNvPr>
          <p:cNvGrpSpPr/>
          <p:nvPr/>
        </p:nvGrpSpPr>
        <p:grpSpPr>
          <a:xfrm>
            <a:off x="6682738" y="1957794"/>
            <a:ext cx="1956435" cy="2560865"/>
            <a:chOff x="3686175" y="1615440"/>
            <a:chExt cx="1956435" cy="2232660"/>
          </a:xfrm>
        </p:grpSpPr>
        <p:sp>
          <p:nvSpPr>
            <p:cNvPr id="60" name="Rectángulo 59">
              <a:extLst>
                <a:ext uri="{FF2B5EF4-FFF2-40B4-BE49-F238E27FC236}">
                  <a16:creationId xmlns:a16="http://schemas.microsoft.com/office/drawing/2014/main" id="{A45AD251-4C5C-5F59-20C9-98DA67A43652}"/>
                </a:ext>
              </a:extLst>
            </p:cNvPr>
            <p:cNvSpPr/>
            <p:nvPr/>
          </p:nvSpPr>
          <p:spPr>
            <a:xfrm>
              <a:off x="3686175" y="1615440"/>
              <a:ext cx="1956435" cy="223266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61" name="Rectángulo: una sola esquina cortada 60">
              <a:extLst>
                <a:ext uri="{FF2B5EF4-FFF2-40B4-BE49-F238E27FC236}">
                  <a16:creationId xmlns:a16="http://schemas.microsoft.com/office/drawing/2014/main" id="{DF643409-163D-4976-E0A0-A675A3A9483D}"/>
                </a:ext>
              </a:extLst>
            </p:cNvPr>
            <p:cNvSpPr/>
            <p:nvPr/>
          </p:nvSpPr>
          <p:spPr>
            <a:xfrm>
              <a:off x="3747134" y="1722121"/>
              <a:ext cx="1834515" cy="705791"/>
            </a:xfrm>
            <a:prstGeom prst="snip1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ES" sz="1600" b="1" dirty="0">
                  <a:solidFill>
                    <a:srgbClr val="003699"/>
                  </a:solidFill>
                  <a:latin typeface="Graphik Regular" panose="020B0503030202060203" charset="0"/>
                </a:rPr>
                <a:t>COMPLIANCE EVIDENCE</a:t>
              </a:r>
            </a:p>
          </p:txBody>
        </p:sp>
        <p:sp>
          <p:nvSpPr>
            <p:cNvPr id="62" name="Rectángulo 61">
              <a:extLst>
                <a:ext uri="{FF2B5EF4-FFF2-40B4-BE49-F238E27FC236}">
                  <a16:creationId xmlns:a16="http://schemas.microsoft.com/office/drawing/2014/main" id="{8BE9AB89-0B7B-FCB2-D2FF-F79798293538}"/>
                </a:ext>
              </a:extLst>
            </p:cNvPr>
            <p:cNvSpPr/>
            <p:nvPr/>
          </p:nvSpPr>
          <p:spPr>
            <a:xfrm>
              <a:off x="3747135" y="2427912"/>
              <a:ext cx="1834514" cy="13325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004A99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85750" lvl="8" indent="-285750">
                <a:spcBef>
                  <a:spcPts val="600"/>
                </a:spcBef>
                <a:spcAft>
                  <a:spcPts val="600"/>
                </a:spcAft>
                <a:buClr>
                  <a:srgbClr val="8B8D8E"/>
                </a:buClr>
                <a:buSzPts val="1800"/>
                <a:buFont typeface="Arial" panose="020B0604020202020204" pitchFamily="34" charset="0"/>
                <a:buChar char="•"/>
                <a:tabLst>
                  <a:tab pos="228600" algn="l"/>
                </a:tabLst>
              </a:pPr>
              <a:r>
                <a:rPr lang="en-US" sz="1100" b="1" kern="1200" dirty="0">
                  <a:solidFill>
                    <a:srgbClr val="003699"/>
                  </a:solidFill>
                  <a:latin typeface="Graphik Regular" panose="020B0503030202060203" charset="0"/>
                </a:rPr>
                <a:t>Reports and supporting documents submission</a:t>
              </a:r>
            </a:p>
          </p:txBody>
        </p:sp>
      </p:grpSp>
      <p:sp>
        <p:nvSpPr>
          <p:cNvPr id="63" name="Flecha: a la derecha 62">
            <a:extLst>
              <a:ext uri="{FF2B5EF4-FFF2-40B4-BE49-F238E27FC236}">
                <a16:creationId xmlns:a16="http://schemas.microsoft.com/office/drawing/2014/main" id="{111E2EA4-74DE-03A8-E620-616E986FE878}"/>
              </a:ext>
            </a:extLst>
          </p:cNvPr>
          <p:cNvSpPr/>
          <p:nvPr/>
        </p:nvSpPr>
        <p:spPr>
          <a:xfrm>
            <a:off x="3473765" y="3238226"/>
            <a:ext cx="312419" cy="24765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5" name="Flecha: a la derecha 64">
            <a:extLst>
              <a:ext uri="{FF2B5EF4-FFF2-40B4-BE49-F238E27FC236}">
                <a16:creationId xmlns:a16="http://schemas.microsoft.com/office/drawing/2014/main" id="{2A538B0C-85FC-6D2E-A8C3-DBC40F901DBC}"/>
              </a:ext>
            </a:extLst>
          </p:cNvPr>
          <p:cNvSpPr/>
          <p:nvPr/>
        </p:nvSpPr>
        <p:spPr>
          <a:xfrm>
            <a:off x="6161720" y="3238226"/>
            <a:ext cx="312419" cy="24765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9" name="CuadroTexto 68">
            <a:extLst>
              <a:ext uri="{FF2B5EF4-FFF2-40B4-BE49-F238E27FC236}">
                <a16:creationId xmlns:a16="http://schemas.microsoft.com/office/drawing/2014/main" id="{7C52BB9E-8A79-EA14-1471-B35FB4C91444}"/>
              </a:ext>
            </a:extLst>
          </p:cNvPr>
          <p:cNvSpPr txBox="1"/>
          <p:nvPr/>
        </p:nvSpPr>
        <p:spPr>
          <a:xfrm>
            <a:off x="1307777" y="1095375"/>
            <a:ext cx="7334251" cy="5804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8" indent="-28575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8B8D8E"/>
              </a:buClr>
              <a:buSzPts val="1800"/>
              <a:buBlip>
                <a:blip r:embed="rId3"/>
              </a:buBlip>
              <a:tabLst>
                <a:tab pos="228600" algn="l"/>
              </a:tabLst>
            </a:pPr>
            <a:r>
              <a:rPr lang="en-US" kern="1200" dirty="0">
                <a:solidFill>
                  <a:srgbClr val="003699"/>
                </a:solidFill>
                <a:latin typeface="Graphik Regular" panose="020B0503030202060203" charset="0"/>
              </a:rPr>
              <a:t>Additional ZD contribution: assessment of the </a:t>
            </a:r>
            <a:r>
              <a:rPr lang="en-US" b="1" kern="1200" dirty="0">
                <a:solidFill>
                  <a:srgbClr val="003699"/>
                </a:solidFill>
                <a:latin typeface="Graphik Regular" panose="020B0503030202060203" charset="0"/>
              </a:rPr>
              <a:t>current baseline </a:t>
            </a:r>
            <a:r>
              <a:rPr lang="en-US" kern="1200" dirty="0">
                <a:solidFill>
                  <a:srgbClr val="003699"/>
                </a:solidFill>
                <a:latin typeface="Graphik Regular" panose="020B0503030202060203" charset="0"/>
              </a:rPr>
              <a:t>and </a:t>
            </a:r>
            <a:r>
              <a:rPr lang="en-US" b="1" kern="1200" dirty="0">
                <a:solidFill>
                  <a:srgbClr val="003699"/>
                </a:solidFill>
                <a:latin typeface="Graphik Regular" panose="020B0503030202060203" charset="0"/>
              </a:rPr>
              <a:t>controlled re-entry</a:t>
            </a:r>
            <a:r>
              <a:rPr lang="en-US" kern="1200" dirty="0">
                <a:solidFill>
                  <a:srgbClr val="003699"/>
                </a:solidFill>
                <a:latin typeface="Graphik Regular" panose="020B0503030202060203" charset="0"/>
              </a:rPr>
              <a:t> strategies against the </a:t>
            </a:r>
            <a:r>
              <a:rPr lang="en-US" b="1" kern="1200" dirty="0">
                <a:solidFill>
                  <a:srgbClr val="003699"/>
                </a:solidFill>
                <a:latin typeface="Graphik Regular" panose="020B0503030202060203" charset="0"/>
              </a:rPr>
              <a:t>new requirements</a:t>
            </a:r>
            <a:endParaRPr lang="en-US" sz="1400" b="1" kern="1200" dirty="0">
              <a:solidFill>
                <a:srgbClr val="003699"/>
              </a:solidFill>
              <a:latin typeface="Graphik Regular" panose="020B050303020206020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36674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C715DD-89B4-5BDF-3312-81258D5937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9BBE74FA-70BB-C6AC-A572-7ACA41DA1C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/>
              <a:t>Conclusion</a:t>
            </a:r>
            <a:endParaRPr lang="es-ES" dirty="0"/>
          </a:p>
        </p:txBody>
      </p:sp>
      <p:pic>
        <p:nvPicPr>
          <p:cNvPr id="6" name="Picture 2" descr="ESA - Cheops logo">
            <a:extLst>
              <a:ext uri="{FF2B5EF4-FFF2-40B4-BE49-F238E27FC236}">
                <a16:creationId xmlns:a16="http://schemas.microsoft.com/office/drawing/2014/main" id="{850AABC3-20FE-8FD9-7DB8-65050FADB4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7138" y="4608161"/>
            <a:ext cx="736862" cy="536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Marcador de contenido 4">
            <a:extLst>
              <a:ext uri="{FF2B5EF4-FFF2-40B4-BE49-F238E27FC236}">
                <a16:creationId xmlns:a16="http://schemas.microsoft.com/office/drawing/2014/main" id="{22497C55-619A-3C2B-7F60-A7BC81E464F7}"/>
              </a:ext>
            </a:extLst>
          </p:cNvPr>
          <p:cNvSpPr txBox="1">
            <a:spLocks/>
          </p:cNvSpPr>
          <p:nvPr/>
        </p:nvSpPr>
        <p:spPr>
          <a:xfrm>
            <a:off x="923607" y="1095375"/>
            <a:ext cx="8220393" cy="15398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003699"/>
                </a:solidFill>
                <a:latin typeface="Graphik Extralight" panose="020B0303030202060203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003699"/>
                </a:solidFill>
                <a:latin typeface="Graphik Thin" panose="020B0203030202060203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003699"/>
                </a:solidFill>
                <a:latin typeface="Graphik Thin" panose="020B020303020206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3699"/>
                </a:solidFill>
                <a:latin typeface="Graphik Thin" panose="020B020303020206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003699"/>
                </a:solidFill>
                <a:latin typeface="Graphik Thin" panose="020B020303020206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Tx/>
            </a:pPr>
            <a:endParaRPr lang="es-ES" sz="2000" dirty="0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F0FD6A6A-E1EC-A472-561A-9951BFB9D94D}"/>
              </a:ext>
            </a:extLst>
          </p:cNvPr>
          <p:cNvSpPr/>
          <p:nvPr/>
        </p:nvSpPr>
        <p:spPr>
          <a:xfrm>
            <a:off x="1233242" y="1659557"/>
            <a:ext cx="7402758" cy="18418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8" indent="-28575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8B8D8E"/>
              </a:buClr>
              <a:buSzPts val="1800"/>
              <a:buBlip>
                <a:blip r:embed="rId4"/>
              </a:buBlip>
              <a:tabLst>
                <a:tab pos="228600" algn="l"/>
              </a:tabLst>
            </a:pPr>
            <a:r>
              <a:rPr lang="en-US" kern="1200" dirty="0">
                <a:solidFill>
                  <a:srgbClr val="003699"/>
                </a:solidFill>
                <a:latin typeface="Graphik Regular" panose="020B0503030202060203" charset="0"/>
              </a:rPr>
              <a:t>Some </a:t>
            </a:r>
            <a:r>
              <a:rPr lang="en-US" b="1" kern="1200" dirty="0">
                <a:solidFill>
                  <a:srgbClr val="003699"/>
                </a:solidFill>
                <a:latin typeface="Graphik Regular" panose="020B0503030202060203" charset="0"/>
              </a:rPr>
              <a:t>legacy spacecraft </a:t>
            </a:r>
            <a:r>
              <a:rPr lang="en-US" kern="1200" dirty="0">
                <a:solidFill>
                  <a:srgbClr val="003699"/>
                </a:solidFill>
                <a:latin typeface="Graphik Regular" panose="020B0503030202060203" charset="0"/>
              </a:rPr>
              <a:t>can be adapted to </a:t>
            </a:r>
            <a:r>
              <a:rPr lang="en-US" b="1" kern="1200" dirty="0">
                <a:solidFill>
                  <a:srgbClr val="003699"/>
                </a:solidFill>
                <a:latin typeface="Graphik Regular" panose="020B0503030202060203" charset="0"/>
              </a:rPr>
              <a:t>support the Zero Debris vision</a:t>
            </a:r>
          </a:p>
          <a:p>
            <a:pPr marL="285750" lvl="8" indent="-28575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8B8D8E"/>
              </a:buClr>
              <a:buSzPts val="1800"/>
              <a:buBlip>
                <a:blip r:embed="rId4"/>
              </a:buBlip>
              <a:tabLst>
                <a:tab pos="228600" algn="l"/>
              </a:tabLst>
            </a:pPr>
            <a:r>
              <a:rPr lang="en-US" b="1" kern="1200" dirty="0">
                <a:solidFill>
                  <a:srgbClr val="003699"/>
                </a:solidFill>
                <a:latin typeface="Graphik Regular" panose="020B0503030202060203" charset="0"/>
              </a:rPr>
              <a:t>Mission operations </a:t>
            </a:r>
            <a:r>
              <a:rPr lang="en-US" kern="1200" dirty="0">
                <a:solidFill>
                  <a:srgbClr val="003699"/>
                </a:solidFill>
                <a:latin typeface="Graphik Regular" panose="020B0503030202060203" charset="0"/>
              </a:rPr>
              <a:t>teams play a central role in </a:t>
            </a:r>
            <a:r>
              <a:rPr lang="en-US" b="1" kern="1200" dirty="0">
                <a:solidFill>
                  <a:srgbClr val="003699"/>
                </a:solidFill>
                <a:latin typeface="Graphik Regular" panose="020B0503030202060203" charset="0"/>
              </a:rPr>
              <a:t>Zero Debris</a:t>
            </a:r>
            <a:r>
              <a:rPr lang="en-US" kern="1200" dirty="0">
                <a:solidFill>
                  <a:srgbClr val="003699"/>
                </a:solidFill>
                <a:latin typeface="Graphik Regular" panose="020B0503030202060203" charset="0"/>
              </a:rPr>
              <a:t> implementation</a:t>
            </a:r>
          </a:p>
          <a:p>
            <a:pPr marL="285750" lvl="8" indent="-28575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>
                <a:srgbClr val="8B8D8E"/>
              </a:buClr>
              <a:buSzPts val="1800"/>
              <a:buBlip>
                <a:blip r:embed="rId4"/>
              </a:buBlip>
              <a:tabLst>
                <a:tab pos="228600" algn="l"/>
              </a:tabLst>
            </a:pPr>
            <a:r>
              <a:rPr lang="en-US" b="1" kern="1200" dirty="0">
                <a:solidFill>
                  <a:srgbClr val="003699"/>
                </a:solidFill>
                <a:latin typeface="Graphik Regular" panose="020B0503030202060203" charset="0"/>
              </a:rPr>
              <a:t>Disposal strategies </a:t>
            </a:r>
            <a:r>
              <a:rPr lang="en-US" kern="1200" dirty="0">
                <a:solidFill>
                  <a:srgbClr val="003699"/>
                </a:solidFill>
                <a:latin typeface="Graphik Regular" panose="020B0503030202060203" charset="0"/>
              </a:rPr>
              <a:t>can evolve with emerging needs when the </a:t>
            </a:r>
            <a:r>
              <a:rPr lang="en-US" b="1" kern="1200" dirty="0">
                <a:solidFill>
                  <a:srgbClr val="003699"/>
                </a:solidFill>
                <a:latin typeface="Graphik Regular" panose="020B0503030202060203" charset="0"/>
              </a:rPr>
              <a:t>teams</a:t>
            </a:r>
            <a:r>
              <a:rPr lang="en-US" kern="1200" dirty="0">
                <a:solidFill>
                  <a:srgbClr val="003699"/>
                </a:solidFill>
                <a:latin typeface="Graphik Regular" panose="020B0503030202060203" charset="0"/>
              </a:rPr>
              <a:t> are open to changes and improvements</a:t>
            </a:r>
          </a:p>
        </p:txBody>
      </p:sp>
      <p:sp>
        <p:nvSpPr>
          <p:cNvPr id="3" name="Rectángulo: una sola esquina cortada 2">
            <a:extLst>
              <a:ext uri="{FF2B5EF4-FFF2-40B4-BE49-F238E27FC236}">
                <a16:creationId xmlns:a16="http://schemas.microsoft.com/office/drawing/2014/main" id="{40E5CC60-85E9-BABE-AD59-9898C6EC9F3E}"/>
              </a:ext>
            </a:extLst>
          </p:cNvPr>
          <p:cNvSpPr/>
          <p:nvPr/>
        </p:nvSpPr>
        <p:spPr>
          <a:xfrm>
            <a:off x="1233242" y="1184742"/>
            <a:ext cx="7402758" cy="343681"/>
          </a:xfrm>
          <a:prstGeom prst="snip1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1600" b="1" kern="1200" dirty="0">
                <a:solidFill>
                  <a:srgbClr val="003699"/>
                </a:solidFill>
                <a:latin typeface="Graphik Regular" panose="020B0503030202060203" charset="0"/>
              </a:rPr>
              <a:t>CHEOPS </a:t>
            </a:r>
            <a:r>
              <a:rPr lang="es-ES" sz="1600" b="1" kern="1200" dirty="0" err="1">
                <a:solidFill>
                  <a:srgbClr val="003699"/>
                </a:solidFill>
                <a:latin typeface="Graphik Regular" panose="020B0503030202060203" charset="0"/>
              </a:rPr>
              <a:t>is</a:t>
            </a:r>
            <a:r>
              <a:rPr lang="es-ES" sz="1600" b="1" kern="1200" dirty="0">
                <a:solidFill>
                  <a:srgbClr val="003699"/>
                </a:solidFill>
                <a:latin typeface="Graphik Regular" panose="020B0503030202060203" charset="0"/>
              </a:rPr>
              <a:t> more </a:t>
            </a:r>
            <a:r>
              <a:rPr lang="es-ES" sz="1600" b="1" kern="1200" dirty="0" err="1">
                <a:solidFill>
                  <a:srgbClr val="003699"/>
                </a:solidFill>
                <a:latin typeface="Graphik Regular" panose="020B0503030202060203" charset="0"/>
              </a:rPr>
              <a:t>than</a:t>
            </a:r>
            <a:r>
              <a:rPr lang="es-ES" sz="1600" b="1" kern="1200" dirty="0">
                <a:solidFill>
                  <a:srgbClr val="003699"/>
                </a:solidFill>
                <a:latin typeface="Graphik Regular" panose="020B0503030202060203" charset="0"/>
              </a:rPr>
              <a:t> </a:t>
            </a:r>
            <a:r>
              <a:rPr lang="es-ES" sz="1600" b="1" kern="1200" dirty="0" err="1">
                <a:solidFill>
                  <a:srgbClr val="003699"/>
                </a:solidFill>
                <a:latin typeface="Graphik Regular" panose="020B0503030202060203" charset="0"/>
              </a:rPr>
              <a:t>just</a:t>
            </a:r>
            <a:r>
              <a:rPr lang="es-ES" sz="1600" b="1" kern="1200" dirty="0">
                <a:solidFill>
                  <a:srgbClr val="003699"/>
                </a:solidFill>
                <a:latin typeface="Graphik Regular" panose="020B0503030202060203" charset="0"/>
              </a:rPr>
              <a:t> a </a:t>
            </a:r>
            <a:r>
              <a:rPr lang="es-ES" sz="1600" b="1" kern="1200" dirty="0" err="1">
                <a:solidFill>
                  <a:srgbClr val="003699"/>
                </a:solidFill>
                <a:latin typeface="Graphik Regular" panose="020B0503030202060203" charset="0"/>
              </a:rPr>
              <a:t>mission</a:t>
            </a:r>
            <a:endParaRPr lang="es-ES" sz="1600" b="1" kern="1200" dirty="0">
              <a:solidFill>
                <a:srgbClr val="003699"/>
              </a:solidFill>
              <a:latin typeface="Graphik Regular" panose="020B0503030202060203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8993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9760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1_Banquo template">
  <a:themeElements>
    <a:clrScheme name="Azul cálido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3" Type="http://schemas.microsoft.com/office/2011/relationships/webextension" Target="webextension3.xml"/><Relationship Id="rId2" Type="http://schemas.microsoft.com/office/2011/relationships/webextension" Target="webextension2.xml"/><Relationship Id="rId1" Type="http://schemas.microsoft.com/office/2011/relationships/webextension" Target="webextension1.xml"/><Relationship Id="rId6" Type="http://schemas.microsoft.com/office/2011/relationships/webextension" Target="webextension6.xml"/><Relationship Id="rId5" Type="http://schemas.microsoft.com/office/2011/relationships/webextension" Target="webextension5.xml"/><Relationship Id="rId4" Type="http://schemas.microsoft.com/office/2011/relationships/webextension" Target="webextension4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2">
    <wetp:webextensionref xmlns:r="http://schemas.openxmlformats.org/officeDocument/2006/relationships" r:id="rId1"/>
  </wetp:taskpane>
  <wetp:taskpane dockstate="right" visibility="0" width="350" row="1">
    <wetp:webextensionref xmlns:r="http://schemas.openxmlformats.org/officeDocument/2006/relationships" r:id="rId2"/>
  </wetp:taskpane>
  <wetp:taskpane dockstate="right" visibility="0" width="350" row="2">
    <wetp:webextensionref xmlns:r="http://schemas.openxmlformats.org/officeDocument/2006/relationships" r:id="rId3"/>
  </wetp:taskpane>
  <wetp:taskpane dockstate="right" visibility="0" width="350" row="2">
    <wetp:webextensionref xmlns:r="http://schemas.openxmlformats.org/officeDocument/2006/relationships" r:id="rId4"/>
  </wetp:taskpane>
  <wetp:taskpane dockstate="right" visibility="0" width="350" row="2">
    <wetp:webextensionref xmlns:r="http://schemas.openxmlformats.org/officeDocument/2006/relationships" r:id="rId5"/>
  </wetp:taskpane>
  <wetp:taskpane dockstate="right" visibility="0" width="350" row="4">
    <wetp:webextensionref xmlns:r="http://schemas.openxmlformats.org/officeDocument/2006/relationships" r:id="rId6"/>
  </wetp:taskpane>
</wetp:taskpanes>
</file>

<file path=ppt/webextensions/webextension1.xml><?xml version="1.0" encoding="utf-8"?>
<we:webextension xmlns:we="http://schemas.microsoft.com/office/webextensions/webextension/2010/11" id="{E5109D23-BF49-484E-BC50-D60D322A2792}">
  <we:reference id="wa200007130" version="1.0.0.1" store="es-ES" storeType="OMEX"/>
  <we:alternateReferences>
    <we:reference id="WA200007130" version="1.0.0.1" store="WA200007130" storeType="OMEX"/>
  </we:alternateReferences>
  <we:properties/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FD1B25A1-5E88-46A7-9275-2C142D1E2255}">
  <we:reference id="wa200011222" version="2026.513.912.765" store="es-ES" storeType="OMEX"/>
  <we:alternateReferences>
    <we:reference id="WA200011222" version="2026.513.912.765" store="WA200011222" storeType="OMEX"/>
  </we:alternateReferences>
  <we:properties/>
  <we:bindings/>
  <we:snapshot xmlns:r="http://schemas.openxmlformats.org/officeDocument/2006/relationships"/>
</we:webextension>
</file>

<file path=ppt/webextensions/webextension3.xml><?xml version="1.0" encoding="utf-8"?>
<we:webextension xmlns:we="http://schemas.microsoft.com/office/webextensions/webextension/2010/11" id="{E03882B1-C8E4-4036-9C81-4C83B8E2835A}">
  <we:reference id="wa200011557" version="1.0.0.5" store="es-ES" storeType="OMEX"/>
  <we:alternateReferences>
    <we:reference id="WA200011557" version="1.0.0.5" store="WA200011557" storeType="OMEX"/>
  </we:alternateReferences>
  <we:properties/>
  <we:bindings/>
  <we:snapshot xmlns:r="http://schemas.openxmlformats.org/officeDocument/2006/relationships"/>
</we:webextension>
</file>

<file path=ppt/webextensions/webextension4.xml><?xml version="1.0" encoding="utf-8"?>
<we:webextension xmlns:we="http://schemas.microsoft.com/office/webextensions/webextension/2010/11" id="{52E43137-485F-4408-9550-B6894E3A3967}">
  <we:reference id="wa200010968" version="1.3.0.0" store="es-ES" storeType="OMEX"/>
  <we:alternateReferences>
    <we:reference id="WA200010968" version="1.3.0.0" store="WA200010968" storeType="OMEX"/>
  </we:alternateReferences>
  <we:properties/>
  <we:bindings/>
  <we:snapshot xmlns:r="http://schemas.openxmlformats.org/officeDocument/2006/relationships"/>
</we:webextension>
</file>

<file path=ppt/webextensions/webextension5.xml><?xml version="1.0" encoding="utf-8"?>
<we:webextension xmlns:we="http://schemas.microsoft.com/office/webextensions/webextension/2010/11" id="{E00BD2E8-130E-4175-8927-B6CA566C6994}">
  <we:reference id="wa104381063" version="1.0.0.1" store="es-ES" storeType="OMEX"/>
  <we:alternateReferences>
    <we:reference id="WA104381063" version="1.0.0.1" store="WA104381063" storeType="OMEX"/>
  </we:alternateReferences>
  <we:properties/>
  <we:bindings/>
  <we:snapshot xmlns:r="http://schemas.openxmlformats.org/officeDocument/2006/relationships"/>
</we:webextension>
</file>

<file path=ppt/webextensions/webextension6.xml><?xml version="1.0" encoding="utf-8"?>
<we:webextension xmlns:we="http://schemas.microsoft.com/office/webextensions/webextension/2010/11" id="{40227EA4-5C4D-43B5-A470-862C504EBC6B}">
  <we:reference id="WA104381411" version="2.4.5.0" store="Omex" storeType="OMEX"/>
  <we:alternateReferences>
    <we:reference id="WA104381411" version="2.4.5.0" store="WA104381411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6B948F896742549A5A0ABDEC4F7B836" ma:contentTypeVersion="1" ma:contentTypeDescription="Crear nuevo documento." ma:contentTypeScope="" ma:versionID="a319d1d099cdb911e5605b15434d1a22">
  <xsd:schema xmlns:xsd="http://www.w3.org/2001/XMLSchema" xmlns:xs="http://www.w3.org/2001/XMLSchema" xmlns:p="http://schemas.microsoft.com/office/2006/metadata/properties" xmlns:ns2="eaa07de5-0d12-4e99-aee2-7d7e50b447c1" targetNamespace="http://schemas.microsoft.com/office/2006/metadata/properties" ma:root="true" ma:fieldsID="3f5e7344427f4e6cde6c7fdb870f895d" ns2:_="">
    <xsd:import namespace="eaa07de5-0d12-4e99-aee2-7d7e50b447c1"/>
    <xsd:element name="properties">
      <xsd:complexType>
        <xsd:sequence>
          <xsd:element name="documentManagement">
            <xsd:complexType>
              <xsd:all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a07de5-0d12-4e99-aee2-7d7e50b447c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9F18C12-5B4C-44E9-A88F-5FA86D75128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aa07de5-0d12-4e99-aee2-7d7e50b447c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07D00B8-6D39-44EC-894F-A5A55F81841F}">
  <ds:schemaRefs>
    <ds:schemaRef ds:uri="http://purl.org/dc/elements/1.1/"/>
    <ds:schemaRef ds:uri="http://purl.org/dc/terms/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C975AD66-89E9-47EF-B5A0-6AF20784055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TM04033919[[fn=Circuito]]</Template>
  <TotalTime>6643</TotalTime>
  <Words>589</Words>
  <Application>Microsoft Office PowerPoint</Application>
  <PresentationFormat>Presentación en pantalla (16:9)</PresentationFormat>
  <Paragraphs>104</Paragraphs>
  <Slides>12</Slides>
  <Notes>10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12</vt:i4>
      </vt:variant>
    </vt:vector>
  </HeadingPairs>
  <TitlesOfParts>
    <vt:vector size="20" baseType="lpstr">
      <vt:lpstr>Graphik Regular</vt:lpstr>
      <vt:lpstr>Graphik Bold</vt:lpstr>
      <vt:lpstr>Graphik Thin</vt:lpstr>
      <vt:lpstr>Arial</vt:lpstr>
      <vt:lpstr>Muli</vt:lpstr>
      <vt:lpstr>Graphik Extralight</vt:lpstr>
      <vt:lpstr>1_Banquo template</vt:lpstr>
      <vt:lpstr>Diseño personalizado</vt:lpstr>
      <vt:lpstr>Presentación de PowerPoint</vt:lpstr>
      <vt:lpstr>CHEOPS mission</vt:lpstr>
      <vt:lpstr>CHEOPS: Towards Zero Debris</vt:lpstr>
      <vt:lpstr>Current Disposal Strategy</vt:lpstr>
      <vt:lpstr>Controlled Re-entry Proposal</vt:lpstr>
      <vt:lpstr>Feasibility Assessment</vt:lpstr>
      <vt:lpstr>Controlled Re-entry Timeline</vt:lpstr>
      <vt:lpstr>From 25 years to Zero</vt:lpstr>
      <vt:lpstr>Zero Debris Alignment</vt:lpstr>
      <vt:lpstr>SDMR Assessment </vt:lpstr>
      <vt:lpstr>Conclusion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Maria Fuentes Tabas</cp:lastModifiedBy>
  <cp:revision>74</cp:revision>
  <dcterms:modified xsi:type="dcterms:W3CDTF">2026-09-01T11:52:46Z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0x010100B6B948F896742549A5A0ABDEC4F7B836</vt:lpwstr>
  </property>
  <property fmtid="{D5CDD505-2E9C-101B-9397-08002B2CF9AE}" pid="3" name="Order">
    <vt:r8>5500</vt:r8>
  </property>
  <property fmtid="{D5CDD505-2E9C-101B-9397-08002B2CF9AE}" pid="4" name="_CopySource">
    <vt:lpwstr/>
  </property>
  <property fmtid="{D5CDD505-2E9C-101B-9397-08002B2CF9AE}" pid="5" name="xd_ProgID">
    <vt:lpwstr/>
  </property>
  <property fmtid="{D5CDD505-2E9C-101B-9397-08002B2CF9AE}" pid="6" name="TemplateUrl">
    <vt:lpwstr/>
  </property>
</Properties>
</file>